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8.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9.xml" ContentType="application/vnd.openxmlformats-officedocument.themeOverride+xml"/>
  <Override PartName="/ppt/notesSlides/notesSlide43.xml" ContentType="application/vnd.openxmlformats-officedocument.presentationml.notesSlide+xml"/>
  <Override PartName="/ppt/theme/themeOverride10.xml" ContentType="application/vnd.openxmlformats-officedocument.themeOverride+xml"/>
  <Override PartName="/ppt/notesSlides/notesSlide44.xml" ContentType="application/vnd.openxmlformats-officedocument.presentationml.notesSlide+xml"/>
  <Override PartName="/ppt/theme/themeOverride1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13.xml" ContentType="application/vnd.openxmlformats-officedocument.themeOverride+xml"/>
  <Override PartName="/ppt/notesSlides/notesSlide62.xml" ContentType="application/vnd.openxmlformats-officedocument.presentationml.notesSlide+xml"/>
  <Override PartName="/ppt/theme/themeOverride14.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15.xml" ContentType="application/vnd.openxmlformats-officedocument.themeOverride+xml"/>
  <Override PartName="/ppt/notesSlides/notesSlide65.xml" ContentType="application/vnd.openxmlformats-officedocument.presentationml.notesSlide+xml"/>
  <Override PartName="/ppt/theme/themeOverride16.xml" ContentType="application/vnd.openxmlformats-officedocument.themeOverride+xml"/>
  <Override PartName="/ppt/notesSlides/notesSlide66.xml" ContentType="application/vnd.openxmlformats-officedocument.presentationml.notesSlide+xml"/>
  <Override PartName="/ppt/theme/themeOverride17.xml" ContentType="application/vnd.openxmlformats-officedocument.themeOverride+xml"/>
  <Override PartName="/ppt/notesSlides/notesSlide67.xml" ContentType="application/vnd.openxmlformats-officedocument.presentationml.notesSlide+xml"/>
  <Override PartName="/ppt/theme/themeOverride18.xml" ContentType="application/vnd.openxmlformats-officedocument.themeOverride+xml"/>
  <Override PartName="/ppt/notesSlides/notesSlide68.xml" ContentType="application/vnd.openxmlformats-officedocument.presentationml.notesSlide+xml"/>
  <Override PartName="/ppt/theme/themeOverride19.xml" ContentType="application/vnd.openxmlformats-officedocument.themeOverride+xml"/>
  <Override PartName="/ppt/notesSlides/notesSlide69.xml" ContentType="application/vnd.openxmlformats-officedocument.presentationml.notesSlide+xml"/>
  <Override PartName="/ppt/theme/themeOverride20.xml" ContentType="application/vnd.openxmlformats-officedocument.themeOverride+xml"/>
  <Override PartName="/ppt/notesSlides/notesSlide70.xml" ContentType="application/vnd.openxmlformats-officedocument.presentationml.notesSlide+xml"/>
  <Override PartName="/ppt/theme/themeOverride21.xml" ContentType="application/vnd.openxmlformats-officedocument.themeOverride+xml"/>
  <Override PartName="/ppt/notesSlides/notesSlide71.xml" ContentType="application/vnd.openxmlformats-officedocument.presentationml.notesSlide+xml"/>
  <Override PartName="/ppt/theme/themeOverride22.xml" ContentType="application/vnd.openxmlformats-officedocument.themeOverride+xml"/>
  <Override PartName="/ppt/notesSlides/notesSlide72.xml" ContentType="application/vnd.openxmlformats-officedocument.presentationml.notesSlide+xml"/>
  <Override PartName="/ppt/theme/themeOverride23.xml" ContentType="application/vnd.openxmlformats-officedocument.themeOverride+xml"/>
  <Override PartName="/ppt/notesSlides/notesSlide73.xml" ContentType="application/vnd.openxmlformats-officedocument.presentationml.notesSlide+xml"/>
  <Override PartName="/ppt/theme/themeOverride24.xml" ContentType="application/vnd.openxmlformats-officedocument.themeOverride+xml"/>
  <Override PartName="/ppt/notesSlides/notesSlide74.xml" ContentType="application/vnd.openxmlformats-officedocument.presentationml.notesSlide+xml"/>
  <Override PartName="/ppt/theme/themeOverride25.xml" ContentType="application/vnd.openxmlformats-officedocument.themeOverride+xml"/>
  <Override PartName="/ppt/notesSlides/notesSlide75.xml" ContentType="application/vnd.openxmlformats-officedocument.presentationml.notesSlide+xml"/>
  <Override PartName="/ppt/theme/themeOverride26.xml" ContentType="application/vnd.openxmlformats-officedocument.themeOverride+xml"/>
  <Override PartName="/ppt/notesSlides/notesSlide76.xml" ContentType="application/vnd.openxmlformats-officedocument.presentationml.notesSlide+xml"/>
  <Override PartName="/ppt/theme/themeOverride27.xml" ContentType="application/vnd.openxmlformats-officedocument.themeOverride+xml"/>
  <Override PartName="/ppt/notesSlides/notesSlide77.xml" ContentType="application/vnd.openxmlformats-officedocument.presentationml.notesSlide+xml"/>
  <Override PartName="/ppt/theme/themeOverride28.xml" ContentType="application/vnd.openxmlformats-officedocument.themeOverride+xml"/>
  <Override PartName="/ppt/notesSlides/notesSlide78.xml" ContentType="application/vnd.openxmlformats-officedocument.presentationml.notesSlide+xml"/>
  <Override PartName="/ppt/theme/themeOverride29.xml" ContentType="application/vnd.openxmlformats-officedocument.themeOverride+xml"/>
  <Override PartName="/ppt/notesSlides/notesSlide79.xml" ContentType="application/vnd.openxmlformats-officedocument.presentationml.notesSlide+xml"/>
  <Override PartName="/ppt/theme/themeOverride30.xml" ContentType="application/vnd.openxmlformats-officedocument.themeOverride+xml"/>
  <Override PartName="/ppt/notesSlides/notesSlide80.xml" ContentType="application/vnd.openxmlformats-officedocument.presentationml.notesSlide+xml"/>
  <Override PartName="/ppt/theme/themeOverride31.xml" ContentType="application/vnd.openxmlformats-officedocument.themeOverride+xml"/>
  <Override PartName="/ppt/notesSlides/notesSlide81.xml" ContentType="application/vnd.openxmlformats-officedocument.presentationml.notesSlide+xml"/>
  <Override PartName="/ppt/theme/themeOverride32.xml" ContentType="application/vnd.openxmlformats-officedocument.themeOverride+xml"/>
  <Override PartName="/ppt/notesSlides/notesSlide82.xml" ContentType="application/vnd.openxmlformats-officedocument.presentationml.notesSlide+xml"/>
  <Override PartName="/ppt/theme/themeOverride33.xml" ContentType="application/vnd.openxmlformats-officedocument.themeOverr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heme/themeOverride34.xml" ContentType="application/vnd.openxmlformats-officedocument.themeOverr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06"/>
  </p:notesMasterIdLst>
  <p:sldIdLst>
    <p:sldId id="256" r:id="rId3"/>
    <p:sldId id="309" r:id="rId4"/>
    <p:sldId id="312" r:id="rId5"/>
    <p:sldId id="311" r:id="rId6"/>
    <p:sldId id="352" r:id="rId7"/>
    <p:sldId id="402" r:id="rId8"/>
    <p:sldId id="396" r:id="rId9"/>
    <p:sldId id="383" r:id="rId10"/>
    <p:sldId id="403" r:id="rId11"/>
    <p:sldId id="404" r:id="rId12"/>
    <p:sldId id="360" r:id="rId13"/>
    <p:sldId id="341" r:id="rId14"/>
    <p:sldId id="310" r:id="rId15"/>
    <p:sldId id="362" r:id="rId16"/>
    <p:sldId id="384" r:id="rId17"/>
    <p:sldId id="353" r:id="rId18"/>
    <p:sldId id="367" r:id="rId19"/>
    <p:sldId id="385" r:id="rId20"/>
    <p:sldId id="354" r:id="rId21"/>
    <p:sldId id="355" r:id="rId22"/>
    <p:sldId id="369" r:id="rId23"/>
    <p:sldId id="370" r:id="rId24"/>
    <p:sldId id="338" r:id="rId25"/>
    <p:sldId id="371" r:id="rId26"/>
    <p:sldId id="399" r:id="rId27"/>
    <p:sldId id="333" r:id="rId28"/>
    <p:sldId id="407" r:id="rId29"/>
    <p:sldId id="408" r:id="rId30"/>
    <p:sldId id="409" r:id="rId31"/>
    <p:sldId id="410" r:id="rId32"/>
    <p:sldId id="411" r:id="rId33"/>
    <p:sldId id="412" r:id="rId34"/>
    <p:sldId id="406"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38" r:id="rId48"/>
    <p:sldId id="439" r:id="rId49"/>
    <p:sldId id="440" r:id="rId50"/>
    <p:sldId id="361" r:id="rId51"/>
    <p:sldId id="363" r:id="rId52"/>
    <p:sldId id="327" r:id="rId53"/>
    <p:sldId id="331" r:id="rId54"/>
    <p:sldId id="436" r:id="rId55"/>
    <p:sldId id="437" r:id="rId56"/>
    <p:sldId id="320" r:id="rId57"/>
    <p:sldId id="400" r:id="rId58"/>
    <p:sldId id="433" r:id="rId59"/>
    <p:sldId id="434" r:id="rId60"/>
    <p:sldId id="435" r:id="rId61"/>
    <p:sldId id="395" r:id="rId62"/>
    <p:sldId id="426" r:id="rId63"/>
    <p:sldId id="427" r:id="rId64"/>
    <p:sldId id="441" r:id="rId65"/>
    <p:sldId id="428" r:id="rId66"/>
    <p:sldId id="429" r:id="rId67"/>
    <p:sldId id="430" r:id="rId68"/>
    <p:sldId id="431" r:id="rId69"/>
    <p:sldId id="432" r:id="rId70"/>
    <p:sldId id="387" r:id="rId71"/>
    <p:sldId id="373" r:id="rId72"/>
    <p:sldId id="374" r:id="rId73"/>
    <p:sldId id="336" r:id="rId74"/>
    <p:sldId id="375" r:id="rId75"/>
    <p:sldId id="390" r:id="rId76"/>
    <p:sldId id="378" r:id="rId77"/>
    <p:sldId id="379" r:id="rId78"/>
    <p:sldId id="324" r:id="rId79"/>
    <p:sldId id="318" r:id="rId80"/>
    <p:sldId id="391" r:id="rId81"/>
    <p:sldId id="322" r:id="rId82"/>
    <p:sldId id="262" r:id="rId83"/>
    <p:sldId id="263" r:id="rId84"/>
    <p:sldId id="266" r:id="rId85"/>
    <p:sldId id="268" r:id="rId86"/>
    <p:sldId id="269" r:id="rId87"/>
    <p:sldId id="271" r:id="rId88"/>
    <p:sldId id="273" r:id="rId89"/>
    <p:sldId id="275" r:id="rId90"/>
    <p:sldId id="277" r:id="rId91"/>
    <p:sldId id="279" r:id="rId92"/>
    <p:sldId id="282" r:id="rId93"/>
    <p:sldId id="285" r:id="rId94"/>
    <p:sldId id="286" r:id="rId95"/>
    <p:sldId id="405" r:id="rId96"/>
    <p:sldId id="288" r:id="rId97"/>
    <p:sldId id="289" r:id="rId98"/>
    <p:sldId id="295" r:id="rId99"/>
    <p:sldId id="296" r:id="rId100"/>
    <p:sldId id="305" r:id="rId101"/>
    <p:sldId id="306" r:id="rId102"/>
    <p:sldId id="307" r:id="rId103"/>
    <p:sldId id="330" r:id="rId104"/>
    <p:sldId id="298" r:id="rId10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EC62A0"/>
    <a:srgbClr val="560A2C"/>
    <a:srgbClr val="96124E"/>
    <a:srgbClr val="FFFFFF"/>
    <a:srgbClr val="AD9AF4"/>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9" autoAdjust="0"/>
    <p:restoredTop sz="83931" autoAdjust="0"/>
  </p:normalViewPr>
  <p:slideViewPr>
    <p:cSldViewPr>
      <p:cViewPr>
        <p:scale>
          <a:sx n="62" d="100"/>
          <a:sy n="62" d="100"/>
        </p:scale>
        <p:origin x="-989" y="3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08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C37DC-9BFC-4334-A369-AB649BF564C0}" type="doc">
      <dgm:prSet loTypeId="urn:microsoft.com/office/officeart/2005/8/layout/pyramid1" loCatId="pyramid" qsTypeId="urn:microsoft.com/office/officeart/2005/8/quickstyle/simple1" qsCatId="simple" csTypeId="urn:microsoft.com/office/officeart/2005/8/colors/accent1_2" csCatId="accent1"/>
      <dgm:spPr/>
    </dgm:pt>
    <dgm:pt modelId="{CDA7B8BA-41D1-48FA-B2CC-3D93A13E9291}">
      <dgm:prSet/>
      <dgm:spPr/>
      <dgm:t>
        <a:bodyPr/>
        <a:lstStyle/>
        <a:p>
          <a:endParaRPr lang="en-US"/>
        </a:p>
      </dgm:t>
    </dgm:pt>
    <dgm:pt modelId="{F46BB24E-1823-435E-8A0C-2DE1586AA316}" type="parTrans" cxnId="{E7A15656-2860-4ACA-9BCF-12BFCE88C58F}">
      <dgm:prSet/>
      <dgm:spPr/>
    </dgm:pt>
    <dgm:pt modelId="{D969D544-A5DF-46D7-B141-BC2DA850728D}" type="sibTrans" cxnId="{E7A15656-2860-4ACA-9BCF-12BFCE88C58F}">
      <dgm:prSet/>
      <dgm:spPr/>
    </dgm:pt>
    <dgm:pt modelId="{C16AA12B-DC96-428C-A4FB-B3BAECC009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Creating</a:t>
          </a:r>
        </a:p>
      </dgm:t>
    </dgm:pt>
    <dgm:pt modelId="{E958BA27-1C80-45DA-AE75-1631663FD283}" type="parTrans" cxnId="{6B3857B0-D2DD-4E92-8018-5A869CD8AA98}">
      <dgm:prSet/>
      <dgm:spPr/>
    </dgm:pt>
    <dgm:pt modelId="{40A83858-0C29-4015-BF1F-C2B92A042D10}" type="sibTrans" cxnId="{6B3857B0-D2DD-4E92-8018-5A869CD8AA98}">
      <dgm:prSet/>
      <dgm:spPr/>
    </dgm:pt>
    <dgm:pt modelId="{21410C09-DA13-4C9D-AF07-6C0EBF05CB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Evaluating</a:t>
          </a:r>
        </a:p>
      </dgm:t>
    </dgm:pt>
    <dgm:pt modelId="{644D49E2-E942-4C7B-9B7C-06D7F03BB75F}" type="parTrans" cxnId="{55E9129B-BCA3-4C53-8EB1-374EBAE43ABF}">
      <dgm:prSet/>
      <dgm:spPr/>
    </dgm:pt>
    <dgm:pt modelId="{84815CC7-5CB1-4201-9DAA-B5702A325F39}" type="sibTrans" cxnId="{55E9129B-BCA3-4C53-8EB1-374EBAE43ABF}">
      <dgm:prSet/>
      <dgm:spPr/>
    </dgm:pt>
    <dgm:pt modelId="{067CFD00-21C7-4C3A-A21E-D9D47A1828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Analyzing</a:t>
          </a:r>
        </a:p>
      </dgm:t>
    </dgm:pt>
    <dgm:pt modelId="{111E67FF-324A-4360-B32A-D727F33F5165}" type="parTrans" cxnId="{8502DE82-5BA5-4B00-9560-590687F9CF47}">
      <dgm:prSet/>
      <dgm:spPr/>
    </dgm:pt>
    <dgm:pt modelId="{C4437B64-C6AF-402F-A00F-D96D7E6AD893}" type="sibTrans" cxnId="{8502DE82-5BA5-4B00-9560-590687F9CF47}">
      <dgm:prSet/>
      <dgm:spPr/>
    </dgm:pt>
    <dgm:pt modelId="{0430638E-ABAA-4DA0-9D08-9B9BBF30BE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Applying</a:t>
          </a:r>
        </a:p>
      </dgm:t>
    </dgm:pt>
    <dgm:pt modelId="{7E0A943B-5092-48EE-A173-CBFEE59E2DBA}" type="parTrans" cxnId="{1FCCD739-6F93-4C4D-9301-51E91D1E286B}">
      <dgm:prSet/>
      <dgm:spPr/>
    </dgm:pt>
    <dgm:pt modelId="{4C7054F2-2376-4DF9-A09F-EE323D1451D4}" type="sibTrans" cxnId="{1FCCD739-6F93-4C4D-9301-51E91D1E286B}">
      <dgm:prSet/>
      <dgm:spPr/>
    </dgm:pt>
    <dgm:pt modelId="{75900551-B31F-479C-97E3-A3B5A60CD6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Understanding</a:t>
          </a:r>
        </a:p>
      </dgm:t>
    </dgm:pt>
    <dgm:pt modelId="{857F188E-6CE6-4B31-AF93-9D32BDD7B1A6}" type="parTrans" cxnId="{658DF456-7E8B-449F-AE24-5773D364FBBD}">
      <dgm:prSet/>
      <dgm:spPr/>
    </dgm:pt>
    <dgm:pt modelId="{CF2DCBE3-20C3-4903-9B0A-3638F77D2CC7}" type="sibTrans" cxnId="{658DF456-7E8B-449F-AE24-5773D364FBBD}">
      <dgm:prSet/>
      <dgm:spPr/>
    </dgm:pt>
    <dgm:pt modelId="{E7F20E78-EB8B-4B22-9629-9ACB1CAEE3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Remembering</a:t>
          </a:r>
        </a:p>
      </dgm:t>
    </dgm:pt>
    <dgm:pt modelId="{45E881CB-03CF-4E10-8779-80D9E71E09FD}" type="parTrans" cxnId="{172728BD-BE0B-4665-AE53-25F150B81EE2}">
      <dgm:prSet/>
      <dgm:spPr/>
    </dgm:pt>
    <dgm:pt modelId="{B2E5CDDC-7EB5-49DB-A359-666D6D2A283D}" type="sibTrans" cxnId="{172728BD-BE0B-4665-AE53-25F150B81EE2}">
      <dgm:prSet/>
      <dgm:spPr/>
    </dgm:pt>
    <dgm:pt modelId="{953C0FBA-45B3-44D2-8412-9827C2219C8C}" type="pres">
      <dgm:prSet presAssocID="{374C37DC-9BFC-4334-A369-AB649BF564C0}" presName="Name0" presStyleCnt="0">
        <dgm:presLayoutVars>
          <dgm:dir/>
          <dgm:animLvl val="lvl"/>
          <dgm:resizeHandles val="exact"/>
        </dgm:presLayoutVars>
      </dgm:prSet>
      <dgm:spPr/>
    </dgm:pt>
    <dgm:pt modelId="{6E7D4574-9AF1-4EC7-B472-604B60687A40}" type="pres">
      <dgm:prSet presAssocID="{CDA7B8BA-41D1-48FA-B2CC-3D93A13E9291}" presName="Name8" presStyleCnt="0"/>
      <dgm:spPr/>
    </dgm:pt>
    <dgm:pt modelId="{7CF06228-515F-4FAC-9F5D-09D577050839}" type="pres">
      <dgm:prSet presAssocID="{CDA7B8BA-41D1-48FA-B2CC-3D93A13E9291}" presName="level" presStyleLbl="node1" presStyleIdx="0" presStyleCnt="7">
        <dgm:presLayoutVars>
          <dgm:chMax val="1"/>
          <dgm:bulletEnabled val="1"/>
        </dgm:presLayoutVars>
      </dgm:prSet>
      <dgm:spPr/>
      <dgm:t>
        <a:bodyPr/>
        <a:lstStyle/>
        <a:p>
          <a:endParaRPr lang="en-US"/>
        </a:p>
      </dgm:t>
    </dgm:pt>
    <dgm:pt modelId="{408E2B3B-09B8-4A1C-AEBB-CA2B2F2C707E}" type="pres">
      <dgm:prSet presAssocID="{CDA7B8BA-41D1-48FA-B2CC-3D93A13E9291}" presName="levelTx" presStyleLbl="revTx" presStyleIdx="0" presStyleCnt="0">
        <dgm:presLayoutVars>
          <dgm:chMax val="1"/>
          <dgm:bulletEnabled val="1"/>
        </dgm:presLayoutVars>
      </dgm:prSet>
      <dgm:spPr/>
      <dgm:t>
        <a:bodyPr/>
        <a:lstStyle/>
        <a:p>
          <a:endParaRPr lang="en-US"/>
        </a:p>
      </dgm:t>
    </dgm:pt>
    <dgm:pt modelId="{4984056B-BDA1-4B29-972F-D76DD095E3A2}" type="pres">
      <dgm:prSet presAssocID="{C16AA12B-DC96-428C-A4FB-B3BAECC009A5}" presName="Name8" presStyleCnt="0"/>
      <dgm:spPr/>
    </dgm:pt>
    <dgm:pt modelId="{6E2B3BB4-A027-45D7-9BFE-7A9ECF27D5E7}" type="pres">
      <dgm:prSet presAssocID="{C16AA12B-DC96-428C-A4FB-B3BAECC009A5}" presName="level" presStyleLbl="node1" presStyleIdx="1" presStyleCnt="7">
        <dgm:presLayoutVars>
          <dgm:chMax val="1"/>
          <dgm:bulletEnabled val="1"/>
        </dgm:presLayoutVars>
      </dgm:prSet>
      <dgm:spPr/>
      <dgm:t>
        <a:bodyPr/>
        <a:lstStyle/>
        <a:p>
          <a:endParaRPr lang="en-US"/>
        </a:p>
      </dgm:t>
    </dgm:pt>
    <dgm:pt modelId="{CC19B960-5C6C-45AE-8735-E0298EA5F1AB}" type="pres">
      <dgm:prSet presAssocID="{C16AA12B-DC96-428C-A4FB-B3BAECC009A5}" presName="levelTx" presStyleLbl="revTx" presStyleIdx="0" presStyleCnt="0">
        <dgm:presLayoutVars>
          <dgm:chMax val="1"/>
          <dgm:bulletEnabled val="1"/>
        </dgm:presLayoutVars>
      </dgm:prSet>
      <dgm:spPr/>
      <dgm:t>
        <a:bodyPr/>
        <a:lstStyle/>
        <a:p>
          <a:endParaRPr lang="en-US"/>
        </a:p>
      </dgm:t>
    </dgm:pt>
    <dgm:pt modelId="{2434685A-ADBC-480E-92C6-10D052D92536}" type="pres">
      <dgm:prSet presAssocID="{21410C09-DA13-4C9D-AF07-6C0EBF05CB0C}" presName="Name8" presStyleCnt="0"/>
      <dgm:spPr/>
    </dgm:pt>
    <dgm:pt modelId="{2F98FDD5-55FF-4528-A571-E37D689986D8}" type="pres">
      <dgm:prSet presAssocID="{21410C09-DA13-4C9D-AF07-6C0EBF05CB0C}" presName="level" presStyleLbl="node1" presStyleIdx="2" presStyleCnt="7">
        <dgm:presLayoutVars>
          <dgm:chMax val="1"/>
          <dgm:bulletEnabled val="1"/>
        </dgm:presLayoutVars>
      </dgm:prSet>
      <dgm:spPr/>
      <dgm:t>
        <a:bodyPr/>
        <a:lstStyle/>
        <a:p>
          <a:endParaRPr lang="en-US"/>
        </a:p>
      </dgm:t>
    </dgm:pt>
    <dgm:pt modelId="{2A14112E-EE13-4E2E-B4ED-0EDB1AFF868B}" type="pres">
      <dgm:prSet presAssocID="{21410C09-DA13-4C9D-AF07-6C0EBF05CB0C}" presName="levelTx" presStyleLbl="revTx" presStyleIdx="0" presStyleCnt="0">
        <dgm:presLayoutVars>
          <dgm:chMax val="1"/>
          <dgm:bulletEnabled val="1"/>
        </dgm:presLayoutVars>
      </dgm:prSet>
      <dgm:spPr/>
      <dgm:t>
        <a:bodyPr/>
        <a:lstStyle/>
        <a:p>
          <a:endParaRPr lang="en-US"/>
        </a:p>
      </dgm:t>
    </dgm:pt>
    <dgm:pt modelId="{313FED18-6479-4E06-B9BB-9AF59E86DF5E}" type="pres">
      <dgm:prSet presAssocID="{067CFD00-21C7-4C3A-A21E-D9D47A182852}" presName="Name8" presStyleCnt="0"/>
      <dgm:spPr/>
    </dgm:pt>
    <dgm:pt modelId="{8F76B05F-11F6-4F0A-B4B9-5A09DE23338E}" type="pres">
      <dgm:prSet presAssocID="{067CFD00-21C7-4C3A-A21E-D9D47A182852}" presName="level" presStyleLbl="node1" presStyleIdx="3" presStyleCnt="7">
        <dgm:presLayoutVars>
          <dgm:chMax val="1"/>
          <dgm:bulletEnabled val="1"/>
        </dgm:presLayoutVars>
      </dgm:prSet>
      <dgm:spPr/>
      <dgm:t>
        <a:bodyPr/>
        <a:lstStyle/>
        <a:p>
          <a:endParaRPr lang="en-US"/>
        </a:p>
      </dgm:t>
    </dgm:pt>
    <dgm:pt modelId="{DD111027-E935-4480-9882-395F68A26B35}" type="pres">
      <dgm:prSet presAssocID="{067CFD00-21C7-4C3A-A21E-D9D47A182852}" presName="levelTx" presStyleLbl="revTx" presStyleIdx="0" presStyleCnt="0">
        <dgm:presLayoutVars>
          <dgm:chMax val="1"/>
          <dgm:bulletEnabled val="1"/>
        </dgm:presLayoutVars>
      </dgm:prSet>
      <dgm:spPr/>
      <dgm:t>
        <a:bodyPr/>
        <a:lstStyle/>
        <a:p>
          <a:endParaRPr lang="en-US"/>
        </a:p>
      </dgm:t>
    </dgm:pt>
    <dgm:pt modelId="{B17167D9-56A4-440B-9A9A-A1B96EB99890}" type="pres">
      <dgm:prSet presAssocID="{0430638E-ABAA-4DA0-9D08-9B9BBF30BE6B}" presName="Name8" presStyleCnt="0"/>
      <dgm:spPr/>
    </dgm:pt>
    <dgm:pt modelId="{88C7F660-A16D-4C80-B43B-608D77EC432B}" type="pres">
      <dgm:prSet presAssocID="{0430638E-ABAA-4DA0-9D08-9B9BBF30BE6B}" presName="level" presStyleLbl="node1" presStyleIdx="4" presStyleCnt="7">
        <dgm:presLayoutVars>
          <dgm:chMax val="1"/>
          <dgm:bulletEnabled val="1"/>
        </dgm:presLayoutVars>
      </dgm:prSet>
      <dgm:spPr/>
      <dgm:t>
        <a:bodyPr/>
        <a:lstStyle/>
        <a:p>
          <a:endParaRPr lang="en-US"/>
        </a:p>
      </dgm:t>
    </dgm:pt>
    <dgm:pt modelId="{1E4D3CF9-A82C-4E94-BF5D-37DBD5842C8C}" type="pres">
      <dgm:prSet presAssocID="{0430638E-ABAA-4DA0-9D08-9B9BBF30BE6B}" presName="levelTx" presStyleLbl="revTx" presStyleIdx="0" presStyleCnt="0">
        <dgm:presLayoutVars>
          <dgm:chMax val="1"/>
          <dgm:bulletEnabled val="1"/>
        </dgm:presLayoutVars>
      </dgm:prSet>
      <dgm:spPr/>
      <dgm:t>
        <a:bodyPr/>
        <a:lstStyle/>
        <a:p>
          <a:endParaRPr lang="en-US"/>
        </a:p>
      </dgm:t>
    </dgm:pt>
    <dgm:pt modelId="{9A54BBD7-3ACB-4A69-9976-AC651AEFDE08}" type="pres">
      <dgm:prSet presAssocID="{75900551-B31F-479C-97E3-A3B5A60CD666}" presName="Name8" presStyleCnt="0"/>
      <dgm:spPr/>
    </dgm:pt>
    <dgm:pt modelId="{58CF3667-77D3-4E45-B6C1-7FEF7438C8BD}" type="pres">
      <dgm:prSet presAssocID="{75900551-B31F-479C-97E3-A3B5A60CD666}" presName="level" presStyleLbl="node1" presStyleIdx="5" presStyleCnt="7">
        <dgm:presLayoutVars>
          <dgm:chMax val="1"/>
          <dgm:bulletEnabled val="1"/>
        </dgm:presLayoutVars>
      </dgm:prSet>
      <dgm:spPr/>
      <dgm:t>
        <a:bodyPr/>
        <a:lstStyle/>
        <a:p>
          <a:endParaRPr lang="en-US"/>
        </a:p>
      </dgm:t>
    </dgm:pt>
    <dgm:pt modelId="{5D77CC5C-AE6F-4D5A-B817-C26E851477C2}" type="pres">
      <dgm:prSet presAssocID="{75900551-B31F-479C-97E3-A3B5A60CD666}" presName="levelTx" presStyleLbl="revTx" presStyleIdx="0" presStyleCnt="0">
        <dgm:presLayoutVars>
          <dgm:chMax val="1"/>
          <dgm:bulletEnabled val="1"/>
        </dgm:presLayoutVars>
      </dgm:prSet>
      <dgm:spPr/>
      <dgm:t>
        <a:bodyPr/>
        <a:lstStyle/>
        <a:p>
          <a:endParaRPr lang="en-US"/>
        </a:p>
      </dgm:t>
    </dgm:pt>
    <dgm:pt modelId="{D481A0E3-D070-4524-95B4-A3FAAC5957AF}" type="pres">
      <dgm:prSet presAssocID="{E7F20E78-EB8B-4B22-9629-9ACB1CAEE3B2}" presName="Name8" presStyleCnt="0"/>
      <dgm:spPr/>
    </dgm:pt>
    <dgm:pt modelId="{EE18FD32-20C4-42A6-8702-1E25CF59CD6F}" type="pres">
      <dgm:prSet presAssocID="{E7F20E78-EB8B-4B22-9629-9ACB1CAEE3B2}" presName="level" presStyleLbl="node1" presStyleIdx="6" presStyleCnt="7">
        <dgm:presLayoutVars>
          <dgm:chMax val="1"/>
          <dgm:bulletEnabled val="1"/>
        </dgm:presLayoutVars>
      </dgm:prSet>
      <dgm:spPr/>
      <dgm:t>
        <a:bodyPr/>
        <a:lstStyle/>
        <a:p>
          <a:endParaRPr lang="en-US"/>
        </a:p>
      </dgm:t>
    </dgm:pt>
    <dgm:pt modelId="{FA5E3EF6-A180-404D-948D-ABB143BD444B}" type="pres">
      <dgm:prSet presAssocID="{E7F20E78-EB8B-4B22-9629-9ACB1CAEE3B2}" presName="levelTx" presStyleLbl="revTx" presStyleIdx="0" presStyleCnt="0">
        <dgm:presLayoutVars>
          <dgm:chMax val="1"/>
          <dgm:bulletEnabled val="1"/>
        </dgm:presLayoutVars>
      </dgm:prSet>
      <dgm:spPr/>
      <dgm:t>
        <a:bodyPr/>
        <a:lstStyle/>
        <a:p>
          <a:endParaRPr lang="en-US"/>
        </a:p>
      </dgm:t>
    </dgm:pt>
  </dgm:ptLst>
  <dgm:cxnLst>
    <dgm:cxn modelId="{E7A15656-2860-4ACA-9BCF-12BFCE88C58F}" srcId="{374C37DC-9BFC-4334-A369-AB649BF564C0}" destId="{CDA7B8BA-41D1-48FA-B2CC-3D93A13E9291}" srcOrd="0" destOrd="0" parTransId="{F46BB24E-1823-435E-8A0C-2DE1586AA316}" sibTransId="{D969D544-A5DF-46D7-B141-BC2DA850728D}"/>
    <dgm:cxn modelId="{6226D8F7-0DDA-425C-A91D-B001C94CBD66}" type="presOf" srcId="{067CFD00-21C7-4C3A-A21E-D9D47A182852}" destId="{8F76B05F-11F6-4F0A-B4B9-5A09DE23338E}" srcOrd="0" destOrd="0" presId="urn:microsoft.com/office/officeart/2005/8/layout/pyramid1"/>
    <dgm:cxn modelId="{8502DE82-5BA5-4B00-9560-590687F9CF47}" srcId="{374C37DC-9BFC-4334-A369-AB649BF564C0}" destId="{067CFD00-21C7-4C3A-A21E-D9D47A182852}" srcOrd="3" destOrd="0" parTransId="{111E67FF-324A-4360-B32A-D727F33F5165}" sibTransId="{C4437B64-C6AF-402F-A00F-D96D7E6AD893}"/>
    <dgm:cxn modelId="{F05875B1-AB96-47A8-A429-CC03DB28E07E}" type="presOf" srcId="{E7F20E78-EB8B-4B22-9629-9ACB1CAEE3B2}" destId="{EE18FD32-20C4-42A6-8702-1E25CF59CD6F}" srcOrd="0" destOrd="0" presId="urn:microsoft.com/office/officeart/2005/8/layout/pyramid1"/>
    <dgm:cxn modelId="{56501A01-67A7-41B0-AFD2-9B38E2012756}" type="presOf" srcId="{75900551-B31F-479C-97E3-A3B5A60CD666}" destId="{5D77CC5C-AE6F-4D5A-B817-C26E851477C2}" srcOrd="1" destOrd="0" presId="urn:microsoft.com/office/officeart/2005/8/layout/pyramid1"/>
    <dgm:cxn modelId="{5EF77C6E-B942-4066-AF89-210597402DF6}" type="presOf" srcId="{374C37DC-9BFC-4334-A369-AB649BF564C0}" destId="{953C0FBA-45B3-44D2-8412-9827C2219C8C}" srcOrd="0" destOrd="0" presId="urn:microsoft.com/office/officeart/2005/8/layout/pyramid1"/>
    <dgm:cxn modelId="{4CA1B882-B98D-4E84-9D32-79839F183C63}" type="presOf" srcId="{C16AA12B-DC96-428C-A4FB-B3BAECC009A5}" destId="{6E2B3BB4-A027-45D7-9BFE-7A9ECF27D5E7}" srcOrd="0" destOrd="0" presId="urn:microsoft.com/office/officeart/2005/8/layout/pyramid1"/>
    <dgm:cxn modelId="{6B3857B0-D2DD-4E92-8018-5A869CD8AA98}" srcId="{374C37DC-9BFC-4334-A369-AB649BF564C0}" destId="{C16AA12B-DC96-428C-A4FB-B3BAECC009A5}" srcOrd="1" destOrd="0" parTransId="{E958BA27-1C80-45DA-AE75-1631663FD283}" sibTransId="{40A83858-0C29-4015-BF1F-C2B92A042D10}"/>
    <dgm:cxn modelId="{E98D53C0-6934-49DB-873E-9BC9DDF0567E}" type="presOf" srcId="{0430638E-ABAA-4DA0-9D08-9B9BBF30BE6B}" destId="{88C7F660-A16D-4C80-B43B-608D77EC432B}" srcOrd="0" destOrd="0" presId="urn:microsoft.com/office/officeart/2005/8/layout/pyramid1"/>
    <dgm:cxn modelId="{704AB5CC-4364-4D76-BDBA-A2027FFF49CA}" type="presOf" srcId="{75900551-B31F-479C-97E3-A3B5A60CD666}" destId="{58CF3667-77D3-4E45-B6C1-7FEF7438C8BD}" srcOrd="0" destOrd="0" presId="urn:microsoft.com/office/officeart/2005/8/layout/pyramid1"/>
    <dgm:cxn modelId="{93521606-5580-4365-9243-69A8D0F9160B}" type="presOf" srcId="{C16AA12B-DC96-428C-A4FB-B3BAECC009A5}" destId="{CC19B960-5C6C-45AE-8735-E0298EA5F1AB}" srcOrd="1" destOrd="0" presId="urn:microsoft.com/office/officeart/2005/8/layout/pyramid1"/>
    <dgm:cxn modelId="{1FCCD739-6F93-4C4D-9301-51E91D1E286B}" srcId="{374C37DC-9BFC-4334-A369-AB649BF564C0}" destId="{0430638E-ABAA-4DA0-9D08-9B9BBF30BE6B}" srcOrd="4" destOrd="0" parTransId="{7E0A943B-5092-48EE-A173-CBFEE59E2DBA}" sibTransId="{4C7054F2-2376-4DF9-A09F-EE323D1451D4}"/>
    <dgm:cxn modelId="{7D7788DA-EC79-47F8-9110-91AB2216F484}" type="presOf" srcId="{21410C09-DA13-4C9D-AF07-6C0EBF05CB0C}" destId="{2A14112E-EE13-4E2E-B4ED-0EDB1AFF868B}" srcOrd="1" destOrd="0" presId="urn:microsoft.com/office/officeart/2005/8/layout/pyramid1"/>
    <dgm:cxn modelId="{55E9129B-BCA3-4C53-8EB1-374EBAE43ABF}" srcId="{374C37DC-9BFC-4334-A369-AB649BF564C0}" destId="{21410C09-DA13-4C9D-AF07-6C0EBF05CB0C}" srcOrd="2" destOrd="0" parTransId="{644D49E2-E942-4C7B-9B7C-06D7F03BB75F}" sibTransId="{84815CC7-5CB1-4201-9DAA-B5702A325F39}"/>
    <dgm:cxn modelId="{229F1CEC-1210-4B6C-A4B2-1CEC877E4B64}" type="presOf" srcId="{21410C09-DA13-4C9D-AF07-6C0EBF05CB0C}" destId="{2F98FDD5-55FF-4528-A571-E37D689986D8}" srcOrd="0" destOrd="0" presId="urn:microsoft.com/office/officeart/2005/8/layout/pyramid1"/>
    <dgm:cxn modelId="{1DEFBF4C-D487-46F5-BB8D-475855580E73}" type="presOf" srcId="{E7F20E78-EB8B-4B22-9629-9ACB1CAEE3B2}" destId="{FA5E3EF6-A180-404D-948D-ABB143BD444B}" srcOrd="1" destOrd="0" presId="urn:microsoft.com/office/officeart/2005/8/layout/pyramid1"/>
    <dgm:cxn modelId="{09090729-3C93-4EEC-8DD2-DE077376638F}" type="presOf" srcId="{067CFD00-21C7-4C3A-A21E-D9D47A182852}" destId="{DD111027-E935-4480-9882-395F68A26B35}" srcOrd="1" destOrd="0" presId="urn:microsoft.com/office/officeart/2005/8/layout/pyramid1"/>
    <dgm:cxn modelId="{DF1448F9-0593-4940-8E75-2D8D3E760626}" type="presOf" srcId="{CDA7B8BA-41D1-48FA-B2CC-3D93A13E9291}" destId="{7CF06228-515F-4FAC-9F5D-09D577050839}" srcOrd="0" destOrd="0" presId="urn:microsoft.com/office/officeart/2005/8/layout/pyramid1"/>
    <dgm:cxn modelId="{4FE247A3-B7FC-4602-894F-4BC2B3DC0E1A}" type="presOf" srcId="{0430638E-ABAA-4DA0-9D08-9B9BBF30BE6B}" destId="{1E4D3CF9-A82C-4E94-BF5D-37DBD5842C8C}" srcOrd="1" destOrd="0" presId="urn:microsoft.com/office/officeart/2005/8/layout/pyramid1"/>
    <dgm:cxn modelId="{E330C929-CECF-4FBE-B84C-B8C3C272D0A3}" type="presOf" srcId="{CDA7B8BA-41D1-48FA-B2CC-3D93A13E9291}" destId="{408E2B3B-09B8-4A1C-AEBB-CA2B2F2C707E}" srcOrd="1" destOrd="0" presId="urn:microsoft.com/office/officeart/2005/8/layout/pyramid1"/>
    <dgm:cxn modelId="{172728BD-BE0B-4665-AE53-25F150B81EE2}" srcId="{374C37DC-9BFC-4334-A369-AB649BF564C0}" destId="{E7F20E78-EB8B-4B22-9629-9ACB1CAEE3B2}" srcOrd="6" destOrd="0" parTransId="{45E881CB-03CF-4E10-8779-80D9E71E09FD}" sibTransId="{B2E5CDDC-7EB5-49DB-A359-666D6D2A283D}"/>
    <dgm:cxn modelId="{658DF456-7E8B-449F-AE24-5773D364FBBD}" srcId="{374C37DC-9BFC-4334-A369-AB649BF564C0}" destId="{75900551-B31F-479C-97E3-A3B5A60CD666}" srcOrd="5" destOrd="0" parTransId="{857F188E-6CE6-4B31-AF93-9D32BDD7B1A6}" sibTransId="{CF2DCBE3-20C3-4903-9B0A-3638F77D2CC7}"/>
    <dgm:cxn modelId="{0BC117B7-B20A-4B22-8AAF-8BAE050BB449}" type="presParOf" srcId="{953C0FBA-45B3-44D2-8412-9827C2219C8C}" destId="{6E7D4574-9AF1-4EC7-B472-604B60687A40}" srcOrd="0" destOrd="0" presId="urn:microsoft.com/office/officeart/2005/8/layout/pyramid1"/>
    <dgm:cxn modelId="{A8AE19F8-9FFD-44AF-9440-BAC71A6825F4}" type="presParOf" srcId="{6E7D4574-9AF1-4EC7-B472-604B60687A40}" destId="{7CF06228-515F-4FAC-9F5D-09D577050839}" srcOrd="0" destOrd="0" presId="urn:microsoft.com/office/officeart/2005/8/layout/pyramid1"/>
    <dgm:cxn modelId="{537603B1-06E2-4873-A495-46E6247FD2D3}" type="presParOf" srcId="{6E7D4574-9AF1-4EC7-B472-604B60687A40}" destId="{408E2B3B-09B8-4A1C-AEBB-CA2B2F2C707E}" srcOrd="1" destOrd="0" presId="urn:microsoft.com/office/officeart/2005/8/layout/pyramid1"/>
    <dgm:cxn modelId="{F44620F5-3955-42E7-994D-23874F0B18DB}" type="presParOf" srcId="{953C0FBA-45B3-44D2-8412-9827C2219C8C}" destId="{4984056B-BDA1-4B29-972F-D76DD095E3A2}" srcOrd="1" destOrd="0" presId="urn:microsoft.com/office/officeart/2005/8/layout/pyramid1"/>
    <dgm:cxn modelId="{2BBFCA49-E7CD-4072-836C-54203980648C}" type="presParOf" srcId="{4984056B-BDA1-4B29-972F-D76DD095E3A2}" destId="{6E2B3BB4-A027-45D7-9BFE-7A9ECF27D5E7}" srcOrd="0" destOrd="0" presId="urn:microsoft.com/office/officeart/2005/8/layout/pyramid1"/>
    <dgm:cxn modelId="{FDE0C221-3BA5-4E69-9660-E7C88D154000}" type="presParOf" srcId="{4984056B-BDA1-4B29-972F-D76DD095E3A2}" destId="{CC19B960-5C6C-45AE-8735-E0298EA5F1AB}" srcOrd="1" destOrd="0" presId="urn:microsoft.com/office/officeart/2005/8/layout/pyramid1"/>
    <dgm:cxn modelId="{052E1F2D-71F3-40BF-9D34-DD53CFB6BDD6}" type="presParOf" srcId="{953C0FBA-45B3-44D2-8412-9827C2219C8C}" destId="{2434685A-ADBC-480E-92C6-10D052D92536}" srcOrd="2" destOrd="0" presId="urn:microsoft.com/office/officeart/2005/8/layout/pyramid1"/>
    <dgm:cxn modelId="{19231686-4437-406D-8C0F-2B0B69A59595}" type="presParOf" srcId="{2434685A-ADBC-480E-92C6-10D052D92536}" destId="{2F98FDD5-55FF-4528-A571-E37D689986D8}" srcOrd="0" destOrd="0" presId="urn:microsoft.com/office/officeart/2005/8/layout/pyramid1"/>
    <dgm:cxn modelId="{70645C4A-574B-41CF-B6D5-F0ABC23CEE1E}" type="presParOf" srcId="{2434685A-ADBC-480E-92C6-10D052D92536}" destId="{2A14112E-EE13-4E2E-B4ED-0EDB1AFF868B}" srcOrd="1" destOrd="0" presId="urn:microsoft.com/office/officeart/2005/8/layout/pyramid1"/>
    <dgm:cxn modelId="{75FB9C5A-BFEE-45A3-90A8-9EFDCE3CBDF3}" type="presParOf" srcId="{953C0FBA-45B3-44D2-8412-9827C2219C8C}" destId="{313FED18-6479-4E06-B9BB-9AF59E86DF5E}" srcOrd="3" destOrd="0" presId="urn:microsoft.com/office/officeart/2005/8/layout/pyramid1"/>
    <dgm:cxn modelId="{1BD67D70-E3EB-4F37-82A9-AAD66C0EDBE3}" type="presParOf" srcId="{313FED18-6479-4E06-B9BB-9AF59E86DF5E}" destId="{8F76B05F-11F6-4F0A-B4B9-5A09DE23338E}" srcOrd="0" destOrd="0" presId="urn:microsoft.com/office/officeart/2005/8/layout/pyramid1"/>
    <dgm:cxn modelId="{5470B1E9-CBA0-4A61-8A45-2CBDCF908E57}" type="presParOf" srcId="{313FED18-6479-4E06-B9BB-9AF59E86DF5E}" destId="{DD111027-E935-4480-9882-395F68A26B35}" srcOrd="1" destOrd="0" presId="urn:microsoft.com/office/officeart/2005/8/layout/pyramid1"/>
    <dgm:cxn modelId="{BD9023F4-7FF9-45F0-8058-DA65AB2BEB9F}" type="presParOf" srcId="{953C0FBA-45B3-44D2-8412-9827C2219C8C}" destId="{B17167D9-56A4-440B-9A9A-A1B96EB99890}" srcOrd="4" destOrd="0" presId="urn:microsoft.com/office/officeart/2005/8/layout/pyramid1"/>
    <dgm:cxn modelId="{E7820D25-4A90-4A24-8870-C089C956002F}" type="presParOf" srcId="{B17167D9-56A4-440B-9A9A-A1B96EB99890}" destId="{88C7F660-A16D-4C80-B43B-608D77EC432B}" srcOrd="0" destOrd="0" presId="urn:microsoft.com/office/officeart/2005/8/layout/pyramid1"/>
    <dgm:cxn modelId="{F23946BD-79DB-4E28-B9BA-3516ED4E4F4E}" type="presParOf" srcId="{B17167D9-56A4-440B-9A9A-A1B96EB99890}" destId="{1E4D3CF9-A82C-4E94-BF5D-37DBD5842C8C}" srcOrd="1" destOrd="0" presId="urn:microsoft.com/office/officeart/2005/8/layout/pyramid1"/>
    <dgm:cxn modelId="{ED919A91-B572-4ECF-A7CF-5B24C33B4FC0}" type="presParOf" srcId="{953C0FBA-45B3-44D2-8412-9827C2219C8C}" destId="{9A54BBD7-3ACB-4A69-9976-AC651AEFDE08}" srcOrd="5" destOrd="0" presId="urn:microsoft.com/office/officeart/2005/8/layout/pyramid1"/>
    <dgm:cxn modelId="{C0BC8A31-1965-45AC-9229-4213D69DBE4B}" type="presParOf" srcId="{9A54BBD7-3ACB-4A69-9976-AC651AEFDE08}" destId="{58CF3667-77D3-4E45-B6C1-7FEF7438C8BD}" srcOrd="0" destOrd="0" presId="urn:microsoft.com/office/officeart/2005/8/layout/pyramid1"/>
    <dgm:cxn modelId="{9F200D93-93F4-436C-8207-199AA025DBD8}" type="presParOf" srcId="{9A54BBD7-3ACB-4A69-9976-AC651AEFDE08}" destId="{5D77CC5C-AE6F-4D5A-B817-C26E851477C2}" srcOrd="1" destOrd="0" presId="urn:microsoft.com/office/officeart/2005/8/layout/pyramid1"/>
    <dgm:cxn modelId="{C76DA456-5ED9-45F9-9400-0CDE77DECD23}" type="presParOf" srcId="{953C0FBA-45B3-44D2-8412-9827C2219C8C}" destId="{D481A0E3-D070-4524-95B4-A3FAAC5957AF}" srcOrd="6" destOrd="0" presId="urn:microsoft.com/office/officeart/2005/8/layout/pyramid1"/>
    <dgm:cxn modelId="{B6AE9EC7-0AB9-4771-A42C-174079C7360C}" type="presParOf" srcId="{D481A0E3-D070-4524-95B4-A3FAAC5957AF}" destId="{EE18FD32-20C4-42A6-8702-1E25CF59CD6F}" srcOrd="0" destOrd="0" presId="urn:microsoft.com/office/officeart/2005/8/layout/pyramid1"/>
    <dgm:cxn modelId="{DD6B91C8-45F3-411A-A842-BE36E37AD948}" type="presParOf" srcId="{D481A0E3-D070-4524-95B4-A3FAAC5957AF}" destId="{FA5E3EF6-A180-404D-948D-ABB143BD444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DCFA8-A797-482F-A3F2-DAE054AE2860}" type="doc">
      <dgm:prSet loTypeId="urn:microsoft.com/office/officeart/2005/8/layout/orgChart1" loCatId="hierarchy" qsTypeId="urn:microsoft.com/office/officeart/2005/8/quickstyle/simple1" qsCatId="simple" csTypeId="urn:microsoft.com/office/officeart/2005/8/colors/accent1_2" csCatId="accent1"/>
      <dgm:spPr/>
    </dgm:pt>
    <dgm:pt modelId="{2DA62C09-F54C-422D-8C6A-C068B5EFC0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Assessments</a:t>
          </a:r>
        </a:p>
      </dgm:t>
    </dgm:pt>
    <dgm:pt modelId="{07D266ED-98EC-416E-A06B-58D71455ED81}" type="parTrans" cxnId="{1E418EA8-2608-4428-A546-9C115483E6F9}">
      <dgm:prSet/>
      <dgm:spPr/>
    </dgm:pt>
    <dgm:pt modelId="{7C3CCE4C-6EAC-4C82-B460-2B7FB30B04AE}" type="sibTrans" cxnId="{1E418EA8-2608-4428-A546-9C115483E6F9}">
      <dgm:prSet/>
      <dgm:spPr/>
    </dgm:pt>
    <dgm:pt modelId="{6557CB7E-9A69-4A6C-8EA7-E35117E8A6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Written Tests</a:t>
          </a:r>
        </a:p>
      </dgm:t>
    </dgm:pt>
    <dgm:pt modelId="{5EAB5A02-85DE-425D-ACE3-2D1AAC07D04D}" type="parTrans" cxnId="{B1F403C4-868B-4C4C-9A2A-233B7B498F7A}">
      <dgm:prSet/>
      <dgm:spPr/>
    </dgm:pt>
    <dgm:pt modelId="{3483949D-112D-46FA-BF23-B299B0DFCE22}" type="sibTrans" cxnId="{B1F403C4-868B-4C4C-9A2A-233B7B498F7A}">
      <dgm:prSet/>
      <dgm:spPr/>
    </dgm:pt>
    <dgm:pt modelId="{9794544C-6079-4660-9BEF-44E3C7D031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Rubrics</a:t>
          </a:r>
        </a:p>
      </dgm:t>
    </dgm:pt>
    <dgm:pt modelId="{F55EDCF2-5F5C-4845-A62E-AA6768F2606B}" type="parTrans" cxnId="{AB4AEF13-BD3C-4DFA-810B-AEA5042D3215}">
      <dgm:prSet/>
      <dgm:spPr/>
    </dgm:pt>
    <dgm:pt modelId="{EE6645C5-307F-4BC7-8025-092D647C813F}" type="sibTrans" cxnId="{AB4AEF13-BD3C-4DFA-810B-AEA5042D3215}">
      <dgm:prSet/>
      <dgm:spPr/>
    </dgm:pt>
    <dgm:pt modelId="{3BF6A387-FB77-4B2B-A4B1-B0EF4F251BE7}" type="pres">
      <dgm:prSet presAssocID="{3EFDCFA8-A797-482F-A3F2-DAE054AE2860}" presName="hierChild1" presStyleCnt="0">
        <dgm:presLayoutVars>
          <dgm:orgChart val="1"/>
          <dgm:chPref val="1"/>
          <dgm:dir/>
          <dgm:animOne val="branch"/>
          <dgm:animLvl val="lvl"/>
          <dgm:resizeHandles/>
        </dgm:presLayoutVars>
      </dgm:prSet>
      <dgm:spPr/>
    </dgm:pt>
    <dgm:pt modelId="{3ABBB7EE-0BDE-4208-90D4-D2A48DD7ADF0}" type="pres">
      <dgm:prSet presAssocID="{2DA62C09-F54C-422D-8C6A-C068B5EFC07A}" presName="hierRoot1" presStyleCnt="0">
        <dgm:presLayoutVars>
          <dgm:hierBranch/>
        </dgm:presLayoutVars>
      </dgm:prSet>
      <dgm:spPr/>
    </dgm:pt>
    <dgm:pt modelId="{F26827B6-0DE4-4EAE-A25B-BA0FCEE4EC87}" type="pres">
      <dgm:prSet presAssocID="{2DA62C09-F54C-422D-8C6A-C068B5EFC07A}" presName="rootComposite1" presStyleCnt="0"/>
      <dgm:spPr/>
    </dgm:pt>
    <dgm:pt modelId="{255B5B34-0ED9-4207-B35B-5ACA8BFDD5BA}" type="pres">
      <dgm:prSet presAssocID="{2DA62C09-F54C-422D-8C6A-C068B5EFC07A}" presName="rootText1" presStyleLbl="node0" presStyleIdx="0" presStyleCnt="1">
        <dgm:presLayoutVars>
          <dgm:chPref val="3"/>
        </dgm:presLayoutVars>
      </dgm:prSet>
      <dgm:spPr/>
      <dgm:t>
        <a:bodyPr/>
        <a:lstStyle/>
        <a:p>
          <a:endParaRPr lang="en-US"/>
        </a:p>
      </dgm:t>
    </dgm:pt>
    <dgm:pt modelId="{9C1ABF21-CEA7-4F12-A106-8E63D608EE9F}" type="pres">
      <dgm:prSet presAssocID="{2DA62C09-F54C-422D-8C6A-C068B5EFC07A}" presName="rootConnector1" presStyleLbl="node1" presStyleIdx="0" presStyleCnt="0"/>
      <dgm:spPr/>
      <dgm:t>
        <a:bodyPr/>
        <a:lstStyle/>
        <a:p>
          <a:endParaRPr lang="en-US"/>
        </a:p>
      </dgm:t>
    </dgm:pt>
    <dgm:pt modelId="{C0AD7F36-2C08-4D58-9A4A-3E2CCA2EEF29}" type="pres">
      <dgm:prSet presAssocID="{2DA62C09-F54C-422D-8C6A-C068B5EFC07A}" presName="hierChild2" presStyleCnt="0"/>
      <dgm:spPr/>
    </dgm:pt>
    <dgm:pt modelId="{0FC739E3-FD01-4C8C-9229-764457FE3E23}" type="pres">
      <dgm:prSet presAssocID="{5EAB5A02-85DE-425D-ACE3-2D1AAC07D04D}" presName="Name35" presStyleLbl="parChTrans1D2" presStyleIdx="0" presStyleCnt="2"/>
      <dgm:spPr/>
    </dgm:pt>
    <dgm:pt modelId="{1B0036FD-7381-40A1-A56E-5D7CBEEAC8C3}" type="pres">
      <dgm:prSet presAssocID="{6557CB7E-9A69-4A6C-8EA7-E35117E8A647}" presName="hierRoot2" presStyleCnt="0">
        <dgm:presLayoutVars>
          <dgm:hierBranch/>
        </dgm:presLayoutVars>
      </dgm:prSet>
      <dgm:spPr/>
    </dgm:pt>
    <dgm:pt modelId="{DBA4D22A-7139-4E23-9410-C45625FD7C8F}" type="pres">
      <dgm:prSet presAssocID="{6557CB7E-9A69-4A6C-8EA7-E35117E8A647}" presName="rootComposite" presStyleCnt="0"/>
      <dgm:spPr/>
    </dgm:pt>
    <dgm:pt modelId="{EFB32AAB-75E1-4316-B2E0-4C037481964A}" type="pres">
      <dgm:prSet presAssocID="{6557CB7E-9A69-4A6C-8EA7-E35117E8A647}" presName="rootText" presStyleLbl="node2" presStyleIdx="0" presStyleCnt="2">
        <dgm:presLayoutVars>
          <dgm:chPref val="3"/>
        </dgm:presLayoutVars>
      </dgm:prSet>
      <dgm:spPr/>
      <dgm:t>
        <a:bodyPr/>
        <a:lstStyle/>
        <a:p>
          <a:endParaRPr lang="en-US"/>
        </a:p>
      </dgm:t>
    </dgm:pt>
    <dgm:pt modelId="{C1C1EB3F-F14D-45BB-9AD2-4EBC42BED872}" type="pres">
      <dgm:prSet presAssocID="{6557CB7E-9A69-4A6C-8EA7-E35117E8A647}" presName="rootConnector" presStyleLbl="node2" presStyleIdx="0" presStyleCnt="2"/>
      <dgm:spPr/>
      <dgm:t>
        <a:bodyPr/>
        <a:lstStyle/>
        <a:p>
          <a:endParaRPr lang="en-US"/>
        </a:p>
      </dgm:t>
    </dgm:pt>
    <dgm:pt modelId="{C7017547-A4E9-42C9-8CBC-CC8FFCCF5EE0}" type="pres">
      <dgm:prSet presAssocID="{6557CB7E-9A69-4A6C-8EA7-E35117E8A647}" presName="hierChild4" presStyleCnt="0"/>
      <dgm:spPr/>
    </dgm:pt>
    <dgm:pt modelId="{342D1FC2-B3F4-4A31-B16B-DB23C6B163FC}" type="pres">
      <dgm:prSet presAssocID="{6557CB7E-9A69-4A6C-8EA7-E35117E8A647}" presName="hierChild5" presStyleCnt="0"/>
      <dgm:spPr/>
    </dgm:pt>
    <dgm:pt modelId="{3089F48C-0FDB-4089-BB5C-3FEB0E64BAAD}" type="pres">
      <dgm:prSet presAssocID="{F55EDCF2-5F5C-4845-A62E-AA6768F2606B}" presName="Name35" presStyleLbl="parChTrans1D2" presStyleIdx="1" presStyleCnt="2"/>
      <dgm:spPr/>
    </dgm:pt>
    <dgm:pt modelId="{70BF35C4-0843-46EE-99A0-A22344B87775}" type="pres">
      <dgm:prSet presAssocID="{9794544C-6079-4660-9BEF-44E3C7D03160}" presName="hierRoot2" presStyleCnt="0">
        <dgm:presLayoutVars>
          <dgm:hierBranch/>
        </dgm:presLayoutVars>
      </dgm:prSet>
      <dgm:spPr/>
    </dgm:pt>
    <dgm:pt modelId="{7B1F7F6B-3573-469C-9997-6DF8E8A061B1}" type="pres">
      <dgm:prSet presAssocID="{9794544C-6079-4660-9BEF-44E3C7D03160}" presName="rootComposite" presStyleCnt="0"/>
      <dgm:spPr/>
    </dgm:pt>
    <dgm:pt modelId="{4A02FB17-DBB8-4760-8F9D-262660520C99}" type="pres">
      <dgm:prSet presAssocID="{9794544C-6079-4660-9BEF-44E3C7D03160}" presName="rootText" presStyleLbl="node2" presStyleIdx="1" presStyleCnt="2">
        <dgm:presLayoutVars>
          <dgm:chPref val="3"/>
        </dgm:presLayoutVars>
      </dgm:prSet>
      <dgm:spPr/>
      <dgm:t>
        <a:bodyPr/>
        <a:lstStyle/>
        <a:p>
          <a:endParaRPr lang="en-US"/>
        </a:p>
      </dgm:t>
    </dgm:pt>
    <dgm:pt modelId="{69DF0645-709D-401E-8924-A2155D847416}" type="pres">
      <dgm:prSet presAssocID="{9794544C-6079-4660-9BEF-44E3C7D03160}" presName="rootConnector" presStyleLbl="node2" presStyleIdx="1" presStyleCnt="2"/>
      <dgm:spPr/>
      <dgm:t>
        <a:bodyPr/>
        <a:lstStyle/>
        <a:p>
          <a:endParaRPr lang="en-US"/>
        </a:p>
      </dgm:t>
    </dgm:pt>
    <dgm:pt modelId="{5A888919-ABE4-4DD0-B927-ED99C505ABB1}" type="pres">
      <dgm:prSet presAssocID="{9794544C-6079-4660-9BEF-44E3C7D03160}" presName="hierChild4" presStyleCnt="0"/>
      <dgm:spPr/>
    </dgm:pt>
    <dgm:pt modelId="{3B10C7E8-24D9-4379-82FF-AFE998C67DA7}" type="pres">
      <dgm:prSet presAssocID="{9794544C-6079-4660-9BEF-44E3C7D03160}" presName="hierChild5" presStyleCnt="0"/>
      <dgm:spPr/>
    </dgm:pt>
    <dgm:pt modelId="{71405A57-5248-4744-830F-A2E4334121D7}" type="pres">
      <dgm:prSet presAssocID="{2DA62C09-F54C-422D-8C6A-C068B5EFC07A}" presName="hierChild3" presStyleCnt="0"/>
      <dgm:spPr/>
    </dgm:pt>
  </dgm:ptLst>
  <dgm:cxnLst>
    <dgm:cxn modelId="{3D84CE73-4979-46CA-837F-97E535723B6D}" type="presOf" srcId="{2DA62C09-F54C-422D-8C6A-C068B5EFC07A}" destId="{9C1ABF21-CEA7-4F12-A106-8E63D608EE9F}" srcOrd="1" destOrd="0" presId="urn:microsoft.com/office/officeart/2005/8/layout/orgChart1"/>
    <dgm:cxn modelId="{ABBFED8B-B598-47E4-9425-C099A242788B}" type="presOf" srcId="{3EFDCFA8-A797-482F-A3F2-DAE054AE2860}" destId="{3BF6A387-FB77-4B2B-A4B1-B0EF4F251BE7}" srcOrd="0" destOrd="0" presId="urn:microsoft.com/office/officeart/2005/8/layout/orgChart1"/>
    <dgm:cxn modelId="{B1F403C4-868B-4C4C-9A2A-233B7B498F7A}" srcId="{2DA62C09-F54C-422D-8C6A-C068B5EFC07A}" destId="{6557CB7E-9A69-4A6C-8EA7-E35117E8A647}" srcOrd="0" destOrd="0" parTransId="{5EAB5A02-85DE-425D-ACE3-2D1AAC07D04D}" sibTransId="{3483949D-112D-46FA-BF23-B299B0DFCE22}"/>
    <dgm:cxn modelId="{5705F462-4036-4D3C-8051-4C1C148A5EE1}" type="presOf" srcId="{6557CB7E-9A69-4A6C-8EA7-E35117E8A647}" destId="{C1C1EB3F-F14D-45BB-9AD2-4EBC42BED872}" srcOrd="1" destOrd="0" presId="urn:microsoft.com/office/officeart/2005/8/layout/orgChart1"/>
    <dgm:cxn modelId="{50E56498-09F4-4DFD-993D-B078597D68DC}" type="presOf" srcId="{2DA62C09-F54C-422D-8C6A-C068B5EFC07A}" destId="{255B5B34-0ED9-4207-B35B-5ACA8BFDD5BA}" srcOrd="0" destOrd="0" presId="urn:microsoft.com/office/officeart/2005/8/layout/orgChart1"/>
    <dgm:cxn modelId="{AB4AEF13-BD3C-4DFA-810B-AEA5042D3215}" srcId="{2DA62C09-F54C-422D-8C6A-C068B5EFC07A}" destId="{9794544C-6079-4660-9BEF-44E3C7D03160}" srcOrd="1" destOrd="0" parTransId="{F55EDCF2-5F5C-4845-A62E-AA6768F2606B}" sibTransId="{EE6645C5-307F-4BC7-8025-092D647C813F}"/>
    <dgm:cxn modelId="{4191303B-19CE-4182-9D7E-BF036182B2FB}" type="presOf" srcId="{5EAB5A02-85DE-425D-ACE3-2D1AAC07D04D}" destId="{0FC739E3-FD01-4C8C-9229-764457FE3E23}" srcOrd="0" destOrd="0" presId="urn:microsoft.com/office/officeart/2005/8/layout/orgChart1"/>
    <dgm:cxn modelId="{73C87DB3-E643-4AE8-805F-CEDDDDA1ECBE}" type="presOf" srcId="{9794544C-6079-4660-9BEF-44E3C7D03160}" destId="{69DF0645-709D-401E-8924-A2155D847416}" srcOrd="1" destOrd="0" presId="urn:microsoft.com/office/officeart/2005/8/layout/orgChart1"/>
    <dgm:cxn modelId="{7C23BF0F-AFA2-457A-8F60-01501531E5F0}" type="presOf" srcId="{6557CB7E-9A69-4A6C-8EA7-E35117E8A647}" destId="{EFB32AAB-75E1-4316-B2E0-4C037481964A}" srcOrd="0" destOrd="0" presId="urn:microsoft.com/office/officeart/2005/8/layout/orgChart1"/>
    <dgm:cxn modelId="{1E418EA8-2608-4428-A546-9C115483E6F9}" srcId="{3EFDCFA8-A797-482F-A3F2-DAE054AE2860}" destId="{2DA62C09-F54C-422D-8C6A-C068B5EFC07A}" srcOrd="0" destOrd="0" parTransId="{07D266ED-98EC-416E-A06B-58D71455ED81}" sibTransId="{7C3CCE4C-6EAC-4C82-B460-2B7FB30B04AE}"/>
    <dgm:cxn modelId="{DACC36A8-12B4-4F96-AAA7-1D968C8B8F65}" type="presOf" srcId="{9794544C-6079-4660-9BEF-44E3C7D03160}" destId="{4A02FB17-DBB8-4760-8F9D-262660520C99}" srcOrd="0" destOrd="0" presId="urn:microsoft.com/office/officeart/2005/8/layout/orgChart1"/>
    <dgm:cxn modelId="{5D3A574C-12D9-4222-AFDE-E57ECDA1392B}" type="presOf" srcId="{F55EDCF2-5F5C-4845-A62E-AA6768F2606B}" destId="{3089F48C-0FDB-4089-BB5C-3FEB0E64BAAD}" srcOrd="0" destOrd="0" presId="urn:microsoft.com/office/officeart/2005/8/layout/orgChart1"/>
    <dgm:cxn modelId="{DD0E1EDB-EDBA-4072-91F4-96D9604709B2}" type="presParOf" srcId="{3BF6A387-FB77-4B2B-A4B1-B0EF4F251BE7}" destId="{3ABBB7EE-0BDE-4208-90D4-D2A48DD7ADF0}" srcOrd="0" destOrd="0" presId="urn:microsoft.com/office/officeart/2005/8/layout/orgChart1"/>
    <dgm:cxn modelId="{9E7F3122-A7CD-45DA-A1C4-C44720585046}" type="presParOf" srcId="{3ABBB7EE-0BDE-4208-90D4-D2A48DD7ADF0}" destId="{F26827B6-0DE4-4EAE-A25B-BA0FCEE4EC87}" srcOrd="0" destOrd="0" presId="urn:microsoft.com/office/officeart/2005/8/layout/orgChart1"/>
    <dgm:cxn modelId="{80E8B683-33E3-451F-9654-72019D60ECD7}" type="presParOf" srcId="{F26827B6-0DE4-4EAE-A25B-BA0FCEE4EC87}" destId="{255B5B34-0ED9-4207-B35B-5ACA8BFDD5BA}" srcOrd="0" destOrd="0" presId="urn:microsoft.com/office/officeart/2005/8/layout/orgChart1"/>
    <dgm:cxn modelId="{4F028324-3EDD-4A8D-8173-ADE9EFD482F1}" type="presParOf" srcId="{F26827B6-0DE4-4EAE-A25B-BA0FCEE4EC87}" destId="{9C1ABF21-CEA7-4F12-A106-8E63D608EE9F}" srcOrd="1" destOrd="0" presId="urn:microsoft.com/office/officeart/2005/8/layout/orgChart1"/>
    <dgm:cxn modelId="{60043390-F27C-4776-A76F-CEFD931D411B}" type="presParOf" srcId="{3ABBB7EE-0BDE-4208-90D4-D2A48DD7ADF0}" destId="{C0AD7F36-2C08-4D58-9A4A-3E2CCA2EEF29}" srcOrd="1" destOrd="0" presId="urn:microsoft.com/office/officeart/2005/8/layout/orgChart1"/>
    <dgm:cxn modelId="{4D69BC77-40E9-4ADC-9C10-A7BA9D3B49EC}" type="presParOf" srcId="{C0AD7F36-2C08-4D58-9A4A-3E2CCA2EEF29}" destId="{0FC739E3-FD01-4C8C-9229-764457FE3E23}" srcOrd="0" destOrd="0" presId="urn:microsoft.com/office/officeart/2005/8/layout/orgChart1"/>
    <dgm:cxn modelId="{5ED8159C-C9D2-4403-8963-C8CFBDBC7EE9}" type="presParOf" srcId="{C0AD7F36-2C08-4D58-9A4A-3E2CCA2EEF29}" destId="{1B0036FD-7381-40A1-A56E-5D7CBEEAC8C3}" srcOrd="1" destOrd="0" presId="urn:microsoft.com/office/officeart/2005/8/layout/orgChart1"/>
    <dgm:cxn modelId="{0D8EF0DF-E85D-4C55-879C-F26E6ED6FE19}" type="presParOf" srcId="{1B0036FD-7381-40A1-A56E-5D7CBEEAC8C3}" destId="{DBA4D22A-7139-4E23-9410-C45625FD7C8F}" srcOrd="0" destOrd="0" presId="urn:microsoft.com/office/officeart/2005/8/layout/orgChart1"/>
    <dgm:cxn modelId="{1FB6C617-F72D-42FA-A6F1-39A192675BA7}" type="presParOf" srcId="{DBA4D22A-7139-4E23-9410-C45625FD7C8F}" destId="{EFB32AAB-75E1-4316-B2E0-4C037481964A}" srcOrd="0" destOrd="0" presId="urn:microsoft.com/office/officeart/2005/8/layout/orgChart1"/>
    <dgm:cxn modelId="{D20B53EB-ADE4-45B7-8B3D-DCCF4D31C766}" type="presParOf" srcId="{DBA4D22A-7139-4E23-9410-C45625FD7C8F}" destId="{C1C1EB3F-F14D-45BB-9AD2-4EBC42BED872}" srcOrd="1" destOrd="0" presId="urn:microsoft.com/office/officeart/2005/8/layout/orgChart1"/>
    <dgm:cxn modelId="{C0018903-8438-4FF5-A02C-FE8139168391}" type="presParOf" srcId="{1B0036FD-7381-40A1-A56E-5D7CBEEAC8C3}" destId="{C7017547-A4E9-42C9-8CBC-CC8FFCCF5EE0}" srcOrd="1" destOrd="0" presId="urn:microsoft.com/office/officeart/2005/8/layout/orgChart1"/>
    <dgm:cxn modelId="{2CA5573B-83E7-45AA-9109-34D2A92052A8}" type="presParOf" srcId="{1B0036FD-7381-40A1-A56E-5D7CBEEAC8C3}" destId="{342D1FC2-B3F4-4A31-B16B-DB23C6B163FC}" srcOrd="2" destOrd="0" presId="urn:microsoft.com/office/officeart/2005/8/layout/orgChart1"/>
    <dgm:cxn modelId="{7B78A461-F65A-49CB-ACD7-382F21F91930}" type="presParOf" srcId="{C0AD7F36-2C08-4D58-9A4A-3E2CCA2EEF29}" destId="{3089F48C-0FDB-4089-BB5C-3FEB0E64BAAD}" srcOrd="2" destOrd="0" presId="urn:microsoft.com/office/officeart/2005/8/layout/orgChart1"/>
    <dgm:cxn modelId="{E31DE9A8-7910-4381-A8A9-FA4B74BCE2FE}" type="presParOf" srcId="{C0AD7F36-2C08-4D58-9A4A-3E2CCA2EEF29}" destId="{70BF35C4-0843-46EE-99A0-A22344B87775}" srcOrd="3" destOrd="0" presId="urn:microsoft.com/office/officeart/2005/8/layout/orgChart1"/>
    <dgm:cxn modelId="{D1F14C72-CA83-4371-9D01-9E144CE5BD4C}" type="presParOf" srcId="{70BF35C4-0843-46EE-99A0-A22344B87775}" destId="{7B1F7F6B-3573-469C-9997-6DF8E8A061B1}" srcOrd="0" destOrd="0" presId="urn:microsoft.com/office/officeart/2005/8/layout/orgChart1"/>
    <dgm:cxn modelId="{BAAF0CFA-7BD3-4143-9892-60C059399BF2}" type="presParOf" srcId="{7B1F7F6B-3573-469C-9997-6DF8E8A061B1}" destId="{4A02FB17-DBB8-4760-8F9D-262660520C99}" srcOrd="0" destOrd="0" presId="urn:microsoft.com/office/officeart/2005/8/layout/orgChart1"/>
    <dgm:cxn modelId="{8A53F18A-2A01-4F9A-BB68-ACAFE3F42B49}" type="presParOf" srcId="{7B1F7F6B-3573-469C-9997-6DF8E8A061B1}" destId="{69DF0645-709D-401E-8924-A2155D847416}" srcOrd="1" destOrd="0" presId="urn:microsoft.com/office/officeart/2005/8/layout/orgChart1"/>
    <dgm:cxn modelId="{0F26C53D-7D83-4882-819F-6AEB7AF37825}" type="presParOf" srcId="{70BF35C4-0843-46EE-99A0-A22344B87775}" destId="{5A888919-ABE4-4DD0-B927-ED99C505ABB1}" srcOrd="1" destOrd="0" presId="urn:microsoft.com/office/officeart/2005/8/layout/orgChart1"/>
    <dgm:cxn modelId="{4D0C5F28-46BC-448C-B288-26C36FF0F5A4}" type="presParOf" srcId="{70BF35C4-0843-46EE-99A0-A22344B87775}" destId="{3B10C7E8-24D9-4379-82FF-AFE998C67DA7}" srcOrd="2" destOrd="0" presId="urn:microsoft.com/office/officeart/2005/8/layout/orgChart1"/>
    <dgm:cxn modelId="{43F6154E-3C40-41D9-912D-6ABD682D93A7}" type="presParOf" srcId="{3ABBB7EE-0BDE-4208-90D4-D2A48DD7ADF0}" destId="{71405A57-5248-4744-830F-A2E4334121D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3C3EB-8D38-41D1-AAFF-06D5215BCB4A}" type="doc">
      <dgm:prSet loTypeId="urn:microsoft.com/office/officeart/2005/8/layout/orgChart1" loCatId="hierarchy" qsTypeId="urn:microsoft.com/office/officeart/2005/8/quickstyle/simple1" qsCatId="simple" csTypeId="urn:microsoft.com/office/officeart/2005/8/colors/accent1_2" csCatId="accent1"/>
      <dgm:spPr/>
    </dgm:pt>
    <dgm:pt modelId="{1B937C44-A761-45A1-9A2B-0E10CB524C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Tests</a:t>
          </a:r>
        </a:p>
      </dgm:t>
    </dgm:pt>
    <dgm:pt modelId="{B991DA72-9F3C-4B4A-9C70-B6629D71E48E}" type="parTrans" cxnId="{1C0606AC-63A7-49A4-B3E5-52CCCE13F97E}">
      <dgm:prSet/>
      <dgm:spPr/>
    </dgm:pt>
    <dgm:pt modelId="{679CE16F-37C3-49BB-BE22-8ACE2DFA9CC2}" type="sibTrans" cxnId="{1C0606AC-63A7-49A4-B3E5-52CCCE13F97E}">
      <dgm:prSet/>
      <dgm:spPr/>
    </dgm:pt>
    <dgm:pt modelId="{42492AEE-E129-49D9-A4BB-DC4B783775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Content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to Be Covered</a:t>
          </a:r>
        </a:p>
      </dgm:t>
    </dgm:pt>
    <dgm:pt modelId="{626B3F54-F40E-4CA9-BE7F-AF8B263613D2}" type="parTrans" cxnId="{668F8E82-E776-4B71-BA24-CEBBC3B4B302}">
      <dgm:prSet/>
      <dgm:spPr/>
    </dgm:pt>
    <dgm:pt modelId="{635EC4F3-03F2-4ADF-8792-6A92DF0764B1}" type="sibTrans" cxnId="{668F8E82-E776-4B71-BA24-CEBBC3B4B302}">
      <dgm:prSet/>
      <dgm:spPr/>
    </dgm:pt>
    <dgm:pt modelId="{390A2110-18BD-494B-9B53-6C18ADA72A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Appropriate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most content.</a:t>
          </a:r>
        </a:p>
      </dgm:t>
    </dgm:pt>
    <dgm:pt modelId="{3BB1B39B-759B-4F34-8B7D-DFBD1AC24218}" type="parTrans" cxnId="{E98C2056-D018-4A64-8C71-3F8F79F3B646}">
      <dgm:prSet/>
      <dgm:spPr/>
    </dgm:pt>
    <dgm:pt modelId="{1D822E87-71B4-45C3-9907-2E21DFDA0BF7}" type="sibTrans" cxnId="{E98C2056-D018-4A64-8C71-3F8F79F3B646}">
      <dgm:prSet/>
      <dgm:spPr/>
    </dgm:pt>
    <dgm:pt modelId="{9228D851-8A05-41C2-9282-73E57FEBA8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Cognitive Skills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to Be Measured</a:t>
          </a:r>
        </a:p>
      </dgm:t>
    </dgm:pt>
    <dgm:pt modelId="{ADC897A3-8EBB-40B4-95E3-7AD63D8D21E8}" type="parTrans" cxnId="{84AECFBF-D591-425D-9D6C-819E627EF457}">
      <dgm:prSet/>
      <dgm:spPr/>
    </dgm:pt>
    <dgm:pt modelId="{D5A3E6E6-BBFF-48CE-9709-6912768802BE}" type="sibTrans" cxnId="{84AECFBF-D591-425D-9D6C-819E627EF457}">
      <dgm:prSet/>
      <dgm:spPr/>
    </dgm:pt>
    <dgm:pt modelId="{091122BC-2599-4297-B2FC-4CF029FF3F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Can measure all cognitive skills,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Arial" pitchFamily="34" charset="0"/>
              <a:cs typeface="Arial" pitchFamily="34" charset="0"/>
            </a:rPr>
            <a:t>but primarily middle and lower levels.</a:t>
          </a:r>
        </a:p>
      </dgm:t>
    </dgm:pt>
    <dgm:pt modelId="{F88C539C-73BD-4F6C-9EDB-0C03DE80CCF8}" type="parTrans" cxnId="{E9540271-06FB-4EC8-82FA-0CE5CD76461C}">
      <dgm:prSet/>
      <dgm:spPr/>
    </dgm:pt>
    <dgm:pt modelId="{63B10772-7CEA-4084-AB8C-45206B286044}" type="sibTrans" cxnId="{E9540271-06FB-4EC8-82FA-0CE5CD76461C}">
      <dgm:prSet/>
      <dgm:spPr/>
    </dgm:pt>
    <dgm:pt modelId="{689DCD47-AA76-4D6B-90F1-AD524943B0A3}" type="pres">
      <dgm:prSet presAssocID="{B4D3C3EB-8D38-41D1-AAFF-06D5215BCB4A}" presName="hierChild1" presStyleCnt="0">
        <dgm:presLayoutVars>
          <dgm:orgChart val="1"/>
          <dgm:chPref val="1"/>
          <dgm:dir/>
          <dgm:animOne val="branch"/>
          <dgm:animLvl val="lvl"/>
          <dgm:resizeHandles/>
        </dgm:presLayoutVars>
      </dgm:prSet>
      <dgm:spPr/>
    </dgm:pt>
    <dgm:pt modelId="{34D4A7CD-F8E0-4954-8201-25D10C334273}" type="pres">
      <dgm:prSet presAssocID="{1B937C44-A761-45A1-9A2B-0E10CB524C4E}" presName="hierRoot1" presStyleCnt="0">
        <dgm:presLayoutVars>
          <dgm:hierBranch/>
        </dgm:presLayoutVars>
      </dgm:prSet>
      <dgm:spPr/>
    </dgm:pt>
    <dgm:pt modelId="{A49D1B8D-BAF8-4A5C-8AC1-D00CEC339979}" type="pres">
      <dgm:prSet presAssocID="{1B937C44-A761-45A1-9A2B-0E10CB524C4E}" presName="rootComposite1" presStyleCnt="0"/>
      <dgm:spPr/>
    </dgm:pt>
    <dgm:pt modelId="{77BB8C18-0883-4C66-93C6-04F406506B0F}" type="pres">
      <dgm:prSet presAssocID="{1B937C44-A761-45A1-9A2B-0E10CB524C4E}" presName="rootText1" presStyleLbl="node0" presStyleIdx="0" presStyleCnt="1">
        <dgm:presLayoutVars>
          <dgm:chPref val="3"/>
        </dgm:presLayoutVars>
      </dgm:prSet>
      <dgm:spPr/>
      <dgm:t>
        <a:bodyPr/>
        <a:lstStyle/>
        <a:p>
          <a:endParaRPr lang="en-US"/>
        </a:p>
      </dgm:t>
    </dgm:pt>
    <dgm:pt modelId="{C4DD61F6-66CA-4E2D-B535-2DFB25357BE6}" type="pres">
      <dgm:prSet presAssocID="{1B937C44-A761-45A1-9A2B-0E10CB524C4E}" presName="rootConnector1" presStyleLbl="node1" presStyleIdx="0" presStyleCnt="0"/>
      <dgm:spPr/>
      <dgm:t>
        <a:bodyPr/>
        <a:lstStyle/>
        <a:p>
          <a:endParaRPr lang="en-US"/>
        </a:p>
      </dgm:t>
    </dgm:pt>
    <dgm:pt modelId="{D461E856-AF90-4C77-83E6-566A0B38C673}" type="pres">
      <dgm:prSet presAssocID="{1B937C44-A761-45A1-9A2B-0E10CB524C4E}" presName="hierChild2" presStyleCnt="0"/>
      <dgm:spPr/>
    </dgm:pt>
    <dgm:pt modelId="{41598CD1-2970-49FA-8178-076849D06861}" type="pres">
      <dgm:prSet presAssocID="{626B3F54-F40E-4CA9-BE7F-AF8B263613D2}" presName="Name35" presStyleLbl="parChTrans1D2" presStyleIdx="0" presStyleCnt="2"/>
      <dgm:spPr/>
    </dgm:pt>
    <dgm:pt modelId="{665D2705-622F-4B88-B04E-AAB2726848E8}" type="pres">
      <dgm:prSet presAssocID="{42492AEE-E129-49D9-A4BB-DC4B78377584}" presName="hierRoot2" presStyleCnt="0">
        <dgm:presLayoutVars>
          <dgm:hierBranch/>
        </dgm:presLayoutVars>
      </dgm:prSet>
      <dgm:spPr/>
    </dgm:pt>
    <dgm:pt modelId="{BD59505C-095C-48FF-97AC-33B4AE1B7A18}" type="pres">
      <dgm:prSet presAssocID="{42492AEE-E129-49D9-A4BB-DC4B78377584}" presName="rootComposite" presStyleCnt="0"/>
      <dgm:spPr/>
    </dgm:pt>
    <dgm:pt modelId="{2CA4B48F-8EA8-4A30-9DEB-00CDABDF579E}" type="pres">
      <dgm:prSet presAssocID="{42492AEE-E129-49D9-A4BB-DC4B78377584}" presName="rootText" presStyleLbl="node2" presStyleIdx="0" presStyleCnt="2">
        <dgm:presLayoutVars>
          <dgm:chPref val="3"/>
        </dgm:presLayoutVars>
      </dgm:prSet>
      <dgm:spPr/>
      <dgm:t>
        <a:bodyPr/>
        <a:lstStyle/>
        <a:p>
          <a:endParaRPr lang="en-US"/>
        </a:p>
      </dgm:t>
    </dgm:pt>
    <dgm:pt modelId="{75A79403-458C-4BE8-BC56-137D05CA9EFD}" type="pres">
      <dgm:prSet presAssocID="{42492AEE-E129-49D9-A4BB-DC4B78377584}" presName="rootConnector" presStyleLbl="node2" presStyleIdx="0" presStyleCnt="2"/>
      <dgm:spPr/>
      <dgm:t>
        <a:bodyPr/>
        <a:lstStyle/>
        <a:p>
          <a:endParaRPr lang="en-US"/>
        </a:p>
      </dgm:t>
    </dgm:pt>
    <dgm:pt modelId="{FA3B8E14-D9CC-4A88-BC80-8EE468AE7BC1}" type="pres">
      <dgm:prSet presAssocID="{42492AEE-E129-49D9-A4BB-DC4B78377584}" presName="hierChild4" presStyleCnt="0"/>
      <dgm:spPr/>
    </dgm:pt>
    <dgm:pt modelId="{DCA07926-AC75-469B-BDAB-814FD48F0B58}" type="pres">
      <dgm:prSet presAssocID="{3BB1B39B-759B-4F34-8B7D-DFBD1AC24218}" presName="Name35" presStyleLbl="parChTrans1D3" presStyleIdx="0" presStyleCnt="2"/>
      <dgm:spPr/>
    </dgm:pt>
    <dgm:pt modelId="{C466C13B-71EA-44BB-9899-D209F0690883}" type="pres">
      <dgm:prSet presAssocID="{390A2110-18BD-494B-9B53-6C18ADA72AE0}" presName="hierRoot2" presStyleCnt="0">
        <dgm:presLayoutVars>
          <dgm:hierBranch val="r"/>
        </dgm:presLayoutVars>
      </dgm:prSet>
      <dgm:spPr/>
    </dgm:pt>
    <dgm:pt modelId="{04A77810-0A62-4C29-AB81-97D26BCDCB6F}" type="pres">
      <dgm:prSet presAssocID="{390A2110-18BD-494B-9B53-6C18ADA72AE0}" presName="rootComposite" presStyleCnt="0"/>
      <dgm:spPr/>
    </dgm:pt>
    <dgm:pt modelId="{0ACEE455-CA08-47EC-969B-D918F54712AE}" type="pres">
      <dgm:prSet presAssocID="{390A2110-18BD-494B-9B53-6C18ADA72AE0}" presName="rootText" presStyleLbl="node3" presStyleIdx="0" presStyleCnt="2">
        <dgm:presLayoutVars>
          <dgm:chPref val="3"/>
        </dgm:presLayoutVars>
      </dgm:prSet>
      <dgm:spPr/>
      <dgm:t>
        <a:bodyPr/>
        <a:lstStyle/>
        <a:p>
          <a:endParaRPr lang="en-US"/>
        </a:p>
      </dgm:t>
    </dgm:pt>
    <dgm:pt modelId="{DD85996B-DAF6-4968-99F3-17297B26AE62}" type="pres">
      <dgm:prSet presAssocID="{390A2110-18BD-494B-9B53-6C18ADA72AE0}" presName="rootConnector" presStyleLbl="node3" presStyleIdx="0" presStyleCnt="2"/>
      <dgm:spPr/>
      <dgm:t>
        <a:bodyPr/>
        <a:lstStyle/>
        <a:p>
          <a:endParaRPr lang="en-US"/>
        </a:p>
      </dgm:t>
    </dgm:pt>
    <dgm:pt modelId="{CA8798BD-46B1-4B66-9C20-3A60A36B743D}" type="pres">
      <dgm:prSet presAssocID="{390A2110-18BD-494B-9B53-6C18ADA72AE0}" presName="hierChild4" presStyleCnt="0"/>
      <dgm:spPr/>
    </dgm:pt>
    <dgm:pt modelId="{F72A3325-9F58-4D34-94C3-741C27EF19CD}" type="pres">
      <dgm:prSet presAssocID="{390A2110-18BD-494B-9B53-6C18ADA72AE0}" presName="hierChild5" presStyleCnt="0"/>
      <dgm:spPr/>
    </dgm:pt>
    <dgm:pt modelId="{2BF16FE8-D885-4DD0-AD86-001F57639F5E}" type="pres">
      <dgm:prSet presAssocID="{42492AEE-E129-49D9-A4BB-DC4B78377584}" presName="hierChild5" presStyleCnt="0"/>
      <dgm:spPr/>
    </dgm:pt>
    <dgm:pt modelId="{C475B3F1-C1D4-47BE-B440-8C3A7902E9C9}" type="pres">
      <dgm:prSet presAssocID="{ADC897A3-8EBB-40B4-95E3-7AD63D8D21E8}" presName="Name35" presStyleLbl="parChTrans1D2" presStyleIdx="1" presStyleCnt="2"/>
      <dgm:spPr/>
    </dgm:pt>
    <dgm:pt modelId="{571E0007-B3C7-4FA4-8228-E820B3EE66A6}" type="pres">
      <dgm:prSet presAssocID="{9228D851-8A05-41C2-9282-73E57FEBA8FD}" presName="hierRoot2" presStyleCnt="0">
        <dgm:presLayoutVars>
          <dgm:hierBranch/>
        </dgm:presLayoutVars>
      </dgm:prSet>
      <dgm:spPr/>
    </dgm:pt>
    <dgm:pt modelId="{71511E59-4B24-4A4A-80DE-1F944A49B416}" type="pres">
      <dgm:prSet presAssocID="{9228D851-8A05-41C2-9282-73E57FEBA8FD}" presName="rootComposite" presStyleCnt="0"/>
      <dgm:spPr/>
    </dgm:pt>
    <dgm:pt modelId="{F108C047-2DD6-4445-8DAB-1546E712136E}" type="pres">
      <dgm:prSet presAssocID="{9228D851-8A05-41C2-9282-73E57FEBA8FD}" presName="rootText" presStyleLbl="node2" presStyleIdx="1" presStyleCnt="2">
        <dgm:presLayoutVars>
          <dgm:chPref val="3"/>
        </dgm:presLayoutVars>
      </dgm:prSet>
      <dgm:spPr/>
      <dgm:t>
        <a:bodyPr/>
        <a:lstStyle/>
        <a:p>
          <a:endParaRPr lang="en-US"/>
        </a:p>
      </dgm:t>
    </dgm:pt>
    <dgm:pt modelId="{D1687770-B2F5-4BCC-AA14-3909F19F9332}" type="pres">
      <dgm:prSet presAssocID="{9228D851-8A05-41C2-9282-73E57FEBA8FD}" presName="rootConnector" presStyleLbl="node2" presStyleIdx="1" presStyleCnt="2"/>
      <dgm:spPr/>
      <dgm:t>
        <a:bodyPr/>
        <a:lstStyle/>
        <a:p>
          <a:endParaRPr lang="en-US"/>
        </a:p>
      </dgm:t>
    </dgm:pt>
    <dgm:pt modelId="{9B512D8E-88A6-491B-948F-B53355D74B94}" type="pres">
      <dgm:prSet presAssocID="{9228D851-8A05-41C2-9282-73E57FEBA8FD}" presName="hierChild4" presStyleCnt="0"/>
      <dgm:spPr/>
    </dgm:pt>
    <dgm:pt modelId="{371466FD-0E07-471D-B74F-8147A09E0CF5}" type="pres">
      <dgm:prSet presAssocID="{F88C539C-73BD-4F6C-9EDB-0C03DE80CCF8}" presName="Name35" presStyleLbl="parChTrans1D3" presStyleIdx="1" presStyleCnt="2"/>
      <dgm:spPr/>
    </dgm:pt>
    <dgm:pt modelId="{DC3AD7AE-49A2-4BD3-9E86-7160A83E16C7}" type="pres">
      <dgm:prSet presAssocID="{091122BC-2599-4297-B2FC-4CF029FF3F37}" presName="hierRoot2" presStyleCnt="0">
        <dgm:presLayoutVars>
          <dgm:hierBranch val="r"/>
        </dgm:presLayoutVars>
      </dgm:prSet>
      <dgm:spPr/>
    </dgm:pt>
    <dgm:pt modelId="{9A563B14-FB32-4A30-B3B7-B07C694D3F8A}" type="pres">
      <dgm:prSet presAssocID="{091122BC-2599-4297-B2FC-4CF029FF3F37}" presName="rootComposite" presStyleCnt="0"/>
      <dgm:spPr/>
    </dgm:pt>
    <dgm:pt modelId="{52491D5D-6E89-4643-96D2-971E5952409B}" type="pres">
      <dgm:prSet presAssocID="{091122BC-2599-4297-B2FC-4CF029FF3F37}" presName="rootText" presStyleLbl="node3" presStyleIdx="1" presStyleCnt="2">
        <dgm:presLayoutVars>
          <dgm:chPref val="3"/>
        </dgm:presLayoutVars>
      </dgm:prSet>
      <dgm:spPr/>
      <dgm:t>
        <a:bodyPr/>
        <a:lstStyle/>
        <a:p>
          <a:endParaRPr lang="en-US"/>
        </a:p>
      </dgm:t>
    </dgm:pt>
    <dgm:pt modelId="{80FEC55D-6D1F-4845-97F9-0708C2AA96F8}" type="pres">
      <dgm:prSet presAssocID="{091122BC-2599-4297-B2FC-4CF029FF3F37}" presName="rootConnector" presStyleLbl="node3" presStyleIdx="1" presStyleCnt="2"/>
      <dgm:spPr/>
      <dgm:t>
        <a:bodyPr/>
        <a:lstStyle/>
        <a:p>
          <a:endParaRPr lang="en-US"/>
        </a:p>
      </dgm:t>
    </dgm:pt>
    <dgm:pt modelId="{ACBB1CB4-D6F5-4F0D-A872-96DAA6037389}" type="pres">
      <dgm:prSet presAssocID="{091122BC-2599-4297-B2FC-4CF029FF3F37}" presName="hierChild4" presStyleCnt="0"/>
      <dgm:spPr/>
    </dgm:pt>
    <dgm:pt modelId="{454701E6-CD50-4EB2-83E8-2F586D4901A4}" type="pres">
      <dgm:prSet presAssocID="{091122BC-2599-4297-B2FC-4CF029FF3F37}" presName="hierChild5" presStyleCnt="0"/>
      <dgm:spPr/>
    </dgm:pt>
    <dgm:pt modelId="{394A0FF4-65C8-4ACA-98F6-1BC96E0D85B4}" type="pres">
      <dgm:prSet presAssocID="{9228D851-8A05-41C2-9282-73E57FEBA8FD}" presName="hierChild5" presStyleCnt="0"/>
      <dgm:spPr/>
    </dgm:pt>
    <dgm:pt modelId="{AE2580DC-411B-4AC3-ACA0-A41D3A8E6507}" type="pres">
      <dgm:prSet presAssocID="{1B937C44-A761-45A1-9A2B-0E10CB524C4E}" presName="hierChild3" presStyleCnt="0"/>
      <dgm:spPr/>
    </dgm:pt>
  </dgm:ptLst>
  <dgm:cxnLst>
    <dgm:cxn modelId="{1C0606AC-63A7-49A4-B3E5-52CCCE13F97E}" srcId="{B4D3C3EB-8D38-41D1-AAFF-06D5215BCB4A}" destId="{1B937C44-A761-45A1-9A2B-0E10CB524C4E}" srcOrd="0" destOrd="0" parTransId="{B991DA72-9F3C-4B4A-9C70-B6629D71E48E}" sibTransId="{679CE16F-37C3-49BB-BE22-8ACE2DFA9CC2}"/>
    <dgm:cxn modelId="{072D306A-DE9D-4529-A8EE-B97AD7C718D7}" type="presOf" srcId="{42492AEE-E129-49D9-A4BB-DC4B78377584}" destId="{2CA4B48F-8EA8-4A30-9DEB-00CDABDF579E}" srcOrd="0" destOrd="0" presId="urn:microsoft.com/office/officeart/2005/8/layout/orgChart1"/>
    <dgm:cxn modelId="{98502BFF-9E16-4A67-9D65-CD96DAE236E5}" type="presOf" srcId="{1B937C44-A761-45A1-9A2B-0E10CB524C4E}" destId="{C4DD61F6-66CA-4E2D-B535-2DFB25357BE6}" srcOrd="1" destOrd="0" presId="urn:microsoft.com/office/officeart/2005/8/layout/orgChart1"/>
    <dgm:cxn modelId="{668F8E82-E776-4B71-BA24-CEBBC3B4B302}" srcId="{1B937C44-A761-45A1-9A2B-0E10CB524C4E}" destId="{42492AEE-E129-49D9-A4BB-DC4B78377584}" srcOrd="0" destOrd="0" parTransId="{626B3F54-F40E-4CA9-BE7F-AF8B263613D2}" sibTransId="{635EC4F3-03F2-4ADF-8792-6A92DF0764B1}"/>
    <dgm:cxn modelId="{3C3A668D-CFB5-40D1-8EDD-4E4CF025CEB8}" type="presOf" srcId="{3BB1B39B-759B-4F34-8B7D-DFBD1AC24218}" destId="{DCA07926-AC75-469B-BDAB-814FD48F0B58}" srcOrd="0" destOrd="0" presId="urn:microsoft.com/office/officeart/2005/8/layout/orgChart1"/>
    <dgm:cxn modelId="{84AECFBF-D591-425D-9D6C-819E627EF457}" srcId="{1B937C44-A761-45A1-9A2B-0E10CB524C4E}" destId="{9228D851-8A05-41C2-9282-73E57FEBA8FD}" srcOrd="1" destOrd="0" parTransId="{ADC897A3-8EBB-40B4-95E3-7AD63D8D21E8}" sibTransId="{D5A3E6E6-BBFF-48CE-9709-6912768802BE}"/>
    <dgm:cxn modelId="{5467DC91-2953-4B89-B1CF-9BA8A01AED50}" type="presOf" srcId="{390A2110-18BD-494B-9B53-6C18ADA72AE0}" destId="{DD85996B-DAF6-4968-99F3-17297B26AE62}" srcOrd="1" destOrd="0" presId="urn:microsoft.com/office/officeart/2005/8/layout/orgChart1"/>
    <dgm:cxn modelId="{2854549E-F236-4F58-9030-91BE2CFBD1D1}" type="presOf" srcId="{9228D851-8A05-41C2-9282-73E57FEBA8FD}" destId="{D1687770-B2F5-4BCC-AA14-3909F19F9332}" srcOrd="1" destOrd="0" presId="urn:microsoft.com/office/officeart/2005/8/layout/orgChart1"/>
    <dgm:cxn modelId="{B8711BCF-C9A3-4EDE-8FA0-1408FB192CCA}" type="presOf" srcId="{091122BC-2599-4297-B2FC-4CF029FF3F37}" destId="{52491D5D-6E89-4643-96D2-971E5952409B}" srcOrd="0" destOrd="0" presId="urn:microsoft.com/office/officeart/2005/8/layout/orgChart1"/>
    <dgm:cxn modelId="{1C9B4C8D-037D-46ED-96F9-BB397C30C3ED}" type="presOf" srcId="{9228D851-8A05-41C2-9282-73E57FEBA8FD}" destId="{F108C047-2DD6-4445-8DAB-1546E712136E}" srcOrd="0" destOrd="0" presId="urn:microsoft.com/office/officeart/2005/8/layout/orgChart1"/>
    <dgm:cxn modelId="{DCF53DB0-909D-4A07-B73C-FABDF5DB3A62}" type="presOf" srcId="{ADC897A3-8EBB-40B4-95E3-7AD63D8D21E8}" destId="{C475B3F1-C1D4-47BE-B440-8C3A7902E9C9}" srcOrd="0" destOrd="0" presId="urn:microsoft.com/office/officeart/2005/8/layout/orgChart1"/>
    <dgm:cxn modelId="{CF213543-A629-4BAC-A832-E1A9CBB1EBCC}" type="presOf" srcId="{390A2110-18BD-494B-9B53-6C18ADA72AE0}" destId="{0ACEE455-CA08-47EC-969B-D918F54712AE}" srcOrd="0" destOrd="0" presId="urn:microsoft.com/office/officeart/2005/8/layout/orgChart1"/>
    <dgm:cxn modelId="{29F0353C-945C-45AC-9D6A-A9BAB0F4278C}" type="presOf" srcId="{091122BC-2599-4297-B2FC-4CF029FF3F37}" destId="{80FEC55D-6D1F-4845-97F9-0708C2AA96F8}" srcOrd="1" destOrd="0" presId="urn:microsoft.com/office/officeart/2005/8/layout/orgChart1"/>
    <dgm:cxn modelId="{D324FA60-9832-4729-9ED5-E71E7613F7CC}" type="presOf" srcId="{42492AEE-E129-49D9-A4BB-DC4B78377584}" destId="{75A79403-458C-4BE8-BC56-137D05CA9EFD}" srcOrd="1" destOrd="0" presId="urn:microsoft.com/office/officeart/2005/8/layout/orgChart1"/>
    <dgm:cxn modelId="{30BB0878-E4A3-47A4-85AF-D844F3039A23}" type="presOf" srcId="{B4D3C3EB-8D38-41D1-AAFF-06D5215BCB4A}" destId="{689DCD47-AA76-4D6B-90F1-AD524943B0A3}" srcOrd="0" destOrd="0" presId="urn:microsoft.com/office/officeart/2005/8/layout/orgChart1"/>
    <dgm:cxn modelId="{B48D8815-EBCE-4347-A3CC-79D0A9616918}" type="presOf" srcId="{F88C539C-73BD-4F6C-9EDB-0C03DE80CCF8}" destId="{371466FD-0E07-471D-B74F-8147A09E0CF5}" srcOrd="0" destOrd="0" presId="urn:microsoft.com/office/officeart/2005/8/layout/orgChart1"/>
    <dgm:cxn modelId="{E9540271-06FB-4EC8-82FA-0CE5CD76461C}" srcId="{9228D851-8A05-41C2-9282-73E57FEBA8FD}" destId="{091122BC-2599-4297-B2FC-4CF029FF3F37}" srcOrd="0" destOrd="0" parTransId="{F88C539C-73BD-4F6C-9EDB-0C03DE80CCF8}" sibTransId="{63B10772-7CEA-4084-AB8C-45206B286044}"/>
    <dgm:cxn modelId="{D682BD46-9481-42AD-B059-2F73741C1491}" type="presOf" srcId="{626B3F54-F40E-4CA9-BE7F-AF8B263613D2}" destId="{41598CD1-2970-49FA-8178-076849D06861}" srcOrd="0" destOrd="0" presId="urn:microsoft.com/office/officeart/2005/8/layout/orgChart1"/>
    <dgm:cxn modelId="{0F68A93A-A6CF-440B-937E-6BEC41F840A1}" type="presOf" srcId="{1B937C44-A761-45A1-9A2B-0E10CB524C4E}" destId="{77BB8C18-0883-4C66-93C6-04F406506B0F}" srcOrd="0" destOrd="0" presId="urn:microsoft.com/office/officeart/2005/8/layout/orgChart1"/>
    <dgm:cxn modelId="{E98C2056-D018-4A64-8C71-3F8F79F3B646}" srcId="{42492AEE-E129-49D9-A4BB-DC4B78377584}" destId="{390A2110-18BD-494B-9B53-6C18ADA72AE0}" srcOrd="0" destOrd="0" parTransId="{3BB1B39B-759B-4F34-8B7D-DFBD1AC24218}" sibTransId="{1D822E87-71B4-45C3-9907-2E21DFDA0BF7}"/>
    <dgm:cxn modelId="{2CF33394-89CC-4BC7-9E72-CAF947921A5C}" type="presParOf" srcId="{689DCD47-AA76-4D6B-90F1-AD524943B0A3}" destId="{34D4A7CD-F8E0-4954-8201-25D10C334273}" srcOrd="0" destOrd="0" presId="urn:microsoft.com/office/officeart/2005/8/layout/orgChart1"/>
    <dgm:cxn modelId="{4A32FD54-F179-491E-8FEC-E5A1714B7627}" type="presParOf" srcId="{34D4A7CD-F8E0-4954-8201-25D10C334273}" destId="{A49D1B8D-BAF8-4A5C-8AC1-D00CEC339979}" srcOrd="0" destOrd="0" presId="urn:microsoft.com/office/officeart/2005/8/layout/orgChart1"/>
    <dgm:cxn modelId="{76CF19AE-E1A4-4200-9ED7-C4BF0044C68C}" type="presParOf" srcId="{A49D1B8D-BAF8-4A5C-8AC1-D00CEC339979}" destId="{77BB8C18-0883-4C66-93C6-04F406506B0F}" srcOrd="0" destOrd="0" presId="urn:microsoft.com/office/officeart/2005/8/layout/orgChart1"/>
    <dgm:cxn modelId="{C3F66932-C483-4F61-AAA2-6F1C78E9216A}" type="presParOf" srcId="{A49D1B8D-BAF8-4A5C-8AC1-D00CEC339979}" destId="{C4DD61F6-66CA-4E2D-B535-2DFB25357BE6}" srcOrd="1" destOrd="0" presId="urn:microsoft.com/office/officeart/2005/8/layout/orgChart1"/>
    <dgm:cxn modelId="{4670343B-D6A0-4317-9863-159380490C10}" type="presParOf" srcId="{34D4A7CD-F8E0-4954-8201-25D10C334273}" destId="{D461E856-AF90-4C77-83E6-566A0B38C673}" srcOrd="1" destOrd="0" presId="urn:microsoft.com/office/officeart/2005/8/layout/orgChart1"/>
    <dgm:cxn modelId="{1E94DE23-C5B8-4991-B6CF-AEAE48B1EE51}" type="presParOf" srcId="{D461E856-AF90-4C77-83E6-566A0B38C673}" destId="{41598CD1-2970-49FA-8178-076849D06861}" srcOrd="0" destOrd="0" presId="urn:microsoft.com/office/officeart/2005/8/layout/orgChart1"/>
    <dgm:cxn modelId="{B440804F-18F8-4E06-8E82-463879645DF9}" type="presParOf" srcId="{D461E856-AF90-4C77-83E6-566A0B38C673}" destId="{665D2705-622F-4B88-B04E-AAB2726848E8}" srcOrd="1" destOrd="0" presId="urn:microsoft.com/office/officeart/2005/8/layout/orgChart1"/>
    <dgm:cxn modelId="{0D573A89-AC01-40AF-BAEE-065FB680160B}" type="presParOf" srcId="{665D2705-622F-4B88-B04E-AAB2726848E8}" destId="{BD59505C-095C-48FF-97AC-33B4AE1B7A18}" srcOrd="0" destOrd="0" presId="urn:microsoft.com/office/officeart/2005/8/layout/orgChart1"/>
    <dgm:cxn modelId="{34C42597-F367-4077-9120-4F5ECA002C85}" type="presParOf" srcId="{BD59505C-095C-48FF-97AC-33B4AE1B7A18}" destId="{2CA4B48F-8EA8-4A30-9DEB-00CDABDF579E}" srcOrd="0" destOrd="0" presId="urn:microsoft.com/office/officeart/2005/8/layout/orgChart1"/>
    <dgm:cxn modelId="{31B4D3E0-0EDE-42E6-BD17-3A1DD1941A19}" type="presParOf" srcId="{BD59505C-095C-48FF-97AC-33B4AE1B7A18}" destId="{75A79403-458C-4BE8-BC56-137D05CA9EFD}" srcOrd="1" destOrd="0" presId="urn:microsoft.com/office/officeart/2005/8/layout/orgChart1"/>
    <dgm:cxn modelId="{67ADAF6C-712B-4943-A084-791B04F749DE}" type="presParOf" srcId="{665D2705-622F-4B88-B04E-AAB2726848E8}" destId="{FA3B8E14-D9CC-4A88-BC80-8EE468AE7BC1}" srcOrd="1" destOrd="0" presId="urn:microsoft.com/office/officeart/2005/8/layout/orgChart1"/>
    <dgm:cxn modelId="{C0F45652-C1A8-40F5-AC27-583FD6B76275}" type="presParOf" srcId="{FA3B8E14-D9CC-4A88-BC80-8EE468AE7BC1}" destId="{DCA07926-AC75-469B-BDAB-814FD48F0B58}" srcOrd="0" destOrd="0" presId="urn:microsoft.com/office/officeart/2005/8/layout/orgChart1"/>
    <dgm:cxn modelId="{DF99CBB8-5B36-4453-AC0F-080676A608A3}" type="presParOf" srcId="{FA3B8E14-D9CC-4A88-BC80-8EE468AE7BC1}" destId="{C466C13B-71EA-44BB-9899-D209F0690883}" srcOrd="1" destOrd="0" presId="urn:microsoft.com/office/officeart/2005/8/layout/orgChart1"/>
    <dgm:cxn modelId="{6FB0EC69-AA22-4B30-9257-21DFD57A68D8}" type="presParOf" srcId="{C466C13B-71EA-44BB-9899-D209F0690883}" destId="{04A77810-0A62-4C29-AB81-97D26BCDCB6F}" srcOrd="0" destOrd="0" presId="urn:microsoft.com/office/officeart/2005/8/layout/orgChart1"/>
    <dgm:cxn modelId="{0E3BB2E0-ADCC-47E1-BE62-243F7DF6D88C}" type="presParOf" srcId="{04A77810-0A62-4C29-AB81-97D26BCDCB6F}" destId="{0ACEE455-CA08-47EC-969B-D918F54712AE}" srcOrd="0" destOrd="0" presId="urn:microsoft.com/office/officeart/2005/8/layout/orgChart1"/>
    <dgm:cxn modelId="{67C0B03D-CC9A-4EE7-8488-177EC5FD5954}" type="presParOf" srcId="{04A77810-0A62-4C29-AB81-97D26BCDCB6F}" destId="{DD85996B-DAF6-4968-99F3-17297B26AE62}" srcOrd="1" destOrd="0" presId="urn:microsoft.com/office/officeart/2005/8/layout/orgChart1"/>
    <dgm:cxn modelId="{05361501-16AE-41B5-BD93-D9574D1A28A1}" type="presParOf" srcId="{C466C13B-71EA-44BB-9899-D209F0690883}" destId="{CA8798BD-46B1-4B66-9C20-3A60A36B743D}" srcOrd="1" destOrd="0" presId="urn:microsoft.com/office/officeart/2005/8/layout/orgChart1"/>
    <dgm:cxn modelId="{C0A97716-ECC6-4B47-AE18-ED6E16EBC24A}" type="presParOf" srcId="{C466C13B-71EA-44BB-9899-D209F0690883}" destId="{F72A3325-9F58-4D34-94C3-741C27EF19CD}" srcOrd="2" destOrd="0" presId="urn:microsoft.com/office/officeart/2005/8/layout/orgChart1"/>
    <dgm:cxn modelId="{5996C56F-BBF6-47D4-8970-BB314E18D296}" type="presParOf" srcId="{665D2705-622F-4B88-B04E-AAB2726848E8}" destId="{2BF16FE8-D885-4DD0-AD86-001F57639F5E}" srcOrd="2" destOrd="0" presId="urn:microsoft.com/office/officeart/2005/8/layout/orgChart1"/>
    <dgm:cxn modelId="{B1156D47-4B4A-4B01-858F-A499D0C27B28}" type="presParOf" srcId="{D461E856-AF90-4C77-83E6-566A0B38C673}" destId="{C475B3F1-C1D4-47BE-B440-8C3A7902E9C9}" srcOrd="2" destOrd="0" presId="urn:microsoft.com/office/officeart/2005/8/layout/orgChart1"/>
    <dgm:cxn modelId="{DA99A151-872A-40FD-B3BC-73F24B42BB44}" type="presParOf" srcId="{D461E856-AF90-4C77-83E6-566A0B38C673}" destId="{571E0007-B3C7-4FA4-8228-E820B3EE66A6}" srcOrd="3" destOrd="0" presId="urn:microsoft.com/office/officeart/2005/8/layout/orgChart1"/>
    <dgm:cxn modelId="{3588DD39-2C54-4D3E-91CD-DBD4EBF689CB}" type="presParOf" srcId="{571E0007-B3C7-4FA4-8228-E820B3EE66A6}" destId="{71511E59-4B24-4A4A-80DE-1F944A49B416}" srcOrd="0" destOrd="0" presId="urn:microsoft.com/office/officeart/2005/8/layout/orgChart1"/>
    <dgm:cxn modelId="{364B2936-31C4-4B15-8F42-44C1A1169D20}" type="presParOf" srcId="{71511E59-4B24-4A4A-80DE-1F944A49B416}" destId="{F108C047-2DD6-4445-8DAB-1546E712136E}" srcOrd="0" destOrd="0" presId="urn:microsoft.com/office/officeart/2005/8/layout/orgChart1"/>
    <dgm:cxn modelId="{986DA8D2-1BAE-4112-BCA0-E5DA8AEFA603}" type="presParOf" srcId="{71511E59-4B24-4A4A-80DE-1F944A49B416}" destId="{D1687770-B2F5-4BCC-AA14-3909F19F9332}" srcOrd="1" destOrd="0" presId="urn:microsoft.com/office/officeart/2005/8/layout/orgChart1"/>
    <dgm:cxn modelId="{C6C201C4-3766-4470-B2CE-72D060590ADD}" type="presParOf" srcId="{571E0007-B3C7-4FA4-8228-E820B3EE66A6}" destId="{9B512D8E-88A6-491B-948F-B53355D74B94}" srcOrd="1" destOrd="0" presId="urn:microsoft.com/office/officeart/2005/8/layout/orgChart1"/>
    <dgm:cxn modelId="{68657237-BD9E-455A-8A84-F91D2620B01B}" type="presParOf" srcId="{9B512D8E-88A6-491B-948F-B53355D74B94}" destId="{371466FD-0E07-471D-B74F-8147A09E0CF5}" srcOrd="0" destOrd="0" presId="urn:microsoft.com/office/officeart/2005/8/layout/orgChart1"/>
    <dgm:cxn modelId="{283F9CE9-B408-4AC5-91D2-2DB1FB8C836C}" type="presParOf" srcId="{9B512D8E-88A6-491B-948F-B53355D74B94}" destId="{DC3AD7AE-49A2-4BD3-9E86-7160A83E16C7}" srcOrd="1" destOrd="0" presId="urn:microsoft.com/office/officeart/2005/8/layout/orgChart1"/>
    <dgm:cxn modelId="{9CC3CBC1-CFF9-4F9C-962F-556BA56D390F}" type="presParOf" srcId="{DC3AD7AE-49A2-4BD3-9E86-7160A83E16C7}" destId="{9A563B14-FB32-4A30-B3B7-B07C694D3F8A}" srcOrd="0" destOrd="0" presId="urn:microsoft.com/office/officeart/2005/8/layout/orgChart1"/>
    <dgm:cxn modelId="{3C31764D-7F14-4046-8C5F-245245F01382}" type="presParOf" srcId="{9A563B14-FB32-4A30-B3B7-B07C694D3F8A}" destId="{52491D5D-6E89-4643-96D2-971E5952409B}" srcOrd="0" destOrd="0" presId="urn:microsoft.com/office/officeart/2005/8/layout/orgChart1"/>
    <dgm:cxn modelId="{E96BA3BF-8856-4014-8ECF-274AF22E2FD3}" type="presParOf" srcId="{9A563B14-FB32-4A30-B3B7-B07C694D3F8A}" destId="{80FEC55D-6D1F-4845-97F9-0708C2AA96F8}" srcOrd="1" destOrd="0" presId="urn:microsoft.com/office/officeart/2005/8/layout/orgChart1"/>
    <dgm:cxn modelId="{DD20CB60-255B-4F6D-8E51-AB5BCAD35F4F}" type="presParOf" srcId="{DC3AD7AE-49A2-4BD3-9E86-7160A83E16C7}" destId="{ACBB1CB4-D6F5-4F0D-A872-96DAA6037389}" srcOrd="1" destOrd="0" presId="urn:microsoft.com/office/officeart/2005/8/layout/orgChart1"/>
    <dgm:cxn modelId="{D5A9548D-E56F-4119-B94D-595C89E286FA}" type="presParOf" srcId="{DC3AD7AE-49A2-4BD3-9E86-7160A83E16C7}" destId="{454701E6-CD50-4EB2-83E8-2F586D4901A4}" srcOrd="2" destOrd="0" presId="urn:microsoft.com/office/officeart/2005/8/layout/orgChart1"/>
    <dgm:cxn modelId="{4CEDAC01-8510-4D11-9D14-012D63491BD4}" type="presParOf" srcId="{571E0007-B3C7-4FA4-8228-E820B3EE66A6}" destId="{394A0FF4-65C8-4ACA-98F6-1BC96E0D85B4}" srcOrd="2" destOrd="0" presId="urn:microsoft.com/office/officeart/2005/8/layout/orgChart1"/>
    <dgm:cxn modelId="{0B1F5D61-0E1E-41B0-B599-9156E05A59F0}" type="presParOf" srcId="{34D4A7CD-F8E0-4954-8201-25D10C334273}" destId="{AE2580DC-411B-4AC3-ACA0-A41D3A8E650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06228-515F-4FAC-9F5D-09D577050839}">
      <dsp:nvSpPr>
        <dsp:cNvPr id="0" name=""/>
        <dsp:cNvSpPr/>
      </dsp:nvSpPr>
      <dsp:spPr>
        <a:xfrm>
          <a:off x="2874509" y="0"/>
          <a:ext cx="958169"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2874509" y="0"/>
        <a:ext cx="958169" cy="838426"/>
      </dsp:txXfrm>
    </dsp:sp>
    <dsp:sp modelId="{6E2B3BB4-A027-45D7-9BFE-7A9ECF27D5E7}">
      <dsp:nvSpPr>
        <dsp:cNvPr id="0" name=""/>
        <dsp:cNvSpPr/>
      </dsp:nvSpPr>
      <dsp:spPr>
        <a:xfrm>
          <a:off x="2395424" y="838426"/>
          <a:ext cx="1916339"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Creating</a:t>
          </a:r>
        </a:p>
      </dsp:txBody>
      <dsp:txXfrm>
        <a:off x="2730783" y="838426"/>
        <a:ext cx="1245620" cy="838426"/>
      </dsp:txXfrm>
    </dsp:sp>
    <dsp:sp modelId="{2F98FDD5-55FF-4528-A571-E37D689986D8}">
      <dsp:nvSpPr>
        <dsp:cNvPr id="0" name=""/>
        <dsp:cNvSpPr/>
      </dsp:nvSpPr>
      <dsp:spPr>
        <a:xfrm>
          <a:off x="1916339" y="1676853"/>
          <a:ext cx="2874509"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Evaluating</a:t>
          </a:r>
        </a:p>
      </dsp:txBody>
      <dsp:txXfrm>
        <a:off x="2419378" y="1676853"/>
        <a:ext cx="1868430" cy="838426"/>
      </dsp:txXfrm>
    </dsp:sp>
    <dsp:sp modelId="{8F76B05F-11F6-4F0A-B4B9-5A09DE23338E}">
      <dsp:nvSpPr>
        <dsp:cNvPr id="0" name=""/>
        <dsp:cNvSpPr/>
      </dsp:nvSpPr>
      <dsp:spPr>
        <a:xfrm>
          <a:off x="1437254" y="2515280"/>
          <a:ext cx="3832678"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Analyzing</a:t>
          </a:r>
        </a:p>
      </dsp:txBody>
      <dsp:txXfrm>
        <a:off x="2107973" y="2515280"/>
        <a:ext cx="2491241" cy="838426"/>
      </dsp:txXfrm>
    </dsp:sp>
    <dsp:sp modelId="{88C7F660-A16D-4C80-B43B-608D77EC432B}">
      <dsp:nvSpPr>
        <dsp:cNvPr id="0" name=""/>
        <dsp:cNvSpPr/>
      </dsp:nvSpPr>
      <dsp:spPr>
        <a:xfrm>
          <a:off x="958169" y="3353706"/>
          <a:ext cx="4790848"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Applying</a:t>
          </a:r>
        </a:p>
      </dsp:txBody>
      <dsp:txXfrm>
        <a:off x="1796568" y="3353706"/>
        <a:ext cx="3114051" cy="838426"/>
      </dsp:txXfrm>
    </dsp:sp>
    <dsp:sp modelId="{58CF3667-77D3-4E45-B6C1-7FEF7438C8BD}">
      <dsp:nvSpPr>
        <dsp:cNvPr id="0" name=""/>
        <dsp:cNvSpPr/>
      </dsp:nvSpPr>
      <dsp:spPr>
        <a:xfrm>
          <a:off x="479084" y="4192133"/>
          <a:ext cx="5749018"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Understanding</a:t>
          </a:r>
        </a:p>
      </dsp:txBody>
      <dsp:txXfrm>
        <a:off x="1485163" y="4192133"/>
        <a:ext cx="3736861" cy="838426"/>
      </dsp:txXfrm>
    </dsp:sp>
    <dsp:sp modelId="{EE18FD32-20C4-42A6-8702-1E25CF59CD6F}">
      <dsp:nvSpPr>
        <dsp:cNvPr id="0" name=""/>
        <dsp:cNvSpPr/>
      </dsp:nvSpPr>
      <dsp:spPr>
        <a:xfrm>
          <a:off x="0" y="5030560"/>
          <a:ext cx="6707188" cy="838426"/>
        </a:xfrm>
        <a:prstGeom prst="trapezoid">
          <a:avLst>
            <a:gd name="adj" fmla="val 571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latin typeface="Arial" pitchFamily="34" charset="0"/>
              <a:cs typeface="Arial" pitchFamily="34" charset="0"/>
            </a:rPr>
            <a:t>Remembering</a:t>
          </a:r>
        </a:p>
      </dsp:txBody>
      <dsp:txXfrm>
        <a:off x="1173757" y="5030560"/>
        <a:ext cx="4359672" cy="838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9F48C-0FDB-4089-BB5C-3FEB0E64BAAD}">
      <dsp:nvSpPr>
        <dsp:cNvPr id="0" name=""/>
        <dsp:cNvSpPr/>
      </dsp:nvSpPr>
      <dsp:spPr>
        <a:xfrm>
          <a:off x="4114800" y="2039651"/>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739E3-FD01-4C8C-9229-764457FE3E23}">
      <dsp:nvSpPr>
        <dsp:cNvPr id="0" name=""/>
        <dsp:cNvSpPr/>
      </dsp:nvSpPr>
      <dsp:spPr>
        <a:xfrm>
          <a:off x="1862986" y="2039651"/>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B5B34-0ED9-4207-B35B-5ACA8BFDD5BA}">
      <dsp:nvSpPr>
        <dsp:cNvPr id="0" name=""/>
        <dsp:cNvSpPr/>
      </dsp:nvSpPr>
      <dsp:spPr>
        <a:xfrm>
          <a:off x="2253797" y="178649"/>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kern="1200" cap="none" normalizeH="0" baseline="0" smtClean="0">
              <a:ln>
                <a:noFill/>
              </a:ln>
              <a:solidFill>
                <a:srgbClr val="FFFFFF"/>
              </a:solidFill>
              <a:effectLst/>
              <a:latin typeface="Arial" pitchFamily="34" charset="0"/>
              <a:cs typeface="Arial" pitchFamily="34" charset="0"/>
            </a:rPr>
            <a:t>Assessments</a:t>
          </a:r>
        </a:p>
      </dsp:txBody>
      <dsp:txXfrm>
        <a:off x="2253797" y="178649"/>
        <a:ext cx="3722005" cy="1861002"/>
      </dsp:txXfrm>
    </dsp:sp>
    <dsp:sp modelId="{EFB32AAB-75E1-4316-B2E0-4C037481964A}">
      <dsp:nvSpPr>
        <dsp:cNvPr id="0" name=""/>
        <dsp:cNvSpPr/>
      </dsp:nvSpPr>
      <dsp:spPr>
        <a:xfrm>
          <a:off x="1984" y="2821273"/>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kern="1200" cap="none" normalizeH="0" baseline="0" smtClean="0">
              <a:ln>
                <a:noFill/>
              </a:ln>
              <a:solidFill>
                <a:srgbClr val="FFFFFF"/>
              </a:solidFill>
              <a:effectLst/>
              <a:latin typeface="Arial" pitchFamily="34" charset="0"/>
              <a:cs typeface="Arial" pitchFamily="34" charset="0"/>
            </a:rPr>
            <a:t>Written Tests</a:t>
          </a:r>
        </a:p>
      </dsp:txBody>
      <dsp:txXfrm>
        <a:off x="1984" y="2821273"/>
        <a:ext cx="3722005" cy="1861002"/>
      </dsp:txXfrm>
    </dsp:sp>
    <dsp:sp modelId="{4A02FB17-DBB8-4760-8F9D-262660520C99}">
      <dsp:nvSpPr>
        <dsp:cNvPr id="0" name=""/>
        <dsp:cNvSpPr/>
      </dsp:nvSpPr>
      <dsp:spPr>
        <a:xfrm>
          <a:off x="4505610" y="2821273"/>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kern="1200" cap="none" normalizeH="0" baseline="0" smtClean="0">
              <a:ln>
                <a:noFill/>
              </a:ln>
              <a:solidFill>
                <a:srgbClr val="FFFFFF"/>
              </a:solidFill>
              <a:effectLst/>
              <a:latin typeface="Arial" pitchFamily="34" charset="0"/>
              <a:cs typeface="Arial" pitchFamily="34" charset="0"/>
            </a:rPr>
            <a:t>Rubrics</a:t>
          </a:r>
        </a:p>
      </dsp:txBody>
      <dsp:txXfrm>
        <a:off x="4505610" y="2821273"/>
        <a:ext cx="3722005" cy="186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466FD-0E07-471D-B74F-8147A09E0CF5}">
      <dsp:nvSpPr>
        <dsp:cNvPr id="0" name=""/>
        <dsp:cNvSpPr/>
      </dsp:nvSpPr>
      <dsp:spPr>
        <a:xfrm>
          <a:off x="5485200" y="2833073"/>
          <a:ext cx="91440" cy="491545"/>
        </a:xfrm>
        <a:custGeom>
          <a:avLst/>
          <a:gdLst/>
          <a:ahLst/>
          <a:cxnLst/>
          <a:rect l="0" t="0" r="0" b="0"/>
          <a:pathLst>
            <a:path>
              <a:moveTo>
                <a:pt x="45720" y="0"/>
              </a:moveTo>
              <a:lnTo>
                <a:pt x="45720" y="4915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5B3F1-C1D4-47BE-B440-8C3A7902E9C9}">
      <dsp:nvSpPr>
        <dsp:cNvPr id="0" name=""/>
        <dsp:cNvSpPr/>
      </dsp:nvSpPr>
      <dsp:spPr>
        <a:xfrm>
          <a:off x="4114799" y="1171180"/>
          <a:ext cx="1416120" cy="491545"/>
        </a:xfrm>
        <a:custGeom>
          <a:avLst/>
          <a:gdLst/>
          <a:ahLst/>
          <a:cxnLst/>
          <a:rect l="0" t="0" r="0" b="0"/>
          <a:pathLst>
            <a:path>
              <a:moveTo>
                <a:pt x="0" y="0"/>
              </a:moveTo>
              <a:lnTo>
                <a:pt x="0" y="245772"/>
              </a:lnTo>
              <a:lnTo>
                <a:pt x="1416120" y="245772"/>
              </a:lnTo>
              <a:lnTo>
                <a:pt x="1416120" y="491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07926-AC75-469B-BDAB-814FD48F0B58}">
      <dsp:nvSpPr>
        <dsp:cNvPr id="0" name=""/>
        <dsp:cNvSpPr/>
      </dsp:nvSpPr>
      <dsp:spPr>
        <a:xfrm>
          <a:off x="2652959" y="2833073"/>
          <a:ext cx="91440" cy="491545"/>
        </a:xfrm>
        <a:custGeom>
          <a:avLst/>
          <a:gdLst/>
          <a:ahLst/>
          <a:cxnLst/>
          <a:rect l="0" t="0" r="0" b="0"/>
          <a:pathLst>
            <a:path>
              <a:moveTo>
                <a:pt x="45720" y="0"/>
              </a:moveTo>
              <a:lnTo>
                <a:pt x="45720" y="4915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98CD1-2970-49FA-8178-076849D06861}">
      <dsp:nvSpPr>
        <dsp:cNvPr id="0" name=""/>
        <dsp:cNvSpPr/>
      </dsp:nvSpPr>
      <dsp:spPr>
        <a:xfrm>
          <a:off x="2698679" y="1171180"/>
          <a:ext cx="1416120" cy="491545"/>
        </a:xfrm>
        <a:custGeom>
          <a:avLst/>
          <a:gdLst/>
          <a:ahLst/>
          <a:cxnLst/>
          <a:rect l="0" t="0" r="0" b="0"/>
          <a:pathLst>
            <a:path>
              <a:moveTo>
                <a:pt x="1416120" y="0"/>
              </a:moveTo>
              <a:lnTo>
                <a:pt x="1416120" y="245772"/>
              </a:lnTo>
              <a:lnTo>
                <a:pt x="0" y="245772"/>
              </a:lnTo>
              <a:lnTo>
                <a:pt x="0" y="491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B8C18-0883-4C66-93C6-04F406506B0F}">
      <dsp:nvSpPr>
        <dsp:cNvPr id="0" name=""/>
        <dsp:cNvSpPr/>
      </dsp:nvSpPr>
      <dsp:spPr>
        <a:xfrm>
          <a:off x="2944452" y="833"/>
          <a:ext cx="2340694" cy="117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Tests</a:t>
          </a:r>
        </a:p>
      </dsp:txBody>
      <dsp:txXfrm>
        <a:off x="2944452" y="833"/>
        <a:ext cx="2340694" cy="1170347"/>
      </dsp:txXfrm>
    </dsp:sp>
    <dsp:sp modelId="{2CA4B48F-8EA8-4A30-9DEB-00CDABDF579E}">
      <dsp:nvSpPr>
        <dsp:cNvPr id="0" name=""/>
        <dsp:cNvSpPr/>
      </dsp:nvSpPr>
      <dsp:spPr>
        <a:xfrm>
          <a:off x="1528332" y="1662726"/>
          <a:ext cx="2340694" cy="117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Content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to Be Covered</a:t>
          </a:r>
        </a:p>
      </dsp:txBody>
      <dsp:txXfrm>
        <a:off x="1528332" y="1662726"/>
        <a:ext cx="2340694" cy="1170347"/>
      </dsp:txXfrm>
    </dsp:sp>
    <dsp:sp modelId="{0ACEE455-CA08-47EC-969B-D918F54712AE}">
      <dsp:nvSpPr>
        <dsp:cNvPr id="0" name=""/>
        <dsp:cNvSpPr/>
      </dsp:nvSpPr>
      <dsp:spPr>
        <a:xfrm>
          <a:off x="1528332" y="3324619"/>
          <a:ext cx="2340694" cy="117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Appropriate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most content.</a:t>
          </a:r>
        </a:p>
      </dsp:txBody>
      <dsp:txXfrm>
        <a:off x="1528332" y="3324619"/>
        <a:ext cx="2340694" cy="1170347"/>
      </dsp:txXfrm>
    </dsp:sp>
    <dsp:sp modelId="{F108C047-2DD6-4445-8DAB-1546E712136E}">
      <dsp:nvSpPr>
        <dsp:cNvPr id="0" name=""/>
        <dsp:cNvSpPr/>
      </dsp:nvSpPr>
      <dsp:spPr>
        <a:xfrm>
          <a:off x="4360572" y="1662726"/>
          <a:ext cx="2340694" cy="117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Cognitive Skills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to Be Measured</a:t>
          </a:r>
        </a:p>
      </dsp:txBody>
      <dsp:txXfrm>
        <a:off x="4360572" y="1662726"/>
        <a:ext cx="2340694" cy="1170347"/>
      </dsp:txXfrm>
    </dsp:sp>
    <dsp:sp modelId="{52491D5D-6E89-4643-96D2-971E5952409B}">
      <dsp:nvSpPr>
        <dsp:cNvPr id="0" name=""/>
        <dsp:cNvSpPr/>
      </dsp:nvSpPr>
      <dsp:spPr>
        <a:xfrm>
          <a:off x="4360572" y="3324619"/>
          <a:ext cx="2340694" cy="117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Can measure all cognitive skills,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FFFFFF"/>
              </a:solidFill>
              <a:effectLst/>
              <a:latin typeface="Arial" pitchFamily="34" charset="0"/>
              <a:cs typeface="Arial" pitchFamily="34" charset="0"/>
            </a:rPr>
            <a:t>but primarily middle and lower levels.</a:t>
          </a:r>
        </a:p>
      </dsp:txBody>
      <dsp:txXfrm>
        <a:off x="4360572" y="3324619"/>
        <a:ext cx="2340694" cy="11703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9872290C-B7F1-4F33-9DE2-F022DFB62725}" type="slidenum">
              <a:rPr lang="en-US"/>
              <a:pPr/>
              <a:t>‹#›</a:t>
            </a:fld>
            <a:endParaRPr lang="en-US"/>
          </a:p>
        </p:txBody>
      </p:sp>
    </p:spTree>
    <p:extLst>
      <p:ext uri="{BB962C8B-B14F-4D97-AF65-F5344CB8AC3E}">
        <p14:creationId xmlns:p14="http://schemas.microsoft.com/office/powerpoint/2010/main" val="913415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BCB0B-8443-4288-AD83-995447E92277}"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11AB-0EDF-49C5-B348-406D8C9B69DA}" type="slidenum">
              <a:rPr lang="en-US"/>
              <a:pPr/>
              <a:t>13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1BBE7-0171-4740-BF29-E1BE5A1D797D}" type="slidenum">
              <a:rPr lang="en-US"/>
              <a:pPr/>
              <a:t>14</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CDB5-5AC3-459C-9471-D70B8BAE825F}" type="slidenum">
              <a:rPr lang="en-US"/>
              <a:pPr/>
              <a:t>15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dirty="0" smtClean="0"/>
              <a:t>Each </a:t>
            </a:r>
            <a:r>
              <a:rPr lang="en-US" dirty="0"/>
              <a:t>have their strengths.</a:t>
            </a:r>
          </a:p>
          <a:p>
            <a:r>
              <a:rPr lang="en-US" dirty="0"/>
              <a:t>Whether the test or the rubric is the best to use depends on the content and the cognitive skills to be measured</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75BA9-959E-404B-B982-370E71C1EACA}" type="slidenum">
              <a:rPr lang="en-US"/>
              <a:pPr/>
              <a:t>16</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We’ll first talk about the written tests developed</a:t>
            </a:r>
          </a:p>
          <a:p>
            <a:r>
              <a:rPr lang="en-US"/>
              <a:t>A test plan typically has two components: the content to be covered and the cognitive skills to be measured on the test.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8C178-54E6-42B0-9A67-41CD2E9439CF}" type="slidenum">
              <a:rPr lang="en-US"/>
              <a:pPr/>
              <a:t>17</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9C592-3A25-45EC-8D69-3868964D9237}" type="slidenum">
              <a:rPr lang="en-US"/>
              <a:pPr/>
              <a:t>18</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41FAC-FB52-4B20-9B8D-37EBF88D3C5C}" type="slidenum">
              <a:rPr lang="en-US"/>
              <a:pPr/>
              <a:t>19</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t>Level 1 is important. Some doctors say that the ability to memorize is an essential skill success in medical school.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6A151-6402-4D31-870C-33438073A069}" type="slidenum">
              <a:rPr lang="en-US"/>
              <a:pPr/>
              <a:t>20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If teachers want to measure at higher levels like application or analysis, they must use novel situations in the questions. If they use the same example or situation that was used in class or in the text, then the question may be measuring only recall of that information and not application or analysis at all.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44F7D-C80D-4731-BA62-D381C7F5DAC2}" type="slidenum">
              <a:rPr lang="en-US"/>
              <a:pPr/>
              <a:t>21</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DA2FB-CBD4-4255-A451-B8ECE813B66F}" type="slidenum">
              <a:rPr lang="en-US"/>
              <a:pPr/>
              <a:t>22</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48A42-E050-4555-A07B-11DE7174004C}" type="slidenum">
              <a:rPr lang="en-US"/>
              <a:pPr/>
              <a:t>2</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Good assessment isn’t just one type. The assessment puzzle takes a variety of pieces to meet different needs, teaching strategies, and learning goals.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77368-9F32-4BE0-BE8B-99152AF29992}" type="slidenum">
              <a:rPr lang="en-US"/>
              <a:pPr/>
              <a:t>23</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t>The teacher said the correct answer is “Mexican.” </a:t>
            </a:r>
          </a:p>
          <a:p>
            <a:r>
              <a:rPr lang="en-US"/>
              <a:t>Why would Mexican menus need to be checked and cleaned more than any of the others? Is she insinuating that people in Mexican restaurants are messier than people who eat in other restaurants? Is this being prejudiced? According to the test-writer, the chips and salsa were thought to be messier and had no reflection on the ethnicity; however, a Hispanic student might think otherwise.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66C11-8491-4691-B49D-056443C1A9E9}" type="slidenum">
              <a:rPr lang="en-US"/>
              <a:pPr/>
              <a:t>24</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5F6FE-5FA3-46B5-9304-0153FD8ACC1A}" type="slidenum">
              <a:rPr lang="en-US"/>
              <a:pPr/>
              <a:t>25</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5B403-90D2-48D9-83F2-D297789874E8}" type="slidenum">
              <a:rPr lang="en-US"/>
              <a:pPr/>
              <a:t>26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a:spcBef>
                <a:spcPct val="0"/>
              </a:spcBef>
            </a:pPr>
            <a:r>
              <a:rPr lang="en-US"/>
              <a:t>Which reinforces the objectives of the lesson? The previous question or this one?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AD77C-06C2-4A2C-A27F-5924ECCE89A7}" type="slidenum">
              <a:rPr lang="en-US"/>
              <a:pPr/>
              <a:t>27</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56128-33F4-4791-B256-19E92E0AE9E5}" type="slidenum">
              <a:rPr lang="en-US"/>
              <a:pPr/>
              <a:t>28</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6FB60-5093-4CE5-B572-B3B15B90F29D}" type="slidenum">
              <a:rPr lang="en-US"/>
              <a:pPr/>
              <a:t>29</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A026B-4BCA-4971-95CC-E9D2FEA14B5F}" type="slidenum">
              <a:rPr lang="en-US"/>
              <a:pPr/>
              <a:t>30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AD371-9958-4EA5-AF8E-716C561F6B40}" type="slidenum">
              <a:rPr lang="en-US"/>
              <a:pPr/>
              <a:t>31</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BB568-FDD7-4328-A62A-8D1FA3136563}" type="slidenum">
              <a:rPr lang="en-US"/>
              <a:pPr/>
              <a:t>32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C95C7-89C5-4965-9BCF-5084DD7B6C3F}" type="slidenum">
              <a:rPr lang="en-US"/>
              <a:pPr/>
              <a:t>3</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1EF5C-E7DC-4CE0-AF72-2618C30C5888}" type="slidenum">
              <a:rPr lang="en-US"/>
              <a:pPr/>
              <a:t>34</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AB769-D668-45B7-A2B5-51B8E9ADC6FA}" type="slidenum">
              <a:rPr lang="en-US"/>
              <a:pPr/>
              <a:t>35</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3D236-C2F4-49F9-A8FF-9707F172BC70}" type="slidenum">
              <a:rPr lang="en-US"/>
              <a:pPr/>
              <a:t>36</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96303-E94B-4616-9247-DD7A2A30A8AE}" type="slidenum">
              <a:rPr lang="en-US"/>
              <a:pPr/>
              <a:t>37</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Adv. Child Dev.</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B26E3-ACAE-4272-B415-1E80CB9E5850}" type="slidenum">
              <a:rPr lang="en-US"/>
              <a:pPr/>
              <a:t>38</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90CAD-C37D-4EB6-9CC4-6E60A762D294}" type="slidenum">
              <a:rPr lang="en-US"/>
              <a:pPr/>
              <a:t>39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66F06-FD0F-436B-9C0F-97ACE1F23FB6}" type="slidenum">
              <a:rPr lang="en-US"/>
              <a:pPr/>
              <a:t>40</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E67FA-1CD0-47C5-AE33-4D61D4EFCF2F}" type="slidenum">
              <a:rPr lang="en-US"/>
              <a:pPr/>
              <a:t>41</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E0927-E6A1-447D-8B69-7A01F8C269C9}" type="slidenum">
              <a:rPr lang="en-US"/>
              <a:pPr/>
              <a:t>42</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B1138-62EA-4B2B-B3C7-C88EF292C55A}" type="slidenum">
              <a:rPr lang="en-US"/>
              <a:pPr/>
              <a:t>43</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2A690-EF87-4D4E-9024-DDBC4ECB311D}" type="slidenum">
              <a:rPr lang="en-US"/>
              <a:pPr/>
              <a:t>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FFDAB-F400-4DC8-B5CB-836EF1AEADDA}" type="slidenum">
              <a:rPr lang="en-US"/>
              <a:pPr/>
              <a:t>44</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B1338-E068-499E-934B-81DA2D20BE25}" type="slidenum">
              <a:rPr lang="en-US"/>
              <a:pPr/>
              <a:t>49</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4C796-5F6A-498E-849A-EBBB6DB0F8E3}" type="slidenum">
              <a:rPr lang="en-US"/>
              <a:pPr/>
              <a:t>50</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t>Pro</a:t>
            </a:r>
          </a:p>
          <a:p>
            <a:pPr>
              <a:buFontTx/>
              <a:buChar char="•"/>
            </a:pPr>
            <a:r>
              <a:rPr lang="en-US"/>
              <a:t>In a given time period, a true-false test can sample many more bits of information about a topic than any other type of test format.</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63CDF-25AA-43CB-9894-D1B8691C1C4E}" type="slidenum">
              <a:rPr lang="en-US"/>
              <a:pPr/>
              <a:t>51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F0A3B-2A2F-40B4-93A7-67A85A29AAFD}" type="slidenum">
              <a:rPr lang="en-US"/>
              <a:pPr/>
              <a:t>52</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634FB-A01B-4975-9B2E-1D59589D0654}" type="slidenum">
              <a:rPr lang="en-US"/>
              <a:pPr/>
              <a:t>55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t>This one starts with a narrative, stem, or scenario followed by a number of statements, each one being either true or false.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19B19-DAD3-4D49-8BA2-69769A03F2B3}" type="slidenum">
              <a:rPr lang="en-US"/>
              <a:pPr/>
              <a:t>56</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D6646-7AA5-47B3-9121-2323492632C0}" type="slidenum">
              <a:rPr lang="en-US"/>
              <a:pPr/>
              <a:t>60</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Apparently someone was listening when they heard the rumor “C is the most popular answer choice for teachers. Mark all your answer C and you’ll usually make at least a 50.” I’m not sure that every works, but I’m positive that it never works with a True/False test.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AD158-C9BF-4E85-9AFA-5293576819E8}" type="slidenum">
              <a:rPr lang="en-US"/>
              <a:pPr/>
              <a:t>61</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B6CD0-BE35-4C9C-854F-C3D4E018AA24}" type="slidenum">
              <a:rPr lang="en-US"/>
              <a:pPr/>
              <a:t>62</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D1338-FCCF-4D90-B70C-73176EC81AF8}" type="slidenum">
              <a:rPr lang="en-US"/>
              <a:pPr/>
              <a:t>5</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pPr>
              <a:buFontTx/>
              <a:buChar char="•"/>
            </a:pPr>
            <a:r>
              <a:rPr lang="en-US" dirty="0"/>
              <a:t>If you want to promote critical thinking, write test items that emphasize understanding, application, and other higher-level skills.</a:t>
            </a:r>
          </a:p>
          <a:p>
            <a:pPr>
              <a:buFontTx/>
              <a:buChar char="•"/>
            </a:pPr>
            <a:r>
              <a:rPr lang="en-US" dirty="0"/>
              <a:t>Research and anecdotal evidence indicate that students learn according to how they are tested.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5BE2A-4E40-4FC1-B8A0-0781A37A47DC}" type="slidenum">
              <a:rPr lang="en-US"/>
              <a:pPr/>
              <a:t>64</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37BE1-A523-43D8-A6B7-55D2B59411D7}" type="slidenum">
              <a:rPr lang="en-US"/>
              <a:pPr/>
              <a:t>65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9BBA4-C0FC-46AA-A9BB-B90A25295C05}" type="slidenum">
              <a:rPr lang="en-US"/>
              <a:pPr/>
              <a:t>66</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205BB-BA57-492B-9C52-7B5E259C5107}" type="slidenum">
              <a:rPr lang="en-US"/>
              <a:pPr/>
              <a:t>67</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5E0D0-31EF-4CDE-8666-EBB54B7D2C04}" type="slidenum">
              <a:rPr lang="en-US"/>
              <a:pPr/>
              <a:t>69</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10708-FC99-4EA9-9190-939DD076A93B}" type="slidenum">
              <a:rPr lang="en-US"/>
              <a:pPr/>
              <a:t>70</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4D908-C25C-4EE5-8246-76EA6FB5B31F}" type="slidenum">
              <a:rPr lang="en-US"/>
              <a:pPr/>
              <a:t>71</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541DA-674C-4C04-88F1-1C2486EE2FBA}" type="slidenum">
              <a:rPr lang="en-US"/>
              <a:pPr/>
              <a:t>72</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84658-CC0B-4767-AAB6-FA627A456C78}" type="slidenum">
              <a:rPr lang="en-US"/>
              <a:pPr/>
              <a:t>73</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2EB5D-33D5-4FC0-B684-2DF988BE1D1E}" type="slidenum">
              <a:rPr lang="en-US"/>
              <a:pPr/>
              <a:t>74</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ACE8C-A987-4871-ABBB-ED0B15412EB1}" type="slidenum">
              <a:rPr lang="en-US"/>
              <a:pPr/>
              <a:t>7</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41311-EF93-4CFE-B8F6-F007409F24E5}" type="slidenum">
              <a:rPr lang="en-US"/>
              <a:pPr/>
              <a:t>75</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A8A4A-19B5-4018-816F-3816DB148A4A}" type="slidenum">
              <a:rPr lang="en-US"/>
              <a:pPr/>
              <a:t>76</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6537E-6371-4477-B7BA-D9438E8573CA}" type="slidenum">
              <a:rPr lang="en-US"/>
              <a:pPr/>
              <a:t>77</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84ABD-DF47-445A-8AD4-84B3658C1CB0}" type="slidenum">
              <a:rPr lang="en-US"/>
              <a:pPr/>
              <a:t>78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E954D-F927-4492-B63D-BEE80992DF3A}" type="slidenum">
              <a:rPr lang="en-US"/>
              <a:pPr/>
              <a:t>79</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8F3A2-A8DC-4FA7-B852-573C2BC027D9}" type="slidenum">
              <a:rPr lang="en-US"/>
              <a:pPr/>
              <a:t>80</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BFBE2-BE74-4636-829F-B9AC9CE86A2B}" type="slidenum">
              <a:rPr lang="en-US"/>
              <a:pPr/>
              <a:t>81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89433-F861-4A44-A45D-10A9069AAEDD}" type="slidenum">
              <a:rPr lang="en-US"/>
              <a:pPr/>
              <a:t>82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53337-44CA-4CE1-A002-641EEEE63B97}" type="slidenum">
              <a:rPr lang="en-US"/>
              <a:pPr/>
              <a:t>83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6D131-602F-4DBC-BC1A-4334F06D953F}" type="slidenum">
              <a:rPr lang="en-US"/>
              <a:pPr/>
              <a:t>84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7A7FF-58C7-49D5-B8FA-32291CC541EF}" type="slidenum">
              <a:rPr lang="en-US"/>
              <a:pPr/>
              <a:t>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847FF-0CD1-4F3F-9282-735F900A0E8F}" type="slidenum">
              <a:rPr lang="en-US"/>
              <a:pPr/>
              <a:t>85</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239CD-577E-4C6F-AD79-65A909AAE883}" type="slidenum">
              <a:rPr lang="en-US"/>
              <a:pPr/>
              <a:t>86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FAD29-41D4-4F95-8333-A2519B0593E8}" type="slidenum">
              <a:rPr lang="en-US"/>
              <a:pPr/>
              <a:t>87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CF443-56B8-4BA1-A7F2-E1E4AF4EF0D2}" type="slidenum">
              <a:rPr lang="en-US"/>
              <a:pPr/>
              <a:t>88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477CA-8224-4516-B909-A62F7D037CB2}" type="slidenum">
              <a:rPr lang="en-US"/>
              <a:pPr/>
              <a:t>89</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E7257-E797-4DFF-A050-9353F35E4437}" type="slidenum">
              <a:rPr lang="en-US"/>
              <a:pPr/>
              <a:t>90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68096-03CB-4BF0-B09F-5A1D6A9C72CF}" type="slidenum">
              <a:rPr lang="en-US"/>
              <a:pPr/>
              <a:t>91</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0F3EA-CA92-47CD-8EB3-5BE5522291C7}" type="slidenum">
              <a:rPr lang="en-US"/>
              <a:pPr/>
              <a:t>92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DE7CF-6E43-4F67-BD67-868ABCB3EFF3}" type="slidenum">
              <a:rPr lang="en-US"/>
              <a:pPr/>
              <a:t>93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dirty="0"/>
              <a:t>For example--class discussion.</a:t>
            </a:r>
          </a:p>
          <a:p>
            <a:r>
              <a:rPr lang="en-US" dirty="0"/>
              <a:t>All teachers want to improve it, yet few formally assess it.</a:t>
            </a:r>
          </a:p>
          <a:p>
            <a:r>
              <a:rPr lang="en-US" dirty="0"/>
              <a:t>Many students fail to adequately grasp their role and goal in participating in it.</a:t>
            </a:r>
          </a:p>
          <a:p>
            <a:r>
              <a:rPr lang="en-US" dirty="0"/>
              <a:t>What is the purpose of discussion?</a:t>
            </a:r>
          </a:p>
          <a:p>
            <a:r>
              <a:rPr lang="en-US" dirty="0"/>
              <a:t>The aim is not merely to talk a lot and share opinions, as many students believe.</a:t>
            </a:r>
          </a:p>
          <a:p>
            <a:r>
              <a:rPr lang="en-US" dirty="0"/>
              <a:t>The goal is collaborative and insightful inquiry into texts and ideas.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E54C3-E199-4C41-A643-7E4B42A8F51A}" type="slidenum">
              <a:rPr lang="en-US"/>
              <a:pPr/>
              <a:t>95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6E611-A34A-4BE4-A862-58C116CA4D69}" type="slidenum">
              <a:rPr lang="en-US"/>
              <a:pPr/>
              <a:t>11</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dirty="0" smtClean="0"/>
              <a:t>Starting </a:t>
            </a:r>
            <a:r>
              <a:rPr lang="en-US" dirty="0"/>
              <a:t>with Bloom’s Taxonomy, and realizing we were going to be using volunteers and busy classroom teachers, we simplified Blooms into three categories. </a:t>
            </a:r>
          </a:p>
          <a:p>
            <a:pPr>
              <a:buFontTx/>
              <a:buChar char="•"/>
            </a:pPr>
            <a:r>
              <a:rPr lang="en-US" dirty="0"/>
              <a:t>Level 1 is necessary. It’s also the easiest level to write assessments for. However, we wanted our assessments to move higher. Students can’t get through medical school without memorizing, but we all hope our doctors will be able to apply the facts they learn. </a:t>
            </a:r>
          </a:p>
          <a:p>
            <a:pPr>
              <a:buFontTx/>
              <a:buChar char="•"/>
            </a:pPr>
            <a:r>
              <a:rPr lang="en-US" dirty="0"/>
              <a:t>Level 2 moved students into understanding and applying their knowledge to new circumstances.</a:t>
            </a:r>
          </a:p>
          <a:p>
            <a:pPr>
              <a:buFontTx/>
              <a:buChar char="•"/>
            </a:pPr>
            <a:r>
              <a:rPr lang="en-US" dirty="0"/>
              <a:t>Level 3 gets tougher to assess using a paper and pencil test. Each test had level 3 questions, but this is where rubrics really shine as an assessment tool.</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5DF34-397F-4970-81E4-C77BD9E83873}" type="slidenum">
              <a:rPr lang="en-US"/>
              <a:pPr/>
              <a:t>96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EF6E0-B9F7-449A-9E40-AE39EE460863}" type="slidenum">
              <a:rPr lang="en-US"/>
              <a:pPr/>
              <a:t>97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19D11-DC55-400A-A6F5-1C7AE065F6F6}" type="slidenum">
              <a:rPr lang="en-US"/>
              <a:pPr/>
              <a:t>98</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92172-CF27-46A5-A1BF-8A45F2C3220B}" type="slidenum">
              <a:rPr lang="en-US"/>
              <a:pPr/>
              <a:t>99</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5F772-1848-4265-BEF3-0043AE6254D0}" type="slidenum">
              <a:rPr lang="en-US"/>
              <a:pPr/>
              <a:t>100</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7DEDA-E073-40BA-8640-0F5AA5199006}" type="slidenum">
              <a:rPr lang="en-US"/>
              <a:pPr/>
              <a:t>101</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F4F69-4B17-45B6-841A-32D5AFED3034}" type="slidenum">
              <a:rPr lang="en-US"/>
              <a:pPr/>
              <a:t>102</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297F6-0C2E-4099-B2E3-07FF295B09AA}" type="slidenum">
              <a:rPr lang="en-US"/>
              <a:pPr/>
              <a:t>103</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1D84D-671C-4202-88CA-6252D3C66FDC}" type="slidenum">
              <a:rPr lang="en-US"/>
              <a:pPr/>
              <a:t>12</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t>We provided our teaches with two tools to help identify what level their assessments addressed.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59D6A8-A40C-4E7E-BEED-8B43E58641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EE9A56-C3BA-4035-BE97-FE814F63958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8D839-B1BD-4131-A11B-5BD94874F3C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34" name="Rectangle 2"/>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120835" name="Rectangle 3"/>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120836" name="Rectangle 4"/>
          <p:cNvSpPr>
            <a:spLocks noGrp="1" noChangeArrowheads="1"/>
          </p:cNvSpPr>
          <p:nvPr>
            <p:ph type="sldNum" sz="quarter" idx="4"/>
          </p:nvPr>
        </p:nvSpPr>
        <p:spPr>
          <a:xfrm>
            <a:off x="6553200" y="6245225"/>
            <a:ext cx="2133600" cy="476250"/>
          </a:xfrm>
        </p:spPr>
        <p:txBody>
          <a:bodyPr/>
          <a:lstStyle>
            <a:lvl1pPr>
              <a:defRPr/>
            </a:lvl1pPr>
          </a:lstStyle>
          <a:p>
            <a:fld id="{363F57DF-B3EE-48AE-9721-59F8517CE30D}" type="slidenum">
              <a:rPr lang="en-US"/>
              <a:pPr/>
              <a:t>‹#›</a:t>
            </a:fld>
            <a:endParaRPr lang="en-US"/>
          </a:p>
        </p:txBody>
      </p:sp>
      <p:grpSp>
        <p:nvGrpSpPr>
          <p:cNvPr id="120837" name="Group 5"/>
          <p:cNvGrpSpPr>
            <a:grpSpLocks/>
          </p:cNvGrpSpPr>
          <p:nvPr/>
        </p:nvGrpSpPr>
        <p:grpSpPr bwMode="auto">
          <a:xfrm>
            <a:off x="0" y="0"/>
            <a:ext cx="9144000" cy="4038600"/>
            <a:chOff x="0" y="0"/>
            <a:chExt cx="5760" cy="2544"/>
          </a:xfrm>
        </p:grpSpPr>
        <p:sp>
          <p:nvSpPr>
            <p:cNvPr id="120838" name="Rectangle 6" descr="aqbg"/>
            <p:cNvSpPr>
              <a:spLocks noChangeArrowheads="1"/>
            </p:cNvSpPr>
            <p:nvPr/>
          </p:nvSpPr>
          <p:spPr bwMode="auto">
            <a:xfrm>
              <a:off x="0" y="0"/>
              <a:ext cx="5760" cy="2208"/>
            </a:xfrm>
            <a:prstGeom prst="rect">
              <a:avLst/>
            </a:prstGeom>
            <a:blipFill dpi="0" rotWithShape="1">
              <a:blip r:embed="rId2"/>
              <a:srcRect/>
              <a:tile tx="0" ty="0" sx="100000" sy="100000" flip="none" algn="tl"/>
            </a:blipFill>
            <a:ln w="9525">
              <a:noFill/>
              <a:miter lim="800000"/>
              <a:headEnd/>
              <a:tailEnd/>
            </a:ln>
            <a:effectLst/>
          </p:spPr>
          <p:txBody>
            <a:bodyPr wrap="none" anchor="ctr"/>
            <a:lstStyle/>
            <a:p>
              <a:endParaRPr lang="en-US"/>
            </a:p>
          </p:txBody>
        </p:sp>
        <p:grpSp>
          <p:nvGrpSpPr>
            <p:cNvPr id="120839" name="Group 7"/>
            <p:cNvGrpSpPr>
              <a:grpSpLocks/>
            </p:cNvGrpSpPr>
            <p:nvPr userDrawn="1"/>
          </p:nvGrpSpPr>
          <p:grpSpPr bwMode="auto">
            <a:xfrm>
              <a:off x="0" y="2208"/>
              <a:ext cx="5756" cy="240"/>
              <a:chOff x="0" y="768"/>
              <a:chExt cx="5760" cy="197"/>
            </a:xfrm>
          </p:grpSpPr>
          <p:sp>
            <p:nvSpPr>
              <p:cNvPr id="120840" name="Rectangle 8"/>
              <p:cNvSpPr>
                <a:spLocks noChangeArrowheads="1"/>
              </p:cNvSpPr>
              <p:nvPr/>
            </p:nvSpPr>
            <p:spPr bwMode="auto">
              <a:xfrm flipV="1">
                <a:off x="0" y="780"/>
                <a:ext cx="5760" cy="48"/>
              </a:xfrm>
              <a:prstGeom prst="rect">
                <a:avLst/>
              </a:prstGeom>
              <a:solidFill>
                <a:schemeClr val="bg1"/>
              </a:solidFill>
              <a:ln w="9525">
                <a:noFill/>
                <a:miter lim="800000"/>
                <a:headEnd/>
                <a:tailEnd/>
              </a:ln>
              <a:effectLst/>
            </p:spPr>
            <p:txBody>
              <a:bodyPr wrap="none" anchor="ctr"/>
              <a:lstStyle/>
              <a:p>
                <a:endParaRPr lang="en-US"/>
              </a:p>
            </p:txBody>
          </p:sp>
          <p:sp>
            <p:nvSpPr>
              <p:cNvPr id="120841" name="Rectangle 9"/>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endParaRPr lang="en-US"/>
              </a:p>
            </p:txBody>
          </p:sp>
          <p:sp>
            <p:nvSpPr>
              <p:cNvPr id="120842" name="Rectangle 10"/>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endParaRPr lang="en-US"/>
              </a:p>
            </p:txBody>
          </p:sp>
          <p:sp>
            <p:nvSpPr>
              <p:cNvPr id="120843" name="Rectangle 11"/>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eaLnBrk="0" hangingPunct="0"/>
                <a:endParaRPr lang="en-US" sz="2400">
                  <a:latin typeface="Times"/>
                </a:endParaRPr>
              </a:p>
            </p:txBody>
          </p:sp>
          <p:sp>
            <p:nvSpPr>
              <p:cNvPr id="120844" name="Rectangle 12"/>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endParaRPr lang="en-US"/>
              </a:p>
            </p:txBody>
          </p:sp>
        </p:grpSp>
        <p:sp>
          <p:nvSpPr>
            <p:cNvPr id="120845" name="Rectangle 13"/>
            <p:cNvSpPr>
              <a:spLocks noChangeArrowheads="1"/>
            </p:cNvSpPr>
            <p:nvPr/>
          </p:nvSpPr>
          <p:spPr bwMode="auto">
            <a:xfrm>
              <a:off x="2" y="2448"/>
              <a:ext cx="5758" cy="96"/>
            </a:xfrm>
            <a:prstGeom prst="rect">
              <a:avLst/>
            </a:prstGeom>
            <a:gradFill rotWithShape="1">
              <a:gsLst>
                <a:gs pos="0">
                  <a:srgbClr val="777777"/>
                </a:gs>
                <a:gs pos="100000">
                  <a:srgbClr val="777777">
                    <a:gamma/>
                    <a:tint val="0"/>
                    <a:invGamma/>
                  </a:srgbClr>
                </a:gs>
              </a:gsLst>
              <a:lin ang="5400000" scaled="1"/>
            </a:gradFill>
            <a:ln w="9525">
              <a:noFill/>
              <a:miter lim="800000"/>
              <a:headEnd/>
              <a:tailEnd/>
            </a:ln>
            <a:effectLst/>
          </p:spPr>
          <p:txBody>
            <a:bodyPr wrap="none" anchor="ctr"/>
            <a:lstStyle/>
            <a:p>
              <a:endParaRPr lang="en-US"/>
            </a:p>
          </p:txBody>
        </p:sp>
      </p:grpSp>
      <p:sp>
        <p:nvSpPr>
          <p:cNvPr id="120846" name="Rectangle 14"/>
          <p:cNvSpPr>
            <a:spLocks noChangeArrowheads="1"/>
          </p:cNvSpPr>
          <p:nvPr/>
        </p:nvSpPr>
        <p:spPr bwMode="auto">
          <a:xfrm>
            <a:off x="0" y="3470275"/>
            <a:ext cx="9139238" cy="74613"/>
          </a:xfrm>
          <a:prstGeom prst="rect">
            <a:avLst/>
          </a:prstGeom>
          <a:solidFill>
            <a:srgbClr val="777777">
              <a:alpha val="31000"/>
            </a:srgbClr>
          </a:solidFill>
          <a:ln w="9525">
            <a:noFill/>
            <a:miter lim="800000"/>
            <a:headEnd/>
            <a:tailEnd/>
          </a:ln>
          <a:effectLst/>
        </p:spPr>
        <p:txBody>
          <a:bodyPr wrap="none" anchor="ctr"/>
          <a:lstStyle/>
          <a:p>
            <a:endParaRPr lang="en-US"/>
          </a:p>
        </p:txBody>
      </p:sp>
      <p:sp>
        <p:nvSpPr>
          <p:cNvPr id="120847" name="Rectangle 15"/>
          <p:cNvSpPr>
            <a:spLocks noGrp="1" noChangeArrowheads="1"/>
          </p:cNvSpPr>
          <p:nvPr>
            <p:ph type="ctrTitle"/>
          </p:nvPr>
        </p:nvSpPr>
        <p:spPr>
          <a:xfrm>
            <a:off x="685800" y="1752600"/>
            <a:ext cx="7772400" cy="1470025"/>
          </a:xfrm>
        </p:spPr>
        <p:txBody>
          <a:bodyPr/>
          <a:lstStyle>
            <a:lvl1pPr>
              <a:defRPr/>
            </a:lvl1pPr>
          </a:lstStyle>
          <a:p>
            <a:r>
              <a:rPr lang="en-US"/>
              <a:t>Click to edit Master title style</a:t>
            </a:r>
          </a:p>
        </p:txBody>
      </p:sp>
      <p:sp>
        <p:nvSpPr>
          <p:cNvPr id="120848" name="Rectangle 16"/>
          <p:cNvSpPr>
            <a:spLocks noGrp="1" noChangeArrowheads="1"/>
          </p:cNvSpPr>
          <p:nvPr>
            <p:ph type="subTitle" idx="1"/>
          </p:nvPr>
        </p:nvSpPr>
        <p:spPr>
          <a:xfrm>
            <a:off x="1371600" y="4114800"/>
            <a:ext cx="6400800" cy="1752600"/>
          </a:xfrm>
        </p:spPr>
        <p:txBody>
          <a:bodyPr/>
          <a:lstStyle>
            <a:lvl1pPr marL="0" indent="0" algn="ctr">
              <a:buFont typeface="Times"/>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7C17D-ACDE-4D37-B2B7-E9FDAE4ED1C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176F93-F600-45B8-82FC-5F509AC5866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ABE05E-F419-4D62-A05B-05BF226F042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472933-744A-4590-841B-7E889F0F433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6ACBFED-6EBE-4F0C-8900-6174EC5C9CC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D3687B-F599-4F34-9B78-2E6966757D3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1B5B76-ED83-4AF5-91FF-02E9535EC6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94FEFF-539B-4ECB-BC5D-08E8F08218A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8C4A6E-B1A7-4413-A287-A667E73DD02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E0233C-0E5C-4654-87ED-6FADFE8DC25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B12CAE-F3C5-47DB-A91D-EFD3B94B91C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74838"/>
            <a:ext cx="8229600" cy="4525962"/>
          </a:xfrm>
        </p:spPr>
        <p:txBody>
          <a:bodyPr/>
          <a:lstStyle/>
          <a:p>
            <a:endParaRPr lang="en-US"/>
          </a:p>
        </p:txBody>
      </p:sp>
      <p:sp>
        <p:nvSpPr>
          <p:cNvPr id="4" name="Date Placeholder 3"/>
          <p:cNvSpPr>
            <a:spLocks noGrp="1"/>
          </p:cNvSpPr>
          <p:nvPr>
            <p:ph type="dt" sz="half" idx="10"/>
          </p:nvPr>
        </p:nvSpPr>
        <p:spPr>
          <a:xfrm>
            <a:off x="0" y="6553200"/>
            <a:ext cx="1219200" cy="304800"/>
          </a:xfrm>
        </p:spPr>
        <p:txBody>
          <a:bodyPr/>
          <a:lstStyle>
            <a:lvl1pPr>
              <a:defRPr/>
            </a:lvl1pPr>
          </a:lstStyle>
          <a:p>
            <a:endParaRPr lang="en-US"/>
          </a:p>
        </p:txBody>
      </p:sp>
      <p:sp>
        <p:nvSpPr>
          <p:cNvPr id="5" name="Footer Placeholder 4"/>
          <p:cNvSpPr>
            <a:spLocks noGrp="1"/>
          </p:cNvSpPr>
          <p:nvPr>
            <p:ph type="ftr" sz="quarter" idx="11"/>
          </p:nvPr>
        </p:nvSpPr>
        <p:spPr>
          <a:xfrm>
            <a:off x="1371600" y="6553200"/>
            <a:ext cx="71628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8686800" y="6324600"/>
            <a:ext cx="457200" cy="533400"/>
          </a:xfrm>
        </p:spPr>
        <p:txBody>
          <a:bodyPr/>
          <a:lstStyle>
            <a:lvl1pPr>
              <a:defRPr/>
            </a:lvl1pPr>
          </a:lstStyle>
          <a:p>
            <a:fld id="{F629D8A2-8649-49D0-81FE-FBF0996F2176}"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219200" cy="304800"/>
          </a:xfrm>
        </p:spPr>
        <p:txBody>
          <a:bodyPr/>
          <a:lstStyle>
            <a:lvl1pPr>
              <a:defRPr/>
            </a:lvl1pPr>
          </a:lstStyle>
          <a:p>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a:lvl1pPr>
          </a:lstStyle>
          <a:p>
            <a:fld id="{8B0CEAAE-3586-4331-B3E8-34D7918C43D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748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132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553200"/>
            <a:ext cx="1219200" cy="304800"/>
          </a:xfrm>
        </p:spPr>
        <p:txBody>
          <a:bodyPr/>
          <a:lstStyle>
            <a:lvl1pPr>
              <a:defRPr/>
            </a:lvl1pPr>
          </a:lstStyle>
          <a:p>
            <a:endParaRPr lang="en-US"/>
          </a:p>
        </p:txBody>
      </p:sp>
      <p:sp>
        <p:nvSpPr>
          <p:cNvPr id="7" name="Footer Placeholder 6"/>
          <p:cNvSpPr>
            <a:spLocks noGrp="1"/>
          </p:cNvSpPr>
          <p:nvPr>
            <p:ph type="ftr" sz="quarter" idx="11"/>
          </p:nvPr>
        </p:nvSpPr>
        <p:spPr>
          <a:xfrm>
            <a:off x="1371600" y="6553200"/>
            <a:ext cx="7162800" cy="304800"/>
          </a:xfrm>
        </p:spPr>
        <p:txBody>
          <a:bodyPr/>
          <a:lstStyle>
            <a:lvl1pPr>
              <a:defRPr/>
            </a:lvl1pPr>
          </a:lstStyle>
          <a:p>
            <a:endParaRPr lang="en-US"/>
          </a:p>
        </p:txBody>
      </p:sp>
      <p:sp>
        <p:nvSpPr>
          <p:cNvPr id="8" name="Slide Number Placeholder 7"/>
          <p:cNvSpPr>
            <a:spLocks noGrp="1"/>
          </p:cNvSpPr>
          <p:nvPr>
            <p:ph type="sldNum" sz="quarter" idx="12"/>
          </p:nvPr>
        </p:nvSpPr>
        <p:spPr>
          <a:xfrm>
            <a:off x="8686800" y="6324600"/>
            <a:ext cx="457200" cy="533400"/>
          </a:xfrm>
        </p:spPr>
        <p:txBody>
          <a:bodyPr/>
          <a:lstStyle>
            <a:lvl1pPr>
              <a:defRPr/>
            </a:lvl1pPr>
          </a:lstStyle>
          <a:p>
            <a:fld id="{69DE3F6B-30B3-4249-A279-4D0244DE84E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74838"/>
            <a:ext cx="8229600" cy="4525962"/>
          </a:xfrm>
        </p:spPr>
        <p:txBody>
          <a:bodyPr/>
          <a:lstStyle/>
          <a:p>
            <a:endParaRPr lang="en-US"/>
          </a:p>
        </p:txBody>
      </p:sp>
      <p:sp>
        <p:nvSpPr>
          <p:cNvPr id="4" name="Date Placeholder 3"/>
          <p:cNvSpPr>
            <a:spLocks noGrp="1"/>
          </p:cNvSpPr>
          <p:nvPr>
            <p:ph type="dt" sz="half" idx="10"/>
          </p:nvPr>
        </p:nvSpPr>
        <p:spPr>
          <a:xfrm>
            <a:off x="0" y="6553200"/>
            <a:ext cx="1219200" cy="304800"/>
          </a:xfrm>
        </p:spPr>
        <p:txBody>
          <a:bodyPr/>
          <a:lstStyle>
            <a:lvl1pPr>
              <a:defRPr/>
            </a:lvl1pPr>
          </a:lstStyle>
          <a:p>
            <a:endParaRPr lang="en-US"/>
          </a:p>
        </p:txBody>
      </p:sp>
      <p:sp>
        <p:nvSpPr>
          <p:cNvPr id="5" name="Footer Placeholder 4"/>
          <p:cNvSpPr>
            <a:spLocks noGrp="1"/>
          </p:cNvSpPr>
          <p:nvPr>
            <p:ph type="ftr" sz="quarter" idx="11"/>
          </p:nvPr>
        </p:nvSpPr>
        <p:spPr>
          <a:xfrm>
            <a:off x="1371600" y="6553200"/>
            <a:ext cx="71628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8686800" y="6324600"/>
            <a:ext cx="457200" cy="533400"/>
          </a:xfrm>
        </p:spPr>
        <p:txBody>
          <a:bodyPr/>
          <a:lstStyle>
            <a:lvl1pPr>
              <a:defRPr/>
            </a:lvl1pPr>
          </a:lstStyle>
          <a:p>
            <a:fld id="{68E6AD30-CABF-41A4-A9D8-AFD291192B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7EAE7A-6D59-48F9-8A39-84B33CD8F4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7C4065-0FDE-4E63-B919-C23221684F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D633AD-65D1-4E55-89E7-46B8BBCA94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2748FC-D8B9-4A60-AA71-D09FF2706B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E5BCC9-450B-4E6D-AB5C-7AD97C35326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9FB358-2EE9-4959-9FE6-E8E9AFB2FD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2DC522-828C-46CB-A4B0-C2321AA6083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2850C4-2803-421B-9EA5-AC54BC6830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0" y="1905000"/>
            <a:ext cx="381000" cy="4953000"/>
          </a:xfrm>
          <a:prstGeom prst="rtTriangle">
            <a:avLst/>
          </a:prstGeom>
          <a:gradFill rotWithShape="0">
            <a:gsLst>
              <a:gs pos="0">
                <a:schemeClr val="bg1"/>
              </a:gs>
              <a:gs pos="50000">
                <a:schemeClr val="bg1">
                  <a:gamma/>
                  <a:tint val="0"/>
                  <a:invGamma/>
                </a:schemeClr>
              </a:gs>
              <a:gs pos="100000">
                <a:schemeClr val="bg1"/>
              </a:gs>
            </a:gsLst>
            <a:lin ang="18900000" scaled="1"/>
          </a:gradFill>
          <a:ln w="9525">
            <a:noFill/>
            <a:miter lim="800000"/>
            <a:headEnd/>
            <a:tailEnd/>
          </a:ln>
          <a:effectLst/>
        </p:spPr>
        <p:txBody>
          <a:bodyPr wrap="none" anchor="ctr"/>
          <a:lstStyle/>
          <a:p>
            <a:pPr algn="ctr" eaLnBrk="0" hangingPunct="0"/>
            <a:endParaRPr lang="en-US" sz="2400">
              <a:latin typeface="Times"/>
            </a:endParaRPr>
          </a:p>
        </p:txBody>
      </p:sp>
      <p:sp>
        <p:nvSpPr>
          <p:cNvPr id="119811" name="AutoShape 3"/>
          <p:cNvSpPr>
            <a:spLocks noChangeArrowheads="1"/>
          </p:cNvSpPr>
          <p:nvPr/>
        </p:nvSpPr>
        <p:spPr bwMode="auto">
          <a:xfrm flipH="1">
            <a:off x="8686800" y="1905000"/>
            <a:ext cx="454025" cy="4953000"/>
          </a:xfrm>
          <a:prstGeom prst="rtTriangle">
            <a:avLst/>
          </a:prstGeom>
          <a:gradFill rotWithShape="0">
            <a:gsLst>
              <a:gs pos="0">
                <a:schemeClr val="bg1"/>
              </a:gs>
              <a:gs pos="50000">
                <a:schemeClr val="bg1">
                  <a:gamma/>
                  <a:tint val="0"/>
                  <a:invGamma/>
                </a:schemeClr>
              </a:gs>
              <a:gs pos="100000">
                <a:schemeClr val="bg1"/>
              </a:gs>
            </a:gsLst>
            <a:lin ang="2700000" scaled="1"/>
          </a:gradFill>
          <a:ln w="9525">
            <a:noFill/>
            <a:miter lim="800000"/>
            <a:headEnd/>
            <a:tailEnd/>
          </a:ln>
          <a:effectLst/>
        </p:spPr>
        <p:txBody>
          <a:bodyPr wrap="none" anchor="ctr"/>
          <a:lstStyle/>
          <a:p>
            <a:pPr algn="ctr" eaLnBrk="0" hangingPunct="0"/>
            <a:endParaRPr lang="en-US" sz="2400">
              <a:latin typeface="Times"/>
            </a:endParaRPr>
          </a:p>
        </p:txBody>
      </p:sp>
      <p:sp>
        <p:nvSpPr>
          <p:cNvPr id="119812" name="Rectangle 4"/>
          <p:cNvSpPr>
            <a:spLocks noGrp="1" noChangeArrowheads="1"/>
          </p:cNvSpPr>
          <p:nvPr>
            <p:ph type="dt" sz="half" idx="2"/>
          </p:nvPr>
        </p:nvSpPr>
        <p:spPr bwMode="auto">
          <a:xfrm>
            <a:off x="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p>
        </p:txBody>
      </p:sp>
      <p:sp>
        <p:nvSpPr>
          <p:cNvPr id="119813" name="Rectangle 5"/>
          <p:cNvSpPr>
            <a:spLocks noGrp="1" noChangeArrowheads="1"/>
          </p:cNvSpPr>
          <p:nvPr>
            <p:ph type="ftr" sz="quarter" idx="3"/>
          </p:nvPr>
        </p:nvSpPr>
        <p:spPr bwMode="auto">
          <a:xfrm>
            <a:off x="1371600" y="6553200"/>
            <a:ext cx="716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19814" name="Rectangle 6"/>
          <p:cNvSpPr>
            <a:spLocks noGrp="1" noChangeArrowheads="1"/>
          </p:cNvSpPr>
          <p:nvPr>
            <p:ph type="sldNum" sz="quarter" idx="4"/>
          </p:nvPr>
        </p:nvSpPr>
        <p:spPr bwMode="auto">
          <a:xfrm>
            <a:off x="8686800" y="6324600"/>
            <a:ext cx="45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2"/>
                </a:solidFill>
              </a:defRPr>
            </a:lvl1pPr>
          </a:lstStyle>
          <a:p>
            <a:fld id="{C22C3CAB-F329-499E-ACBD-BB66ADF93686}" type="slidenum">
              <a:rPr lang="en-US"/>
              <a:pPr/>
              <a:t>‹#›</a:t>
            </a:fld>
            <a:endParaRPr lang="en-US"/>
          </a:p>
        </p:txBody>
      </p:sp>
      <p:grpSp>
        <p:nvGrpSpPr>
          <p:cNvPr id="119815" name="Group 7"/>
          <p:cNvGrpSpPr>
            <a:grpSpLocks/>
          </p:cNvGrpSpPr>
          <p:nvPr/>
        </p:nvGrpSpPr>
        <p:grpSpPr bwMode="auto">
          <a:xfrm>
            <a:off x="0" y="0"/>
            <a:ext cx="9144000" cy="1219200"/>
            <a:chOff x="0" y="0"/>
            <a:chExt cx="5760" cy="1104"/>
          </a:xfrm>
        </p:grpSpPr>
        <p:grpSp>
          <p:nvGrpSpPr>
            <p:cNvPr id="119816" name="Group 8"/>
            <p:cNvGrpSpPr>
              <a:grpSpLocks/>
            </p:cNvGrpSpPr>
            <p:nvPr userDrawn="1"/>
          </p:nvGrpSpPr>
          <p:grpSpPr bwMode="auto">
            <a:xfrm>
              <a:off x="4" y="768"/>
              <a:ext cx="5756" cy="240"/>
              <a:chOff x="0" y="768"/>
              <a:chExt cx="5760" cy="197"/>
            </a:xfrm>
          </p:grpSpPr>
          <p:sp>
            <p:nvSpPr>
              <p:cNvPr id="119817" name="Rectangle 9"/>
              <p:cNvSpPr>
                <a:spLocks noChangeArrowheads="1"/>
              </p:cNvSpPr>
              <p:nvPr/>
            </p:nvSpPr>
            <p:spPr bwMode="auto">
              <a:xfrm flipV="1">
                <a:off x="0" y="780"/>
                <a:ext cx="5760" cy="48"/>
              </a:xfrm>
              <a:prstGeom prst="rect">
                <a:avLst/>
              </a:prstGeom>
              <a:solidFill>
                <a:schemeClr val="bg1"/>
              </a:solidFill>
              <a:ln w="9525">
                <a:noFill/>
                <a:miter lim="800000"/>
                <a:headEnd/>
                <a:tailEnd/>
              </a:ln>
              <a:effectLst/>
            </p:spPr>
            <p:txBody>
              <a:bodyPr wrap="none" anchor="ctr"/>
              <a:lstStyle/>
              <a:p>
                <a:endParaRPr lang="en-US"/>
              </a:p>
            </p:txBody>
          </p:sp>
          <p:sp>
            <p:nvSpPr>
              <p:cNvPr id="119818" name="Rectangle 10"/>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endParaRPr lang="en-US"/>
              </a:p>
            </p:txBody>
          </p:sp>
          <p:sp>
            <p:nvSpPr>
              <p:cNvPr id="119819" name="Rectangle 11"/>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endParaRPr lang="en-US"/>
              </a:p>
            </p:txBody>
          </p:sp>
          <p:sp>
            <p:nvSpPr>
              <p:cNvPr id="119820" name="Rectangle 12"/>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eaLnBrk="0" hangingPunct="0"/>
                <a:endParaRPr lang="en-US" sz="2400">
                  <a:latin typeface="Times"/>
                </a:endParaRPr>
              </a:p>
            </p:txBody>
          </p:sp>
          <p:sp>
            <p:nvSpPr>
              <p:cNvPr id="119821" name="Rectangle 13"/>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endParaRPr lang="en-US"/>
              </a:p>
            </p:txBody>
          </p:sp>
        </p:grpSp>
        <p:sp>
          <p:nvSpPr>
            <p:cNvPr id="119822" name="Rectangle 14" descr="aqbg"/>
            <p:cNvSpPr>
              <a:spLocks noChangeArrowheads="1"/>
            </p:cNvSpPr>
            <p:nvPr/>
          </p:nvSpPr>
          <p:spPr bwMode="auto">
            <a:xfrm>
              <a:off x="0" y="0"/>
              <a:ext cx="5760" cy="768"/>
            </a:xfrm>
            <a:prstGeom prst="rect">
              <a:avLst/>
            </a:prstGeom>
            <a:blipFill dpi="0" rotWithShape="1">
              <a:blip r:embed="rId17"/>
              <a:srcRect/>
              <a:tile tx="0" ty="0" sx="100000" sy="100000" flip="none" algn="tl"/>
            </a:blipFill>
            <a:ln w="9525">
              <a:noFill/>
              <a:miter lim="800000"/>
              <a:headEnd/>
              <a:tailEnd/>
            </a:ln>
            <a:effectLst/>
          </p:spPr>
          <p:txBody>
            <a:bodyPr wrap="none" anchor="ctr"/>
            <a:lstStyle/>
            <a:p>
              <a:endParaRPr lang="en-US"/>
            </a:p>
          </p:txBody>
        </p:sp>
        <p:sp>
          <p:nvSpPr>
            <p:cNvPr id="119823" name="Rectangle 15"/>
            <p:cNvSpPr>
              <a:spLocks noChangeArrowheads="1"/>
            </p:cNvSpPr>
            <p:nvPr/>
          </p:nvSpPr>
          <p:spPr bwMode="auto">
            <a:xfrm>
              <a:off x="2" y="1008"/>
              <a:ext cx="5758" cy="96"/>
            </a:xfrm>
            <a:prstGeom prst="rect">
              <a:avLst/>
            </a:prstGeom>
            <a:gradFill rotWithShape="1">
              <a:gsLst>
                <a:gs pos="0">
                  <a:srgbClr val="777777"/>
                </a:gs>
                <a:gs pos="100000">
                  <a:srgbClr val="777777">
                    <a:gamma/>
                    <a:tint val="0"/>
                    <a:invGamma/>
                  </a:srgbClr>
                </a:gs>
              </a:gsLst>
              <a:lin ang="5400000" scaled="1"/>
            </a:gradFill>
            <a:ln w="9525">
              <a:noFill/>
              <a:miter lim="800000"/>
              <a:headEnd/>
              <a:tailEnd/>
            </a:ln>
            <a:effectLst/>
          </p:spPr>
          <p:txBody>
            <a:bodyPr wrap="none" anchor="ctr"/>
            <a:lstStyle/>
            <a:p>
              <a:endParaRPr lang="en-US"/>
            </a:p>
          </p:txBody>
        </p:sp>
        <p:sp>
          <p:nvSpPr>
            <p:cNvPr id="119824" name="Rectangle 16"/>
            <p:cNvSpPr>
              <a:spLocks noChangeArrowheads="1"/>
            </p:cNvSpPr>
            <p:nvPr/>
          </p:nvSpPr>
          <p:spPr bwMode="auto">
            <a:xfrm>
              <a:off x="3" y="746"/>
              <a:ext cx="5757" cy="47"/>
            </a:xfrm>
            <a:prstGeom prst="rect">
              <a:avLst/>
            </a:prstGeom>
            <a:solidFill>
              <a:srgbClr val="777777">
                <a:alpha val="31000"/>
              </a:srgbClr>
            </a:solidFill>
            <a:ln w="9525">
              <a:noFill/>
              <a:miter lim="800000"/>
              <a:headEnd/>
              <a:tailEnd/>
            </a:ln>
            <a:effectLst/>
          </p:spPr>
          <p:txBody>
            <a:bodyPr wrap="none" anchor="ctr"/>
            <a:lstStyle/>
            <a:p>
              <a:endParaRPr lang="en-US"/>
            </a:p>
          </p:txBody>
        </p:sp>
      </p:grpSp>
      <p:sp>
        <p:nvSpPr>
          <p:cNvPr id="119825" name="Rectangle 17"/>
          <p:cNvSpPr>
            <a:spLocks noGrp="1" noChangeArrowheads="1"/>
          </p:cNvSpPr>
          <p:nvPr>
            <p:ph type="title"/>
          </p:nvPr>
        </p:nvSpPr>
        <p:spPr bwMode="auto">
          <a:xfrm>
            <a:off x="152400" y="76200"/>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26" name="Rectangle 18"/>
          <p:cNvSpPr>
            <a:spLocks noGrp="1" noChangeArrowheads="1"/>
          </p:cNvSpPr>
          <p:nvPr>
            <p:ph type="body" idx="1"/>
          </p:nvPr>
        </p:nvSpPr>
        <p:spPr bwMode="auto">
          <a:xfrm>
            <a:off x="457200" y="18748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21" r:id="rId12"/>
    <p:sldLayoutId id="2147483722" r:id="rId13"/>
    <p:sldLayoutId id="2147483723" r:id="rId14"/>
    <p:sldLayoutId id="2147483724" r:id="rId15"/>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Lucida Grande" charset="0"/>
        </a:defRPr>
      </a:lvl2pPr>
      <a:lvl3pPr algn="ctr" rtl="0" fontAlgn="base">
        <a:spcBef>
          <a:spcPct val="0"/>
        </a:spcBef>
        <a:spcAft>
          <a:spcPct val="0"/>
        </a:spcAft>
        <a:defRPr sz="4400" b="1">
          <a:solidFill>
            <a:schemeClr val="tx2"/>
          </a:solidFill>
          <a:latin typeface="Lucida Grande" charset="0"/>
        </a:defRPr>
      </a:lvl3pPr>
      <a:lvl4pPr algn="ctr" rtl="0" fontAlgn="base">
        <a:spcBef>
          <a:spcPct val="0"/>
        </a:spcBef>
        <a:spcAft>
          <a:spcPct val="0"/>
        </a:spcAft>
        <a:defRPr sz="4400" b="1">
          <a:solidFill>
            <a:schemeClr val="tx2"/>
          </a:solidFill>
          <a:latin typeface="Lucida Grande" charset="0"/>
        </a:defRPr>
      </a:lvl4pPr>
      <a:lvl5pPr algn="ctr" rtl="0" fontAlgn="base">
        <a:spcBef>
          <a:spcPct val="0"/>
        </a:spcBef>
        <a:spcAft>
          <a:spcPct val="0"/>
        </a:spcAft>
        <a:defRPr sz="4400" b="1">
          <a:solidFill>
            <a:schemeClr val="tx2"/>
          </a:solidFill>
          <a:latin typeface="Lucida Grande" charset="0"/>
        </a:defRPr>
      </a:lvl5pPr>
      <a:lvl6pPr marL="457200" algn="ctr" rtl="0" fontAlgn="base">
        <a:spcBef>
          <a:spcPct val="0"/>
        </a:spcBef>
        <a:spcAft>
          <a:spcPct val="0"/>
        </a:spcAft>
        <a:defRPr sz="4400" b="1">
          <a:solidFill>
            <a:schemeClr val="tx2"/>
          </a:solidFill>
          <a:latin typeface="Lucida Grande" charset="0"/>
        </a:defRPr>
      </a:lvl6pPr>
      <a:lvl7pPr marL="914400" algn="ctr" rtl="0" fontAlgn="base">
        <a:spcBef>
          <a:spcPct val="0"/>
        </a:spcBef>
        <a:spcAft>
          <a:spcPct val="0"/>
        </a:spcAft>
        <a:defRPr sz="4400" b="1">
          <a:solidFill>
            <a:schemeClr val="tx2"/>
          </a:solidFill>
          <a:latin typeface="Lucida Grande" charset="0"/>
        </a:defRPr>
      </a:lvl7pPr>
      <a:lvl8pPr marL="1371600" algn="ctr" rtl="0" fontAlgn="base">
        <a:spcBef>
          <a:spcPct val="0"/>
        </a:spcBef>
        <a:spcAft>
          <a:spcPct val="0"/>
        </a:spcAft>
        <a:defRPr sz="4400" b="1">
          <a:solidFill>
            <a:schemeClr val="tx2"/>
          </a:solidFill>
          <a:latin typeface="Lucida Grande" charset="0"/>
        </a:defRPr>
      </a:lvl8pPr>
      <a:lvl9pPr marL="1828800" algn="ctr" rtl="0" fontAlgn="base">
        <a:spcBef>
          <a:spcPct val="0"/>
        </a:spcBef>
        <a:spcAft>
          <a:spcPct val="0"/>
        </a:spcAft>
        <a:defRPr sz="4400" b="1">
          <a:solidFill>
            <a:schemeClr val="tx2"/>
          </a:solidFill>
          <a:latin typeface="Lucida Grande" charset="0"/>
        </a:defRPr>
      </a:lvl9pPr>
    </p:titleStyle>
    <p:bodyStyle>
      <a:lvl1pPr marL="342900" indent="-342900" algn="l" rtl="0" fontAlgn="base">
        <a:spcBef>
          <a:spcPct val="20000"/>
        </a:spcBef>
        <a:spcAft>
          <a:spcPct val="0"/>
        </a:spcAft>
        <a:buClr>
          <a:schemeClr val="accent1"/>
        </a:buClr>
        <a:buFont typeface="Times"/>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w"/>
        <a:defRPr sz="2800">
          <a:solidFill>
            <a:schemeClr val="tx1"/>
          </a:solidFill>
          <a:latin typeface="+mn-lt"/>
        </a:defRPr>
      </a:lvl2pPr>
      <a:lvl3pPr marL="108585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Clr>
          <a:schemeClr val="accent2"/>
        </a:buClr>
        <a:buFont typeface="Times"/>
        <a:buChar char="•"/>
        <a:defRPr sz="2000">
          <a:solidFill>
            <a:schemeClr val="tx1"/>
          </a:solidFill>
          <a:latin typeface="+mn-lt"/>
        </a:defRPr>
      </a:lvl4pPr>
      <a:lvl5pPr marL="17716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6pPr>
      <a:lvl7pPr marL="26860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7pPr>
      <a:lvl8pPr marL="31432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8pPr>
      <a:lvl9pPr marL="36004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hyperlink" Target="http://www.phschool.com/professional_development/assessment/alternative_assessment.html" TargetMode="External"/><Relationship Id="rId3" Type="http://schemas.openxmlformats.org/officeDocument/2006/relationships/notesSlide" Target="../notesSlides/notesSlide87.xml"/><Relationship Id="rId7" Type="http://schemas.openxmlformats.org/officeDocument/2006/relationships/hyperlink" Target="http://www.middleweb.com/rubricsHG.html" TargetMode="External"/><Relationship Id="rId2" Type="http://schemas.openxmlformats.org/officeDocument/2006/relationships/slideLayout" Target="../slideLayouts/slideLayout24.xml"/><Relationship Id="rId1" Type="http://schemas.openxmlformats.org/officeDocument/2006/relationships/themeOverride" Target="../theme/themeOverride34.xml"/><Relationship Id="rId6" Type="http://schemas.openxmlformats.org/officeDocument/2006/relationships/hyperlink" Target="http://cie.ed.asu.edu/volume4/number4/" TargetMode="External"/><Relationship Id="rId11" Type="http://schemas.openxmlformats.org/officeDocument/2006/relationships/image" Target="../media/image55.wmf"/><Relationship Id="rId5" Type="http://schemas.openxmlformats.org/officeDocument/2006/relationships/hyperlink" Target="http://www.teachervision.fen.com/page/4522.html" TargetMode="External"/><Relationship Id="rId10" Type="http://schemas.openxmlformats.org/officeDocument/2006/relationships/hyperlink" Target="http://tlt.its.psu.edu/" TargetMode="External"/><Relationship Id="rId4" Type="http://schemas.openxmlformats.org/officeDocument/2006/relationships/hyperlink" Target="http://www.aurback.com/alt_assess.html" TargetMode="External"/><Relationship Id="rId9" Type="http://schemas.openxmlformats.org/officeDocument/2006/relationships/hyperlink" Target="http://www.teach-nology.com/tutorials/teaching/rubrics/print.htm"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k-state.edu/assessment/Learning/action.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6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33.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44.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45.jpeg"/></Relationships>
</file>

<file path=ppt/slides/_rels/slide7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4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hemeOverride" Target="../theme/themeOverride16.xml"/><Relationship Id="rId4" Type="http://schemas.openxmlformats.org/officeDocument/2006/relationships/image" Target="../media/image48.w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4.xml"/><Relationship Id="rId1" Type="http://schemas.openxmlformats.org/officeDocument/2006/relationships/themeOverride" Target="../theme/themeOverride19.xml"/><Relationship Id="rId4" Type="http://schemas.openxmlformats.org/officeDocument/2006/relationships/image" Target="../media/image49.w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5.xml"/><Relationship Id="rId1" Type="http://schemas.openxmlformats.org/officeDocument/2006/relationships/themeOverride" Target="../theme/themeOverride21.xml"/><Relationship Id="rId5" Type="http://schemas.openxmlformats.org/officeDocument/2006/relationships/image" Target="../media/image51.wmf"/><Relationship Id="rId4" Type="http://schemas.openxmlformats.org/officeDocument/2006/relationships/image" Target="../media/image50.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6.xml"/><Relationship Id="rId1" Type="http://schemas.openxmlformats.org/officeDocument/2006/relationships/themeOverride" Target="../theme/themeOverride2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hemeOverride" Target="../theme/themeOverride28.xml"/><Relationship Id="rId4" Type="http://schemas.openxmlformats.org/officeDocument/2006/relationships/image" Target="../media/image52.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hemeOverride" Target="../theme/themeOverride30.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hemeOverride" Target="../theme/themeOverride3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5.xml"/><Relationship Id="rId1" Type="http://schemas.openxmlformats.org/officeDocument/2006/relationships/themeOverride" Target="../theme/themeOverride32.xml"/><Relationship Id="rId5" Type="http://schemas.openxmlformats.org/officeDocument/2006/relationships/image" Target="../media/image54.wmf"/><Relationship Id="rId4" Type="http://schemas.openxmlformats.org/officeDocument/2006/relationships/image" Target="../media/image53.w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hemeOverride" Target="../theme/themeOverride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87375"/>
            <a:ext cx="7772400" cy="1470025"/>
          </a:xfrm>
        </p:spPr>
        <p:txBody>
          <a:bodyPr/>
          <a:lstStyle/>
          <a:p>
            <a:r>
              <a:rPr lang="en-US" sz="5400" dirty="0"/>
              <a:t>Alleviate the Agony of </a:t>
            </a:r>
            <a:r>
              <a:rPr lang="en-US" sz="5400" dirty="0" smtClean="0"/>
              <a:t>Assessments</a:t>
            </a:r>
            <a:endParaRPr lang="en-US" sz="5400" dirty="0"/>
          </a:p>
        </p:txBody>
      </p:sp>
      <p:pic>
        <p:nvPicPr>
          <p:cNvPr id="2057" name="Picture 9" descr="Helpless"/>
          <p:cNvPicPr>
            <a:picLocks noChangeAspect="1" noChangeArrowheads="1"/>
          </p:cNvPicPr>
          <p:nvPr/>
        </p:nvPicPr>
        <p:blipFill>
          <a:blip r:embed="rId4"/>
          <a:srcRect/>
          <a:stretch>
            <a:fillRect/>
          </a:stretch>
        </p:blipFill>
        <p:spPr bwMode="auto">
          <a:xfrm>
            <a:off x="5638800" y="3894138"/>
            <a:ext cx="3505200" cy="2963862"/>
          </a:xfrm>
          <a:prstGeom prst="rect">
            <a:avLst/>
          </a:prstGeom>
          <a:noFill/>
        </p:spPr>
      </p:pic>
      <p:sp>
        <p:nvSpPr>
          <p:cNvPr id="2" name="Subtitle 1"/>
          <p:cNvSpPr>
            <a:spLocks noGrp="1"/>
          </p:cNvSpPr>
          <p:nvPr>
            <p:ph type="subTitle" idx="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Tx/>
              <a:buChar char="•"/>
            </a:pPr>
            <a:r>
              <a:rPr lang="en-US" dirty="0"/>
              <a:t>Level 2 moved students into understanding and applying their knowledge to new circumstances</a:t>
            </a:r>
            <a:r>
              <a:rPr lang="en-US" dirty="0" smtClean="0"/>
              <a:t>.</a:t>
            </a:r>
          </a:p>
          <a:p>
            <a:pPr>
              <a:buFontTx/>
              <a:buChar char="•"/>
            </a:pPr>
            <a:endParaRPr lang="en-US" dirty="0"/>
          </a:p>
          <a:p>
            <a:pPr>
              <a:buFontTx/>
              <a:buChar char="•"/>
            </a:pPr>
            <a:r>
              <a:rPr lang="en-US" dirty="0"/>
              <a:t>Level 3 gets tougher to assess using a paper and pencil test. </a:t>
            </a:r>
            <a:r>
              <a:rPr lang="en-US" i="1" dirty="0" smtClean="0"/>
              <a:t>(This </a:t>
            </a:r>
            <a:r>
              <a:rPr lang="en-US" i="1" dirty="0"/>
              <a:t>is where rubrics really shine as an assessment </a:t>
            </a:r>
            <a:r>
              <a:rPr lang="en-US" i="1" dirty="0" smtClean="0"/>
              <a:t>tool!)</a:t>
            </a:r>
            <a:endParaRPr lang="en-US" i="1" dirty="0"/>
          </a:p>
          <a:p>
            <a:endParaRPr lang="en-US" dirty="0"/>
          </a:p>
          <a:p>
            <a:endParaRPr lang="en-US" dirty="0"/>
          </a:p>
        </p:txBody>
      </p:sp>
    </p:spTree>
    <p:extLst>
      <p:ext uri="{BB962C8B-B14F-4D97-AF65-F5344CB8AC3E}">
        <p14:creationId xmlns:p14="http://schemas.microsoft.com/office/powerpoint/2010/main" val="19249436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ChangeArrowheads="1"/>
          </p:cNvSpPr>
          <p:nvPr/>
        </p:nvSpPr>
        <p:spPr bwMode="auto">
          <a:xfrm>
            <a:off x="2427288" y="152400"/>
            <a:ext cx="4610100" cy="457200"/>
          </a:xfrm>
          <a:prstGeom prst="rect">
            <a:avLst/>
          </a:prstGeom>
          <a:noFill/>
          <a:ln w="9525">
            <a:noFill/>
            <a:miter lim="800000"/>
            <a:headEnd/>
            <a:tailEnd/>
          </a:ln>
          <a:effectLst/>
        </p:spPr>
        <p:txBody>
          <a:bodyPr wrap="none" anchor="ctr">
            <a:spAutoFit/>
          </a:bodyPr>
          <a:lstStyle/>
          <a:p>
            <a:pPr algn="ctr"/>
            <a:r>
              <a:rPr lang="en-US" sz="2400">
                <a:cs typeface="Times New Roman" pitchFamily="18" charset="0"/>
              </a:rPr>
              <a:t>Rubric for Classroom Discussion</a:t>
            </a:r>
            <a:endParaRPr lang="en-US" sz="2800"/>
          </a:p>
        </p:txBody>
      </p:sp>
      <p:graphicFrame>
        <p:nvGraphicFramePr>
          <p:cNvPr id="224453" name="Group 197"/>
          <p:cNvGraphicFramePr>
            <a:graphicFrameLocks noGrp="1"/>
          </p:cNvGraphicFramePr>
          <p:nvPr/>
        </p:nvGraphicFramePr>
        <p:xfrm>
          <a:off x="76200" y="642938"/>
          <a:ext cx="8915400" cy="5684520"/>
        </p:xfrm>
        <a:graphic>
          <a:graphicData uri="http://schemas.openxmlformats.org/drawingml/2006/table">
            <a:tbl>
              <a:tblPr/>
              <a:tblGrid>
                <a:gridCol w="1198563"/>
                <a:gridCol w="477837"/>
                <a:gridCol w="1760538"/>
                <a:gridCol w="1825625"/>
                <a:gridCol w="1827212"/>
                <a:gridCol w="1825625"/>
              </a:tblGrid>
              <a:tr h="533400">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Task Description:    </a:t>
                      </a:r>
                      <a:r>
                        <a:rPr kumimoji="0" lang="en-US" sz="1800" b="0" i="0" u="none" strike="noStrike" cap="none" normalizeH="0" baseline="0" smtClean="0">
                          <a:ln>
                            <a:noFill/>
                          </a:ln>
                          <a:solidFill>
                            <a:srgbClr val="FF0000"/>
                          </a:solidFill>
                          <a:effectLst/>
                          <a:latin typeface="Arial" pitchFamily="34" charset="0"/>
                          <a:cs typeface="Times New Roman" pitchFamily="18" charset="0"/>
                        </a:rPr>
                        <a:t>(Teacher may explain specific assignment in this space.)</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Criteria</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weight</a:t>
                      </a:r>
                      <a:endParaRPr kumimoji="0" lang="en-US" sz="1400" b="0" i="0" u="none" strike="noStrike" cap="none" normalizeH="0" baseline="0" smtClean="0">
                        <a:ln>
                          <a:noFill/>
                        </a:ln>
                        <a:solidFill>
                          <a:schemeClr val="tx1"/>
                        </a:solidFill>
                        <a:effectLst/>
                        <a:latin typeface="Arial" pitchFamily="34" charset="0"/>
                      </a:endParaRP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Exemplary</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Effective</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Minimal</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Unsatisfactory</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Level of Engagement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50%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Contributes to class activities by offering quality ideas and asking appropriate questions on a regular basis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Actively engages others in class discussions by inviting their comments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Constructively challenges the accuracy and relevance of statements made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Effectively identifies and summarizes main points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Contributes to class activities by offering ideas and asking questions on a regular basis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Often engages others in class discussions by inviting their comments </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Challenges the accuracy and relevance of statements made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Identifies and summarizes main points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Occasionally contributes to class activities by offering ideas and asking questions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Sometimes engages others in class discussions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Sometimes has an understanding of main points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Identifies and summarizes some of the main points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Fails to contribute to class activities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Fails to invite comment/opinions from other students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Demonstrates little understanding of main points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Does not identify or summarize main points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Preparedness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Always prepared for class with assignments and required materials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Accurately expresses foundational knowledge pertaining to issues raised during the discussion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Usually prepared with assignments and required materials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Expresses basic foundational knowledge pertaining to class discussions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Seldom prepared with assignments and required materials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Expresses limited foundational knowledge pertaining to class discussions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Consistently unprepared for class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Expresses no relevant foundational knowledge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Attitude</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Consistently positive, cooperative attitude during class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Always supportive of other students’ ideas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Usually positive and cooperative with classroom projects and discussions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Often supportive of other students’ ideas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Seldom actively participates in classroom projects and discussions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Sometimes supportive of other students’ ideas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Rarely if ever participates in classroom projects and discussions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Occasional disruptive behavior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4436" name="Rectangle 180"/>
          <p:cNvSpPr>
            <a:spLocks noChangeArrowheads="1"/>
          </p:cNvSpPr>
          <p:nvPr/>
        </p:nvSpPr>
        <p:spPr bwMode="auto">
          <a:xfrm>
            <a:off x="158750" y="6384925"/>
            <a:ext cx="8909050" cy="336550"/>
          </a:xfrm>
          <a:prstGeom prst="rect">
            <a:avLst/>
          </a:prstGeom>
          <a:noFill/>
          <a:ln w="9525">
            <a:noFill/>
            <a:miter lim="800000"/>
            <a:headEnd/>
            <a:tailEnd/>
          </a:ln>
          <a:effectLst/>
        </p:spPr>
        <p:txBody>
          <a:bodyPr wrap="none" anchor="ctr">
            <a:spAutoFit/>
          </a:bodyPr>
          <a:lstStyle/>
          <a:p>
            <a:r>
              <a:rPr lang="en-US" sz="1400">
                <a:cs typeface="Times New Roman" pitchFamily="18" charset="0"/>
              </a:rPr>
              <a:t>Assignment Score  ____________    </a:t>
            </a:r>
            <a:r>
              <a:rPr lang="en-US" sz="1600" b="1">
                <a:cs typeface="Times New Roman" pitchFamily="18" charset="0"/>
              </a:rPr>
              <a:t>+</a:t>
            </a:r>
            <a:r>
              <a:rPr lang="en-US" sz="1400">
                <a:cs typeface="Times New Roman" pitchFamily="18" charset="0"/>
              </a:rPr>
              <a:t>     Beyonder/Bonus  ___________     </a:t>
            </a:r>
            <a:r>
              <a:rPr lang="en-US" sz="1600" b="1">
                <a:cs typeface="Times New Roman" pitchFamily="18" charset="0"/>
              </a:rPr>
              <a:t>=</a:t>
            </a:r>
            <a:r>
              <a:rPr lang="en-US" sz="1400">
                <a:cs typeface="Times New Roman" pitchFamily="18" charset="0"/>
              </a:rPr>
              <a:t>	Final Score  </a:t>
            </a:r>
            <a:r>
              <a:rPr lang="en-US" sz="1400" u="sng">
                <a:cs typeface="Times New Roman" pitchFamily="18" charset="0"/>
              </a:rPr>
              <a:t> _____________</a:t>
            </a:r>
            <a:endParaRPr lang="en-US" sz="20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ChangeArrowheads="1"/>
          </p:cNvSpPr>
          <p:nvPr/>
        </p:nvSpPr>
        <p:spPr bwMode="auto">
          <a:xfrm>
            <a:off x="2976563" y="307975"/>
            <a:ext cx="3508375" cy="457200"/>
          </a:xfrm>
          <a:prstGeom prst="rect">
            <a:avLst/>
          </a:prstGeom>
          <a:noFill/>
          <a:ln w="9525">
            <a:noFill/>
            <a:miter lim="800000"/>
            <a:headEnd/>
            <a:tailEnd/>
          </a:ln>
          <a:effectLst/>
        </p:spPr>
        <p:txBody>
          <a:bodyPr wrap="none" anchor="ctr">
            <a:spAutoFit/>
          </a:bodyPr>
          <a:lstStyle/>
          <a:p>
            <a:pPr algn="ctr"/>
            <a:r>
              <a:rPr lang="en-US" sz="2400">
                <a:cs typeface="Times New Roman" pitchFamily="18" charset="0"/>
              </a:rPr>
              <a:t>Rubric for Visual Display</a:t>
            </a:r>
            <a:endParaRPr lang="en-US" sz="2800"/>
          </a:p>
        </p:txBody>
      </p:sp>
      <p:graphicFrame>
        <p:nvGraphicFramePr>
          <p:cNvPr id="226525" name="Group 221"/>
          <p:cNvGraphicFramePr>
            <a:graphicFrameLocks noGrp="1"/>
          </p:cNvGraphicFramePr>
          <p:nvPr/>
        </p:nvGraphicFramePr>
        <p:xfrm>
          <a:off x="158750" y="703263"/>
          <a:ext cx="8680450" cy="5488623"/>
        </p:xfrm>
        <a:graphic>
          <a:graphicData uri="http://schemas.openxmlformats.org/drawingml/2006/table">
            <a:tbl>
              <a:tblPr/>
              <a:tblGrid>
                <a:gridCol w="984250"/>
                <a:gridCol w="515938"/>
                <a:gridCol w="1795462"/>
                <a:gridCol w="1795463"/>
                <a:gridCol w="1793875"/>
                <a:gridCol w="1795462"/>
              </a:tblGrid>
              <a:tr h="639763">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Task Description:    </a:t>
                      </a:r>
                      <a:r>
                        <a:rPr kumimoji="0" lang="en-US" sz="1800" b="0" i="0" u="none" strike="noStrike" cap="none" normalizeH="0" baseline="0" smtClean="0">
                          <a:ln>
                            <a:noFill/>
                          </a:ln>
                          <a:solidFill>
                            <a:srgbClr val="FF0000"/>
                          </a:solidFill>
                          <a:effectLst/>
                          <a:latin typeface="Arial" pitchFamily="34" charset="0"/>
                          <a:cs typeface="Times New Roman" pitchFamily="18" charset="0"/>
                        </a:rPr>
                        <a:t>(Teacher may explain specific assignment in this space.)</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0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cs typeface="Times New Roman" pitchFamily="18" charset="0"/>
                        </a:rPr>
                        <a:t>Criteria</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weight</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Exceptional</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Admirable</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Marginal</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Unacceptable</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Content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50%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Appropriate details support main idea</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Accurate and detailed information</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Information adequately supports purpose of visual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 details support main idea</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Accurate information for almost all subject matter</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Information is mostly adequate and supportive of visual</a:t>
                      </a:r>
                      <a:r>
                        <a:rPr kumimoji="0" lang="en-US" sz="1000" b="0" i="0" u="none" strike="noStrike" cap="none" normalizeH="0" baseline="0" smtClean="0">
                          <a:ln>
                            <a:noFill/>
                          </a:ln>
                          <a:solidFill>
                            <a:schemeClr val="tx1"/>
                          </a:solidFill>
                          <a:effectLst/>
                          <a:latin typeface="BellTMed"/>
                          <a:cs typeface="Times New Roman" pitchFamily="18" charset="0"/>
                        </a:rPr>
                        <a:t>’</a:t>
                      </a:r>
                      <a:r>
                        <a:rPr kumimoji="0" lang="en-US" sz="1000" b="0" i="0" u="none" strike="noStrike" cap="none" normalizeH="0" baseline="0" smtClean="0">
                          <a:ln>
                            <a:noFill/>
                          </a:ln>
                          <a:solidFill>
                            <a:schemeClr val="tx1"/>
                          </a:solidFill>
                          <a:effectLst/>
                          <a:latin typeface="Arial" pitchFamily="34" charset="0"/>
                          <a:cs typeface="Times New Roman" pitchFamily="18" charset="0"/>
                        </a:rPr>
                        <a:t>s purpose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Few details support main idea</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Lacking accurate information</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Inadequate information is not clearly supportive of visual</a:t>
                      </a:r>
                      <a:r>
                        <a:rPr kumimoji="0" lang="en-US" sz="1000" b="0" i="0" u="none" strike="noStrike" cap="none" normalizeH="0" baseline="0" smtClean="0">
                          <a:ln>
                            <a:noFill/>
                          </a:ln>
                          <a:solidFill>
                            <a:schemeClr val="tx1"/>
                          </a:solidFill>
                          <a:effectLst/>
                          <a:latin typeface="BellTMed"/>
                          <a:cs typeface="Times New Roman" pitchFamily="18" charset="0"/>
                        </a:rPr>
                        <a:t>’</a:t>
                      </a:r>
                      <a:r>
                        <a:rPr kumimoji="0" lang="en-US" sz="1000" b="0" i="0" u="none" strike="noStrike" cap="none" normalizeH="0" baseline="0" smtClean="0">
                          <a:ln>
                            <a:noFill/>
                          </a:ln>
                          <a:solidFill>
                            <a:schemeClr val="tx1"/>
                          </a:solidFill>
                          <a:effectLst/>
                          <a:latin typeface="Arial" pitchFamily="34" charset="0"/>
                          <a:cs typeface="Times New Roman" pitchFamily="18" charset="0"/>
                        </a:rPr>
                        <a:t>s purpose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 details to support main idea </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Information is not accurate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Information does not support the visual</a:t>
                      </a:r>
                      <a:r>
                        <a:rPr kumimoji="0" lang="en-US" sz="1000" b="0" i="0" u="none" strike="noStrike" cap="none" normalizeH="0" baseline="0" smtClean="0">
                          <a:ln>
                            <a:noFill/>
                          </a:ln>
                          <a:solidFill>
                            <a:schemeClr val="tx1"/>
                          </a:solidFill>
                          <a:effectLst/>
                          <a:latin typeface="BellTMed"/>
                          <a:cs typeface="Times New Roman" pitchFamily="18" charset="0"/>
                        </a:rPr>
                        <a:t>’</a:t>
                      </a:r>
                      <a:r>
                        <a:rPr kumimoji="0" lang="en-US" sz="1000" b="0" i="0" u="none" strike="noStrike" cap="none" normalizeH="0" baseline="0" smtClean="0">
                          <a:ln>
                            <a:noFill/>
                          </a:ln>
                          <a:solidFill>
                            <a:schemeClr val="tx1"/>
                          </a:solidFill>
                          <a:effectLst/>
                          <a:latin typeface="Arial" pitchFamily="34" charset="0"/>
                          <a:cs typeface="Times New Roman" pitchFamily="18" charset="0"/>
                        </a:rPr>
                        <a:t>s purpose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Focus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Topic and title clear and easily identified</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Main idea is clearly appropriate to topic</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All illustrations complement purpose of visual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Topic and title are mostly clear and easily identified</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Main idea is appropriate to topic</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 illustrations complement purpose of visual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Topic and title difficult to identify</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Main idea not clearly stated</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Few illustrations complement purpose of visual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Topic and title are not clearly identified</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 main idea</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Illustrations do not complement purpose of visual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111125" marR="0" lvl="0" indent="-111125"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Visual</a:t>
                      </a:r>
                    </a:p>
                    <a:p>
                      <a:pPr marL="111125" marR="0" lvl="0" indent="-111125"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Appeal</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Outstanding use of color, design, and space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Original and creative design</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Overall design is pleasing and harmonious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Adequate use of color, design, and space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Design is adequate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Overall design is mostly pleasing and harmonious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Inappropriate use of color, design, and space</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Design lacks creativity</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Lack of harmonious design in presentation</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Little attempt to use color, design and space appropriately</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Design is dull</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Project has sloppy appearance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Mechanics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Free of grammatical errors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 excess glue, torn edges, mark-outs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Words are legible and pertinent to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Mostly free of grammatical errors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Little use of excess glue, torn edges, mark-outs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 words are legible and pertinent to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Frequent grammatical errors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Excess glue, torn edges, and mark-outs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Presentation is illegible and confusing</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Too frequent grammatical errors</a:t>
                      </a:r>
                    </a:p>
                    <a:p>
                      <a:pPr marL="168275" marR="0" lvl="0" indent="-1682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Distractive elements make illustration ineffective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524" name="Rectangle 220"/>
          <p:cNvSpPr>
            <a:spLocks noChangeArrowheads="1"/>
          </p:cNvSpPr>
          <p:nvPr/>
        </p:nvSpPr>
        <p:spPr bwMode="auto">
          <a:xfrm>
            <a:off x="152400" y="6292850"/>
            <a:ext cx="9007475" cy="336550"/>
          </a:xfrm>
          <a:prstGeom prst="rect">
            <a:avLst/>
          </a:prstGeom>
          <a:noFill/>
          <a:ln w="9525">
            <a:noFill/>
            <a:miter lim="800000"/>
            <a:headEnd/>
            <a:tailEnd/>
          </a:ln>
          <a:effectLst/>
        </p:spPr>
        <p:txBody>
          <a:bodyPr wrap="none" anchor="ctr">
            <a:spAutoFit/>
          </a:bodyPr>
          <a:lstStyle/>
          <a:p>
            <a:r>
              <a:rPr lang="en-US" sz="1400">
                <a:cs typeface="Times New Roman" pitchFamily="18" charset="0"/>
              </a:rPr>
              <a:t>Assignment Score  _____________    </a:t>
            </a:r>
            <a:r>
              <a:rPr lang="en-US" sz="1600" b="1">
                <a:cs typeface="Times New Roman" pitchFamily="18" charset="0"/>
              </a:rPr>
              <a:t>+</a:t>
            </a:r>
            <a:r>
              <a:rPr lang="en-US" sz="1400">
                <a:cs typeface="Times New Roman" pitchFamily="18" charset="0"/>
              </a:rPr>
              <a:t>     Beyonder/Bonus  ____________     </a:t>
            </a:r>
            <a:r>
              <a:rPr lang="en-US" sz="1600" b="1">
                <a:cs typeface="Times New Roman" pitchFamily="18" charset="0"/>
              </a:rPr>
              <a:t>=</a:t>
            </a:r>
            <a:r>
              <a:rPr lang="en-US" sz="1400">
                <a:cs typeface="Times New Roman" pitchFamily="18" charset="0"/>
              </a:rPr>
              <a:t>	Final Score  </a:t>
            </a:r>
            <a:r>
              <a:rPr lang="en-US" sz="1400" u="sng">
                <a:cs typeface="Times New Roman" pitchFamily="18" charset="0"/>
              </a:rPr>
              <a:t> ______________</a:t>
            </a:r>
            <a:endParaRPr lang="en-US" sz="20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2749550" y="76200"/>
            <a:ext cx="3963988" cy="457200"/>
          </a:xfrm>
          <a:prstGeom prst="rect">
            <a:avLst/>
          </a:prstGeom>
          <a:noFill/>
          <a:ln w="9525">
            <a:noFill/>
            <a:miter lim="800000"/>
            <a:headEnd/>
            <a:tailEnd/>
          </a:ln>
          <a:effectLst/>
        </p:spPr>
        <p:txBody>
          <a:bodyPr wrap="none" anchor="ctr">
            <a:spAutoFit/>
          </a:bodyPr>
          <a:lstStyle/>
          <a:p>
            <a:pPr algn="ctr"/>
            <a:r>
              <a:rPr lang="en-US" sz="2400">
                <a:cs typeface="Times New Roman" pitchFamily="18" charset="0"/>
              </a:rPr>
              <a:t>Rubric for Oral Presentation</a:t>
            </a:r>
            <a:endParaRPr lang="en-US" sz="2800"/>
          </a:p>
        </p:txBody>
      </p:sp>
      <p:graphicFrame>
        <p:nvGraphicFramePr>
          <p:cNvPr id="274665" name="Group 233"/>
          <p:cNvGraphicFramePr>
            <a:graphicFrameLocks noGrp="1"/>
          </p:cNvGraphicFramePr>
          <p:nvPr/>
        </p:nvGraphicFramePr>
        <p:xfrm>
          <a:off x="158750" y="665163"/>
          <a:ext cx="8832850" cy="5812791"/>
        </p:xfrm>
        <a:graphic>
          <a:graphicData uri="http://schemas.openxmlformats.org/drawingml/2006/table">
            <a:tbl>
              <a:tblPr/>
              <a:tblGrid>
                <a:gridCol w="984250"/>
                <a:gridCol w="511175"/>
                <a:gridCol w="1833563"/>
                <a:gridCol w="1835150"/>
                <a:gridCol w="1833562"/>
                <a:gridCol w="1835150"/>
              </a:tblGrid>
              <a:tr h="533400">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Times New Roman" pitchFamily="18" charset="0"/>
                        </a:rPr>
                        <a:t>Task Description:    </a:t>
                      </a:r>
                      <a:r>
                        <a:rPr kumimoji="0" lang="en-US" sz="1600" b="0" i="0" u="none" strike="noStrike" cap="none" normalizeH="0" baseline="0" smtClean="0">
                          <a:ln>
                            <a:noFill/>
                          </a:ln>
                          <a:solidFill>
                            <a:srgbClr val="FF0000"/>
                          </a:solidFill>
                          <a:effectLst/>
                          <a:latin typeface="Arial" pitchFamily="34" charset="0"/>
                          <a:cs typeface="Times New Roman" pitchFamily="18" charset="0"/>
                        </a:rPr>
                        <a:t>(Teacher may explain specific assignment in this space.)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1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Times New Roman" pitchFamily="18" charset="0"/>
                        </a:rPr>
                        <a:t>Criteria</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weight</a:t>
                      </a: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Exemplary</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Accomplished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Developing</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Beginning</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Content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50%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Accurate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Appropriate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Detailed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Organized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Full understanding of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Mostly accurate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Mostly appropriate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Mostly detailed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Mostly organized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Good understanding of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Partially accurate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Partially appropriate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Partially detailed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Partially organized </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76200" algn="l"/>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Fair understanding of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Inaccurate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Inappropriate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Not detailed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Unorganized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Does not understand topic</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Verbal Skills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Speaks clearly</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Projects voice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Pronounces all words correctly</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 vocalized pauses (uh, um. well)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Speaks clearly most of the time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Projects voice most of the time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Pronounces words correctly most of the time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1-5 vocalized pauses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Speaks somewhat clearly</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Projects voice somewhat</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Pronounces some words incorrectly</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6-9 vocalized pauses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Speaks unclearly</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Weak voice projection </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Incorrect pronunciation</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10 or more vocalized pauses (uh, um, well)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Non-Verbal Skills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20%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Utilized eye contact well</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Appropriate facial expressions (smiles, appears interested)</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Appropriate hand gestures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Exhibits good posture; stands up straight with both feet on the ground</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 eye contact</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 appropriate facial expressions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 appropriate hand gestures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Exhibits good posture most of the time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Rarely uses eye contact</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Very few facial expressions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Very few appropriate hand gestures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Poor posture most of the time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Does not look at audience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Expressionless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No hand gestures shown</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Sits, slumps, sways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Mechanics/ Visual Aids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Correct grammar; usage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Correct spelling</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98425" algn="l"/>
                          <a:tab pos="1873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Graphics and pictures are attractive and support theme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Correct grammar most of the time</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1-2 spelling errors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57163"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A few graphics are unattractive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Sometimes uses poor grammar</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3-5 spelling errors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07950"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Graphics and pictures are unattractive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Uses poor grammar</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6 or more spelling errors</a:t>
                      </a:r>
                    </a:p>
                    <a:p>
                      <a:pPr marL="231775" marR="0" lvl="0" indent="-231775" algn="l" defTabSz="914400" rtl="0" eaLnBrk="0" fontAlgn="base" latinLnBrk="0" hangingPunct="0">
                        <a:lnSpc>
                          <a:spcPct val="100000"/>
                        </a:lnSpc>
                        <a:spcBef>
                          <a:spcPct val="0"/>
                        </a:spcBef>
                        <a:spcAft>
                          <a:spcPct val="0"/>
                        </a:spcAft>
                        <a:buClrTx/>
                        <a:buSzTx/>
                        <a:buFont typeface="Wingdings" pitchFamily="2" charset="2"/>
                        <a:buChar char=""/>
                        <a:tabLst>
                          <a:tab pos="111125" algn="l"/>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Graphics and pictures detract from presentation</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4652" name="Rectangle 220"/>
          <p:cNvSpPr>
            <a:spLocks noChangeArrowheads="1"/>
          </p:cNvSpPr>
          <p:nvPr/>
        </p:nvSpPr>
        <p:spPr bwMode="auto">
          <a:xfrm>
            <a:off x="158750" y="6537325"/>
            <a:ext cx="8548688" cy="336550"/>
          </a:xfrm>
          <a:prstGeom prst="rect">
            <a:avLst/>
          </a:prstGeom>
          <a:noFill/>
          <a:ln w="9525">
            <a:noFill/>
            <a:miter lim="800000"/>
            <a:headEnd/>
            <a:tailEnd/>
          </a:ln>
          <a:effectLst/>
        </p:spPr>
        <p:txBody>
          <a:bodyPr wrap="none" anchor="ctr">
            <a:spAutoFit/>
          </a:bodyPr>
          <a:lstStyle/>
          <a:p>
            <a:r>
              <a:rPr lang="en-US" sz="1400">
                <a:cs typeface="Times New Roman" pitchFamily="18" charset="0"/>
              </a:rPr>
              <a:t>Assignment Score  ___________     </a:t>
            </a:r>
            <a:r>
              <a:rPr lang="en-US" sz="1600" b="1">
                <a:cs typeface="Times New Roman" pitchFamily="18" charset="0"/>
              </a:rPr>
              <a:t>+</a:t>
            </a:r>
            <a:r>
              <a:rPr lang="en-US" sz="1400">
                <a:cs typeface="Times New Roman" pitchFamily="18" charset="0"/>
              </a:rPr>
              <a:t>     Beyonder/Bonus  _________     </a:t>
            </a:r>
            <a:r>
              <a:rPr lang="en-US" sz="1600" b="1">
                <a:cs typeface="Times New Roman" pitchFamily="18" charset="0"/>
              </a:rPr>
              <a:t>=</a:t>
            </a:r>
            <a:r>
              <a:rPr lang="en-US" sz="1400">
                <a:cs typeface="Times New Roman" pitchFamily="18" charset="0"/>
              </a:rPr>
              <a:t>   Final Score  </a:t>
            </a:r>
            <a:r>
              <a:rPr lang="en-US" sz="1400" u="sng">
                <a:cs typeface="Times New Roman" pitchFamily="18" charset="0"/>
              </a:rPr>
              <a:t> _____________</a:t>
            </a:r>
            <a:endParaRPr lang="en-US" sz="20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Sources</a:t>
            </a:r>
          </a:p>
        </p:txBody>
      </p:sp>
      <p:sp>
        <p:nvSpPr>
          <p:cNvPr id="195587" name="Rectangle 3"/>
          <p:cNvSpPr>
            <a:spLocks noGrp="1" noChangeArrowheads="1"/>
          </p:cNvSpPr>
          <p:nvPr>
            <p:ph type="body" sz="half" idx="1"/>
          </p:nvPr>
        </p:nvSpPr>
        <p:spPr>
          <a:xfrm>
            <a:off x="457200" y="1828800"/>
            <a:ext cx="8153400" cy="4800600"/>
          </a:xfrm>
        </p:spPr>
        <p:txBody>
          <a:bodyPr/>
          <a:lstStyle/>
          <a:p>
            <a:pPr>
              <a:lnSpc>
                <a:spcPct val="80000"/>
              </a:lnSpc>
            </a:pPr>
            <a:r>
              <a:rPr lang="en-US" sz="1400" i="1"/>
              <a:t>About Alternative Assessment</a:t>
            </a:r>
            <a:r>
              <a:rPr lang="en-US" sz="1400"/>
              <a:t>. Available: </a:t>
            </a:r>
            <a:r>
              <a:rPr lang="en-US" sz="1400">
                <a:hlinkClick r:id="rId4"/>
              </a:rPr>
              <a:t>http://www.aurback.com/alt_assess.html</a:t>
            </a:r>
            <a:r>
              <a:rPr lang="en-US" sz="1400"/>
              <a:t> </a:t>
            </a:r>
          </a:p>
          <a:p>
            <a:pPr>
              <a:lnSpc>
                <a:spcPct val="80000"/>
              </a:lnSpc>
            </a:pPr>
            <a:r>
              <a:rPr lang="en-US" sz="1400"/>
              <a:t>The Advantages of Rubrics </a:t>
            </a:r>
            <a:r>
              <a:rPr lang="en-US" sz="1400">
                <a:hlinkClick r:id="rId5"/>
              </a:rPr>
              <a:t>http://www.teachervision.fen.com/page/4522.html</a:t>
            </a:r>
            <a:r>
              <a:rPr lang="en-US" sz="1400"/>
              <a:t> </a:t>
            </a:r>
          </a:p>
          <a:p>
            <a:pPr>
              <a:lnSpc>
                <a:spcPct val="80000"/>
              </a:lnSpc>
            </a:pPr>
            <a:r>
              <a:rPr lang="en-US" sz="1400"/>
              <a:t>Goodrich Andrade, H. (2001). The effects of instructional rubrics on learning to write. </a:t>
            </a:r>
            <a:r>
              <a:rPr lang="en-US" sz="1400" i="1"/>
              <a:t>Current Issues in Education</a:t>
            </a:r>
            <a:r>
              <a:rPr lang="en-US" sz="1400"/>
              <a:t> [On-line], </a:t>
            </a:r>
            <a:r>
              <a:rPr lang="en-US" sz="1400" i="1"/>
              <a:t>4</a:t>
            </a:r>
            <a:r>
              <a:rPr lang="en-US" sz="1400"/>
              <a:t> (4). Available: </a:t>
            </a:r>
            <a:r>
              <a:rPr lang="en-US" sz="1400">
                <a:hlinkClick r:id="rId6"/>
              </a:rPr>
              <a:t>http://cie.ed.asu.edu/volume4/number4/</a:t>
            </a:r>
            <a:r>
              <a:rPr lang="en-US" sz="1400"/>
              <a:t> </a:t>
            </a:r>
          </a:p>
          <a:p>
            <a:pPr>
              <a:lnSpc>
                <a:spcPct val="80000"/>
              </a:lnSpc>
            </a:pPr>
            <a:r>
              <a:rPr lang="en-US" sz="1400"/>
              <a:t>Goodrich Andrade, H. (1997). Understanding Rubrics. </a:t>
            </a:r>
            <a:r>
              <a:rPr lang="en-US" sz="1400" i="1"/>
              <a:t>Educational Leadership</a:t>
            </a:r>
            <a:r>
              <a:rPr lang="en-US" sz="1400"/>
              <a:t>, </a:t>
            </a:r>
            <a:r>
              <a:rPr lang="en-US" sz="1400" i="1"/>
              <a:t>54</a:t>
            </a:r>
            <a:r>
              <a:rPr lang="en-US" sz="1400"/>
              <a:t> (4). Available: </a:t>
            </a:r>
            <a:r>
              <a:rPr lang="en-US" sz="1400">
                <a:hlinkClick r:id="rId7"/>
              </a:rPr>
              <a:t>http://www.middleweb.com/rubricsHG.html</a:t>
            </a:r>
            <a:r>
              <a:rPr lang="en-US" sz="1400"/>
              <a:t> </a:t>
            </a:r>
          </a:p>
          <a:p>
            <a:pPr>
              <a:lnSpc>
                <a:spcPct val="80000"/>
              </a:lnSpc>
            </a:pPr>
            <a:r>
              <a:rPr lang="en-US" sz="1400"/>
              <a:t>Goodrich Andrade, H. (2000). Using Rubrics to Promote Thinking and Learning. </a:t>
            </a:r>
            <a:r>
              <a:rPr lang="en-US" sz="1400" i="1"/>
              <a:t>Educational Leadership</a:t>
            </a:r>
            <a:r>
              <a:rPr lang="en-US" sz="1400"/>
              <a:t>, </a:t>
            </a:r>
            <a:r>
              <a:rPr lang="en-US" sz="1400" i="1"/>
              <a:t>57</a:t>
            </a:r>
            <a:r>
              <a:rPr lang="en-US" sz="1400"/>
              <a:t> (4). Available: http://www.education.tas.gov.au/ocll/currcons/profreadings/andrade.htm</a:t>
            </a:r>
          </a:p>
          <a:p>
            <a:pPr>
              <a:lnSpc>
                <a:spcPct val="80000"/>
              </a:lnSpc>
            </a:pPr>
            <a:r>
              <a:rPr lang="en-US" sz="1400"/>
              <a:t>Jacobs, H. Introduction: Redefining Assessment. Available: </a:t>
            </a:r>
            <a:r>
              <a:rPr lang="en-US" sz="1400">
                <a:hlinkClick r:id="rId8"/>
              </a:rPr>
              <a:t>http://www.phschool.com/professional_development/assessment/alternative_assessment.html</a:t>
            </a:r>
            <a:endParaRPr lang="en-US" sz="1400"/>
          </a:p>
          <a:p>
            <a:pPr>
              <a:lnSpc>
                <a:spcPct val="80000"/>
              </a:lnSpc>
            </a:pPr>
            <a:r>
              <a:rPr lang="en-US" sz="1400"/>
              <a:t>Stevens, D. (2005). </a:t>
            </a:r>
            <a:r>
              <a:rPr lang="en-US" sz="1400" i="1"/>
              <a:t>Introduction to Rubrics</a:t>
            </a:r>
            <a:r>
              <a:rPr lang="en-US" sz="1400"/>
              <a:t>. Sterling, VA: Stylus Publications.</a:t>
            </a:r>
          </a:p>
          <a:p>
            <a:pPr>
              <a:lnSpc>
                <a:spcPct val="80000"/>
              </a:lnSpc>
            </a:pPr>
            <a:r>
              <a:rPr lang="en-US" sz="1400"/>
              <a:t>Why Rubrics? </a:t>
            </a:r>
            <a:r>
              <a:rPr lang="en-US" sz="1400">
                <a:hlinkClick r:id="rId9"/>
              </a:rPr>
              <a:t>http://www.teach-nology.com/tutorials/teaching/rubrics/print.htm</a:t>
            </a:r>
            <a:r>
              <a:rPr lang="en-US" sz="1400"/>
              <a:t> </a:t>
            </a:r>
          </a:p>
          <a:p>
            <a:pPr>
              <a:lnSpc>
                <a:spcPct val="80000"/>
              </a:lnSpc>
            </a:pPr>
            <a:r>
              <a:rPr lang="en-US" sz="1400"/>
              <a:t>Wiggins, G. (1998). </a:t>
            </a:r>
            <a:r>
              <a:rPr lang="en-US" sz="1400" i="1"/>
              <a:t>Educative Assessment: Designing Assessments to Inform and Improve Student Performance</a:t>
            </a:r>
            <a:r>
              <a:rPr lang="en-US" sz="1400"/>
              <a:t>. San Francisco, CA: Jossey-Bass, Inc.</a:t>
            </a:r>
          </a:p>
          <a:p>
            <a:pPr>
              <a:lnSpc>
                <a:spcPct val="80000"/>
              </a:lnSpc>
            </a:pPr>
            <a:r>
              <a:rPr lang="en-US" sz="1400"/>
              <a:t>Wiggins, G. </a:t>
            </a:r>
            <a:r>
              <a:rPr lang="en-US" sz="1400" i="1"/>
              <a:t>Grant Wiggins on Assessment</a:t>
            </a:r>
            <a:r>
              <a:rPr lang="en-US" sz="1400"/>
              <a:t> The George Lucas Educational Foundation, 2007</a:t>
            </a:r>
          </a:p>
          <a:p>
            <a:pPr>
              <a:lnSpc>
                <a:spcPct val="80000"/>
              </a:lnSpc>
            </a:pPr>
            <a:r>
              <a:rPr lang="en-US" sz="1400"/>
              <a:t>Schreyer Institute for Teaching Excellence, Teaching and Learning with Technology, Penn State University (2003) </a:t>
            </a:r>
            <a:r>
              <a:rPr lang="en-US" sz="1400">
                <a:hlinkClick r:id="rId10"/>
              </a:rPr>
              <a:t>http://tlt.its.psu.edu</a:t>
            </a:r>
            <a:endParaRPr lang="en-US" sz="1400"/>
          </a:p>
          <a:p>
            <a:pPr>
              <a:lnSpc>
                <a:spcPct val="80000"/>
              </a:lnSpc>
            </a:pPr>
            <a:r>
              <a:rPr lang="en-US" sz="1400"/>
              <a:t>Nora V. Odendahl, “</a:t>
            </a:r>
            <a:r>
              <a:rPr lang="en-US" sz="1400" i="1"/>
              <a:t>Assessments :: Put Your Tests to the Test</a:t>
            </a:r>
            <a:r>
              <a:rPr lang="en-US" sz="1400"/>
              <a:t>,” T.H.E.Journal, 1/1/2007, http://www.thejournal.com/articles/1998</a:t>
            </a:r>
          </a:p>
          <a:p>
            <a:pPr>
              <a:lnSpc>
                <a:spcPct val="80000"/>
              </a:lnSpc>
            </a:pPr>
            <a:r>
              <a:rPr lang="en-US" sz="1400"/>
              <a:t>Reeder, E. (2/11/2002). </a:t>
            </a:r>
            <a:r>
              <a:rPr lang="en-US" sz="1400" i="1"/>
              <a:t>Measuring What Counts: Memorization Versus Understanding</a:t>
            </a:r>
            <a:endParaRPr lang="en-US" sz="1400">
              <a:hlinkClick r:id="rId10"/>
            </a:endParaRPr>
          </a:p>
          <a:p>
            <a:pPr>
              <a:lnSpc>
                <a:spcPct val="80000"/>
              </a:lnSpc>
            </a:pPr>
            <a:r>
              <a:rPr lang="en-US" sz="1400"/>
              <a:t>Jacobs, L.C., &amp; Chase, C.I. (1992). </a:t>
            </a:r>
            <a:r>
              <a:rPr lang="en-US" sz="1400" i="1"/>
              <a:t>Developing and Using Tests Effectively: A Guide for Faculty.</a:t>
            </a:r>
            <a:r>
              <a:rPr lang="en-US" sz="1400"/>
              <a:t> San Francisco, CA: Jossey-Bass.</a:t>
            </a:r>
          </a:p>
          <a:p>
            <a:pPr>
              <a:lnSpc>
                <a:spcPct val="80000"/>
              </a:lnSpc>
            </a:pPr>
            <a:endParaRPr lang="en-US" sz="1400"/>
          </a:p>
        </p:txBody>
      </p:sp>
      <p:pic>
        <p:nvPicPr>
          <p:cNvPr id="195588" name="Picture 4" descr="Research"/>
          <p:cNvPicPr>
            <a:picLocks noGrp="1" noChangeAspect="1" noChangeArrowheads="1"/>
          </p:cNvPicPr>
          <p:nvPr>
            <p:ph sz="half" idx="2"/>
          </p:nvPr>
        </p:nvPicPr>
        <p:blipFill>
          <a:blip r:embed="rId11"/>
          <a:srcRect/>
          <a:stretch>
            <a:fillRect/>
          </a:stretch>
        </p:blipFill>
        <p:spPr>
          <a:xfrm>
            <a:off x="0" y="0"/>
            <a:ext cx="2952750" cy="1800225"/>
          </a:xfr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7" name="Rectangle 5"/>
          <p:cNvSpPr>
            <a:spLocks noGrp="1" noChangeArrowheads="1"/>
          </p:cNvSpPr>
          <p:nvPr>
            <p:ph type="title"/>
          </p:nvPr>
        </p:nvSpPr>
        <p:spPr/>
        <p:txBody>
          <a:bodyPr/>
          <a:lstStyle/>
          <a:p>
            <a:r>
              <a:rPr lang="en-US"/>
              <a:t>Bloom’s Taxonomy</a:t>
            </a:r>
          </a:p>
        </p:txBody>
      </p:sp>
      <p:graphicFrame>
        <p:nvGraphicFramePr>
          <p:cNvPr id="2" name="Diagram 1"/>
          <p:cNvGraphicFramePr/>
          <p:nvPr/>
        </p:nvGraphicFramePr>
        <p:xfrm>
          <a:off x="2590800" y="989013"/>
          <a:ext cx="6707188" cy="5868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1734" name="AutoShape 22"/>
          <p:cNvSpPr>
            <a:spLocks/>
          </p:cNvSpPr>
          <p:nvPr/>
        </p:nvSpPr>
        <p:spPr bwMode="auto">
          <a:xfrm>
            <a:off x="2362200" y="5715000"/>
            <a:ext cx="304800" cy="762000"/>
          </a:xfrm>
          <a:prstGeom prst="leftBrace">
            <a:avLst>
              <a:gd name="adj1" fmla="val 20833"/>
              <a:gd name="adj2" fmla="val 50000"/>
            </a:avLst>
          </a:prstGeom>
          <a:noFill/>
          <a:ln w="28575">
            <a:solidFill>
              <a:schemeClr val="tx1"/>
            </a:solidFill>
            <a:round/>
            <a:headEnd/>
            <a:tailEnd/>
          </a:ln>
          <a:effectLst/>
        </p:spPr>
        <p:txBody>
          <a:bodyPr wrap="none" anchor="ctr"/>
          <a:lstStyle/>
          <a:p>
            <a:endParaRPr lang="en-US"/>
          </a:p>
        </p:txBody>
      </p:sp>
      <p:sp>
        <p:nvSpPr>
          <p:cNvPr id="371735" name="AutoShape 23"/>
          <p:cNvSpPr>
            <a:spLocks/>
          </p:cNvSpPr>
          <p:nvPr/>
        </p:nvSpPr>
        <p:spPr bwMode="auto">
          <a:xfrm>
            <a:off x="2895600" y="4343400"/>
            <a:ext cx="304800" cy="1371600"/>
          </a:xfrm>
          <a:prstGeom prst="leftBrace">
            <a:avLst>
              <a:gd name="adj1" fmla="val 37500"/>
              <a:gd name="adj2" fmla="val 50000"/>
            </a:avLst>
          </a:prstGeom>
          <a:noFill/>
          <a:ln w="28575">
            <a:solidFill>
              <a:schemeClr val="tx1"/>
            </a:solidFill>
            <a:round/>
            <a:headEnd/>
            <a:tailEnd/>
          </a:ln>
          <a:effectLst/>
        </p:spPr>
        <p:txBody>
          <a:bodyPr wrap="none" anchor="ctr"/>
          <a:lstStyle/>
          <a:p>
            <a:endParaRPr lang="en-US"/>
          </a:p>
        </p:txBody>
      </p:sp>
      <p:sp>
        <p:nvSpPr>
          <p:cNvPr id="371736" name="AutoShape 24"/>
          <p:cNvSpPr>
            <a:spLocks/>
          </p:cNvSpPr>
          <p:nvPr/>
        </p:nvSpPr>
        <p:spPr bwMode="auto">
          <a:xfrm>
            <a:off x="3810000" y="2057400"/>
            <a:ext cx="304800" cy="2209800"/>
          </a:xfrm>
          <a:prstGeom prst="leftBrace">
            <a:avLst>
              <a:gd name="adj1" fmla="val 60417"/>
              <a:gd name="adj2" fmla="val 50000"/>
            </a:avLst>
          </a:prstGeom>
          <a:noFill/>
          <a:ln w="28575">
            <a:solidFill>
              <a:schemeClr val="tx1"/>
            </a:solidFill>
            <a:round/>
            <a:headEnd/>
            <a:tailEnd/>
          </a:ln>
          <a:effectLst/>
        </p:spPr>
        <p:txBody>
          <a:bodyPr wrap="none" anchor="ctr"/>
          <a:lstStyle/>
          <a:p>
            <a:endParaRPr lang="en-US"/>
          </a:p>
        </p:txBody>
      </p:sp>
      <p:sp>
        <p:nvSpPr>
          <p:cNvPr id="371737" name="Text Box 25"/>
          <p:cNvSpPr txBox="1">
            <a:spLocks noChangeArrowheads="1"/>
          </p:cNvSpPr>
          <p:nvPr/>
        </p:nvSpPr>
        <p:spPr bwMode="auto">
          <a:xfrm>
            <a:off x="914400" y="5867400"/>
            <a:ext cx="1333500" cy="519113"/>
          </a:xfrm>
          <a:prstGeom prst="rect">
            <a:avLst/>
          </a:prstGeom>
          <a:noFill/>
          <a:ln w="9525">
            <a:noFill/>
            <a:miter lim="800000"/>
            <a:headEnd/>
            <a:tailEnd/>
          </a:ln>
          <a:effectLst/>
        </p:spPr>
        <p:txBody>
          <a:bodyPr wrap="none">
            <a:spAutoFit/>
          </a:bodyPr>
          <a:lstStyle/>
          <a:p>
            <a:r>
              <a:rPr lang="en-US" sz="2800"/>
              <a:t>Level 1</a:t>
            </a:r>
          </a:p>
        </p:txBody>
      </p:sp>
      <p:sp>
        <p:nvSpPr>
          <p:cNvPr id="371738" name="Text Box 26"/>
          <p:cNvSpPr txBox="1">
            <a:spLocks noChangeArrowheads="1"/>
          </p:cNvSpPr>
          <p:nvPr/>
        </p:nvSpPr>
        <p:spPr bwMode="auto">
          <a:xfrm>
            <a:off x="1524000" y="4800600"/>
            <a:ext cx="1333500" cy="519113"/>
          </a:xfrm>
          <a:prstGeom prst="rect">
            <a:avLst/>
          </a:prstGeom>
          <a:noFill/>
          <a:ln w="9525">
            <a:noFill/>
            <a:miter lim="800000"/>
            <a:headEnd/>
            <a:tailEnd/>
          </a:ln>
          <a:effectLst/>
        </p:spPr>
        <p:txBody>
          <a:bodyPr wrap="none">
            <a:spAutoFit/>
          </a:bodyPr>
          <a:lstStyle/>
          <a:p>
            <a:r>
              <a:rPr lang="en-US" sz="2800"/>
              <a:t>Level 2</a:t>
            </a:r>
          </a:p>
        </p:txBody>
      </p:sp>
      <p:sp>
        <p:nvSpPr>
          <p:cNvPr id="371739" name="Text Box 27"/>
          <p:cNvSpPr txBox="1">
            <a:spLocks noChangeArrowheads="1"/>
          </p:cNvSpPr>
          <p:nvPr/>
        </p:nvSpPr>
        <p:spPr bwMode="auto">
          <a:xfrm>
            <a:off x="2324100" y="2895600"/>
            <a:ext cx="1333500" cy="519113"/>
          </a:xfrm>
          <a:prstGeom prst="rect">
            <a:avLst/>
          </a:prstGeom>
          <a:noFill/>
          <a:ln w="9525">
            <a:noFill/>
            <a:miter lim="800000"/>
            <a:headEnd/>
            <a:tailEnd/>
          </a:ln>
          <a:effectLst/>
        </p:spPr>
        <p:txBody>
          <a:bodyPr wrap="none">
            <a:spAutoFit/>
          </a:bodyPr>
          <a:lstStyle/>
          <a:p>
            <a:r>
              <a:rPr lang="en-US" sz="2800"/>
              <a:t>Level 3</a:t>
            </a:r>
          </a:p>
        </p:txBody>
      </p:sp>
      <p:grpSp>
        <p:nvGrpSpPr>
          <p:cNvPr id="371759" name="Group 47"/>
          <p:cNvGrpSpPr>
            <a:grpSpLocks/>
          </p:cNvGrpSpPr>
          <p:nvPr/>
        </p:nvGrpSpPr>
        <p:grpSpPr bwMode="auto">
          <a:xfrm rot="20131794" flipH="1">
            <a:off x="6477000" y="2133600"/>
            <a:ext cx="2000250" cy="3641725"/>
            <a:chOff x="192" y="768"/>
            <a:chExt cx="1260" cy="2294"/>
          </a:xfrm>
        </p:grpSpPr>
        <p:sp>
          <p:nvSpPr>
            <p:cNvPr id="371741" name="AutoShape 29"/>
            <p:cNvSpPr>
              <a:spLocks noChangeAspect="1" noChangeArrowheads="1" noTextEdit="1"/>
            </p:cNvSpPr>
            <p:nvPr/>
          </p:nvSpPr>
          <p:spPr bwMode="auto">
            <a:xfrm>
              <a:off x="192" y="768"/>
              <a:ext cx="1260" cy="2292"/>
            </a:xfrm>
            <a:prstGeom prst="rect">
              <a:avLst/>
            </a:prstGeom>
            <a:noFill/>
            <a:ln w="9525">
              <a:noFill/>
              <a:miter lim="800000"/>
              <a:headEnd/>
              <a:tailEnd/>
            </a:ln>
          </p:spPr>
          <p:txBody>
            <a:bodyPr/>
            <a:lstStyle/>
            <a:p>
              <a:endParaRPr lang="en-US"/>
            </a:p>
          </p:txBody>
        </p:sp>
        <p:grpSp>
          <p:nvGrpSpPr>
            <p:cNvPr id="371758" name="Group 46"/>
            <p:cNvGrpSpPr>
              <a:grpSpLocks/>
            </p:cNvGrpSpPr>
            <p:nvPr/>
          </p:nvGrpSpPr>
          <p:grpSpPr bwMode="auto">
            <a:xfrm>
              <a:off x="195" y="1006"/>
              <a:ext cx="1014" cy="2056"/>
              <a:chOff x="195" y="1006"/>
              <a:chExt cx="1014" cy="2056"/>
            </a:xfrm>
          </p:grpSpPr>
          <p:grpSp>
            <p:nvGrpSpPr>
              <p:cNvPr id="371754" name="Group 42"/>
              <p:cNvGrpSpPr>
                <a:grpSpLocks/>
              </p:cNvGrpSpPr>
              <p:nvPr/>
            </p:nvGrpSpPr>
            <p:grpSpPr bwMode="auto">
              <a:xfrm>
                <a:off x="439" y="1006"/>
                <a:ext cx="770" cy="2056"/>
                <a:chOff x="439" y="1006"/>
                <a:chExt cx="770" cy="2056"/>
              </a:xfrm>
            </p:grpSpPr>
            <p:sp>
              <p:nvSpPr>
                <p:cNvPr id="371748" name="Freeform 36"/>
                <p:cNvSpPr>
                  <a:spLocks/>
                </p:cNvSpPr>
                <p:nvPr/>
              </p:nvSpPr>
              <p:spPr bwMode="auto">
                <a:xfrm>
                  <a:off x="476" y="1372"/>
                  <a:ext cx="301" cy="364"/>
                </a:xfrm>
                <a:custGeom>
                  <a:avLst/>
                  <a:gdLst/>
                  <a:ahLst/>
                  <a:cxnLst>
                    <a:cxn ang="0">
                      <a:pos x="210" y="113"/>
                    </a:cxn>
                    <a:cxn ang="0">
                      <a:pos x="196" y="54"/>
                    </a:cxn>
                    <a:cxn ang="0">
                      <a:pos x="164" y="18"/>
                    </a:cxn>
                    <a:cxn ang="0">
                      <a:pos x="119" y="0"/>
                    </a:cxn>
                    <a:cxn ang="0">
                      <a:pos x="50" y="14"/>
                    </a:cxn>
                    <a:cxn ang="0">
                      <a:pos x="14" y="82"/>
                    </a:cxn>
                    <a:cxn ang="0">
                      <a:pos x="0" y="150"/>
                    </a:cxn>
                    <a:cxn ang="0">
                      <a:pos x="0" y="222"/>
                    </a:cxn>
                    <a:cxn ang="0">
                      <a:pos x="14" y="304"/>
                    </a:cxn>
                    <a:cxn ang="0">
                      <a:pos x="64" y="354"/>
                    </a:cxn>
                    <a:cxn ang="0">
                      <a:pos x="109" y="364"/>
                    </a:cxn>
                    <a:cxn ang="0">
                      <a:pos x="169" y="349"/>
                    </a:cxn>
                    <a:cxn ang="0">
                      <a:pos x="196" y="295"/>
                    </a:cxn>
                    <a:cxn ang="0">
                      <a:pos x="214" y="241"/>
                    </a:cxn>
                    <a:cxn ang="0">
                      <a:pos x="223" y="195"/>
                    </a:cxn>
                    <a:cxn ang="0">
                      <a:pos x="223" y="163"/>
                    </a:cxn>
                    <a:cxn ang="0">
                      <a:pos x="296" y="95"/>
                    </a:cxn>
                    <a:cxn ang="0">
                      <a:pos x="301" y="73"/>
                    </a:cxn>
                    <a:cxn ang="0">
                      <a:pos x="287" y="64"/>
                    </a:cxn>
                    <a:cxn ang="0">
                      <a:pos x="214" y="141"/>
                    </a:cxn>
                    <a:cxn ang="0">
                      <a:pos x="210" y="113"/>
                    </a:cxn>
                  </a:cxnLst>
                  <a:rect l="0" t="0" r="r" b="b"/>
                  <a:pathLst>
                    <a:path w="301" h="364">
                      <a:moveTo>
                        <a:pt x="210" y="113"/>
                      </a:moveTo>
                      <a:lnTo>
                        <a:pt x="196" y="54"/>
                      </a:lnTo>
                      <a:lnTo>
                        <a:pt x="164" y="18"/>
                      </a:lnTo>
                      <a:lnTo>
                        <a:pt x="119" y="0"/>
                      </a:lnTo>
                      <a:lnTo>
                        <a:pt x="50" y="14"/>
                      </a:lnTo>
                      <a:lnTo>
                        <a:pt x="14" y="82"/>
                      </a:lnTo>
                      <a:lnTo>
                        <a:pt x="0" y="150"/>
                      </a:lnTo>
                      <a:lnTo>
                        <a:pt x="0" y="222"/>
                      </a:lnTo>
                      <a:lnTo>
                        <a:pt x="14" y="304"/>
                      </a:lnTo>
                      <a:lnTo>
                        <a:pt x="64" y="354"/>
                      </a:lnTo>
                      <a:lnTo>
                        <a:pt x="109" y="364"/>
                      </a:lnTo>
                      <a:lnTo>
                        <a:pt x="169" y="349"/>
                      </a:lnTo>
                      <a:lnTo>
                        <a:pt x="196" y="295"/>
                      </a:lnTo>
                      <a:lnTo>
                        <a:pt x="214" y="241"/>
                      </a:lnTo>
                      <a:lnTo>
                        <a:pt x="223" y="195"/>
                      </a:lnTo>
                      <a:lnTo>
                        <a:pt x="223" y="163"/>
                      </a:lnTo>
                      <a:lnTo>
                        <a:pt x="296" y="95"/>
                      </a:lnTo>
                      <a:lnTo>
                        <a:pt x="301" y="73"/>
                      </a:lnTo>
                      <a:lnTo>
                        <a:pt x="287" y="64"/>
                      </a:lnTo>
                      <a:lnTo>
                        <a:pt x="214" y="141"/>
                      </a:lnTo>
                      <a:lnTo>
                        <a:pt x="210" y="113"/>
                      </a:lnTo>
                      <a:close/>
                    </a:path>
                  </a:pathLst>
                </a:custGeom>
                <a:solidFill>
                  <a:srgbClr val="000000"/>
                </a:solidFill>
                <a:ln w="9525">
                  <a:noFill/>
                  <a:round/>
                  <a:headEnd/>
                  <a:tailEnd/>
                </a:ln>
              </p:spPr>
              <p:txBody>
                <a:bodyPr/>
                <a:lstStyle/>
                <a:p>
                  <a:endParaRPr lang="en-US"/>
                </a:p>
              </p:txBody>
            </p:sp>
            <p:sp>
              <p:nvSpPr>
                <p:cNvPr id="371749" name="Freeform 37"/>
                <p:cNvSpPr>
                  <a:spLocks/>
                </p:cNvSpPr>
                <p:nvPr/>
              </p:nvSpPr>
              <p:spPr bwMode="auto">
                <a:xfrm>
                  <a:off x="543" y="1006"/>
                  <a:ext cx="524" cy="614"/>
                </a:xfrm>
                <a:custGeom>
                  <a:avLst/>
                  <a:gdLst/>
                  <a:ahLst/>
                  <a:cxnLst>
                    <a:cxn ang="0">
                      <a:pos x="9" y="614"/>
                    </a:cxn>
                    <a:cxn ang="0">
                      <a:pos x="0" y="559"/>
                    </a:cxn>
                    <a:cxn ang="0">
                      <a:pos x="23" y="487"/>
                    </a:cxn>
                    <a:cxn ang="0">
                      <a:pos x="86" y="428"/>
                    </a:cxn>
                    <a:cxn ang="0">
                      <a:pos x="176" y="347"/>
                    </a:cxn>
                    <a:cxn ang="0">
                      <a:pos x="271" y="257"/>
                    </a:cxn>
                    <a:cxn ang="0">
                      <a:pos x="356" y="144"/>
                    </a:cxn>
                    <a:cxn ang="0">
                      <a:pos x="383" y="77"/>
                    </a:cxn>
                    <a:cxn ang="0">
                      <a:pos x="392" y="0"/>
                    </a:cxn>
                    <a:cxn ang="0">
                      <a:pos x="410" y="0"/>
                    </a:cxn>
                    <a:cxn ang="0">
                      <a:pos x="401" y="81"/>
                    </a:cxn>
                    <a:cxn ang="0">
                      <a:pos x="415" y="81"/>
                    </a:cxn>
                    <a:cxn ang="0">
                      <a:pos x="487" y="27"/>
                    </a:cxn>
                    <a:cxn ang="0">
                      <a:pos x="501" y="45"/>
                    </a:cxn>
                    <a:cxn ang="0">
                      <a:pos x="442" y="86"/>
                    </a:cxn>
                    <a:cxn ang="0">
                      <a:pos x="433" y="113"/>
                    </a:cxn>
                    <a:cxn ang="0">
                      <a:pos x="451" y="122"/>
                    </a:cxn>
                    <a:cxn ang="0">
                      <a:pos x="510" y="122"/>
                    </a:cxn>
                    <a:cxn ang="0">
                      <a:pos x="524" y="131"/>
                    </a:cxn>
                    <a:cxn ang="0">
                      <a:pos x="519" y="144"/>
                    </a:cxn>
                    <a:cxn ang="0">
                      <a:pos x="446" y="140"/>
                    </a:cxn>
                    <a:cxn ang="0">
                      <a:pos x="424" y="140"/>
                    </a:cxn>
                    <a:cxn ang="0">
                      <a:pos x="419" y="153"/>
                    </a:cxn>
                    <a:cxn ang="0">
                      <a:pos x="469" y="221"/>
                    </a:cxn>
                    <a:cxn ang="0">
                      <a:pos x="455" y="234"/>
                    </a:cxn>
                    <a:cxn ang="0">
                      <a:pos x="406" y="171"/>
                    </a:cxn>
                    <a:cxn ang="0">
                      <a:pos x="388" y="171"/>
                    </a:cxn>
                    <a:cxn ang="0">
                      <a:pos x="352" y="198"/>
                    </a:cxn>
                    <a:cxn ang="0">
                      <a:pos x="289" y="284"/>
                    </a:cxn>
                    <a:cxn ang="0">
                      <a:pos x="230" y="356"/>
                    </a:cxn>
                    <a:cxn ang="0">
                      <a:pos x="162" y="433"/>
                    </a:cxn>
                    <a:cxn ang="0">
                      <a:pos x="113" y="509"/>
                    </a:cxn>
                    <a:cxn ang="0">
                      <a:pos x="50" y="609"/>
                    </a:cxn>
                    <a:cxn ang="0">
                      <a:pos x="9" y="614"/>
                    </a:cxn>
                  </a:cxnLst>
                  <a:rect l="0" t="0" r="r" b="b"/>
                  <a:pathLst>
                    <a:path w="524" h="614">
                      <a:moveTo>
                        <a:pt x="9" y="614"/>
                      </a:moveTo>
                      <a:lnTo>
                        <a:pt x="0" y="559"/>
                      </a:lnTo>
                      <a:lnTo>
                        <a:pt x="23" y="487"/>
                      </a:lnTo>
                      <a:lnTo>
                        <a:pt x="86" y="428"/>
                      </a:lnTo>
                      <a:lnTo>
                        <a:pt x="176" y="347"/>
                      </a:lnTo>
                      <a:lnTo>
                        <a:pt x="271" y="257"/>
                      </a:lnTo>
                      <a:lnTo>
                        <a:pt x="356" y="144"/>
                      </a:lnTo>
                      <a:lnTo>
                        <a:pt x="383" y="77"/>
                      </a:lnTo>
                      <a:lnTo>
                        <a:pt x="392" y="0"/>
                      </a:lnTo>
                      <a:lnTo>
                        <a:pt x="410" y="0"/>
                      </a:lnTo>
                      <a:lnTo>
                        <a:pt x="401" y="81"/>
                      </a:lnTo>
                      <a:lnTo>
                        <a:pt x="415" y="81"/>
                      </a:lnTo>
                      <a:lnTo>
                        <a:pt x="487" y="27"/>
                      </a:lnTo>
                      <a:lnTo>
                        <a:pt x="501" y="45"/>
                      </a:lnTo>
                      <a:lnTo>
                        <a:pt x="442" y="86"/>
                      </a:lnTo>
                      <a:lnTo>
                        <a:pt x="433" y="113"/>
                      </a:lnTo>
                      <a:lnTo>
                        <a:pt x="451" y="122"/>
                      </a:lnTo>
                      <a:lnTo>
                        <a:pt x="510" y="122"/>
                      </a:lnTo>
                      <a:lnTo>
                        <a:pt x="524" y="131"/>
                      </a:lnTo>
                      <a:lnTo>
                        <a:pt x="519" y="144"/>
                      </a:lnTo>
                      <a:lnTo>
                        <a:pt x="446" y="140"/>
                      </a:lnTo>
                      <a:lnTo>
                        <a:pt x="424" y="140"/>
                      </a:lnTo>
                      <a:lnTo>
                        <a:pt x="419" y="153"/>
                      </a:lnTo>
                      <a:lnTo>
                        <a:pt x="469" y="221"/>
                      </a:lnTo>
                      <a:lnTo>
                        <a:pt x="455" y="234"/>
                      </a:lnTo>
                      <a:lnTo>
                        <a:pt x="406" y="171"/>
                      </a:lnTo>
                      <a:lnTo>
                        <a:pt x="388" y="171"/>
                      </a:lnTo>
                      <a:lnTo>
                        <a:pt x="352" y="198"/>
                      </a:lnTo>
                      <a:lnTo>
                        <a:pt x="289" y="284"/>
                      </a:lnTo>
                      <a:lnTo>
                        <a:pt x="230" y="356"/>
                      </a:lnTo>
                      <a:lnTo>
                        <a:pt x="162" y="433"/>
                      </a:lnTo>
                      <a:lnTo>
                        <a:pt x="113" y="509"/>
                      </a:lnTo>
                      <a:lnTo>
                        <a:pt x="50" y="609"/>
                      </a:lnTo>
                      <a:lnTo>
                        <a:pt x="9" y="614"/>
                      </a:lnTo>
                      <a:close/>
                    </a:path>
                  </a:pathLst>
                </a:custGeom>
                <a:solidFill>
                  <a:srgbClr val="000000"/>
                </a:solidFill>
                <a:ln w="9525">
                  <a:noFill/>
                  <a:round/>
                  <a:headEnd/>
                  <a:tailEnd/>
                </a:ln>
              </p:spPr>
              <p:txBody>
                <a:bodyPr/>
                <a:lstStyle/>
                <a:p>
                  <a:endParaRPr lang="en-US"/>
                </a:p>
              </p:txBody>
            </p:sp>
            <p:sp>
              <p:nvSpPr>
                <p:cNvPr id="371750" name="Freeform 38"/>
                <p:cNvSpPr>
                  <a:spLocks/>
                </p:cNvSpPr>
                <p:nvPr/>
              </p:nvSpPr>
              <p:spPr bwMode="auto">
                <a:xfrm>
                  <a:off x="596" y="1465"/>
                  <a:ext cx="613" cy="435"/>
                </a:xfrm>
                <a:custGeom>
                  <a:avLst/>
                  <a:gdLst/>
                  <a:ahLst/>
                  <a:cxnLst>
                    <a:cxn ang="0">
                      <a:pos x="0" y="326"/>
                    </a:cxn>
                    <a:cxn ang="0">
                      <a:pos x="5" y="362"/>
                    </a:cxn>
                    <a:cxn ang="0">
                      <a:pos x="36" y="389"/>
                    </a:cxn>
                    <a:cxn ang="0">
                      <a:pos x="113" y="411"/>
                    </a:cxn>
                    <a:cxn ang="0">
                      <a:pos x="194" y="430"/>
                    </a:cxn>
                    <a:cxn ang="0">
                      <a:pos x="293" y="435"/>
                    </a:cxn>
                    <a:cxn ang="0">
                      <a:pos x="333" y="430"/>
                    </a:cxn>
                    <a:cxn ang="0">
                      <a:pos x="396" y="285"/>
                    </a:cxn>
                    <a:cxn ang="0">
                      <a:pos x="450" y="172"/>
                    </a:cxn>
                    <a:cxn ang="0">
                      <a:pos x="495" y="99"/>
                    </a:cxn>
                    <a:cxn ang="0">
                      <a:pos x="513" y="99"/>
                    </a:cxn>
                    <a:cxn ang="0">
                      <a:pos x="522" y="113"/>
                    </a:cxn>
                    <a:cxn ang="0">
                      <a:pos x="522" y="149"/>
                    </a:cxn>
                    <a:cxn ang="0">
                      <a:pos x="504" y="172"/>
                    </a:cxn>
                    <a:cxn ang="0">
                      <a:pos x="513" y="181"/>
                    </a:cxn>
                    <a:cxn ang="0">
                      <a:pos x="536" y="167"/>
                    </a:cxn>
                    <a:cxn ang="0">
                      <a:pos x="540" y="145"/>
                    </a:cxn>
                    <a:cxn ang="0">
                      <a:pos x="540" y="104"/>
                    </a:cxn>
                    <a:cxn ang="0">
                      <a:pos x="558" y="122"/>
                    </a:cxn>
                    <a:cxn ang="0">
                      <a:pos x="572" y="154"/>
                    </a:cxn>
                    <a:cxn ang="0">
                      <a:pos x="585" y="149"/>
                    </a:cxn>
                    <a:cxn ang="0">
                      <a:pos x="572" y="113"/>
                    </a:cxn>
                    <a:cxn ang="0">
                      <a:pos x="554" y="95"/>
                    </a:cxn>
                    <a:cxn ang="0">
                      <a:pos x="540" y="81"/>
                    </a:cxn>
                    <a:cxn ang="0">
                      <a:pos x="572" y="72"/>
                    </a:cxn>
                    <a:cxn ang="0">
                      <a:pos x="603" y="86"/>
                    </a:cxn>
                    <a:cxn ang="0">
                      <a:pos x="608" y="68"/>
                    </a:cxn>
                    <a:cxn ang="0">
                      <a:pos x="572" y="54"/>
                    </a:cxn>
                    <a:cxn ang="0">
                      <a:pos x="536" y="59"/>
                    </a:cxn>
                    <a:cxn ang="0">
                      <a:pos x="540" y="36"/>
                    </a:cxn>
                    <a:cxn ang="0">
                      <a:pos x="563" y="18"/>
                    </a:cxn>
                    <a:cxn ang="0">
                      <a:pos x="594" y="18"/>
                    </a:cxn>
                    <a:cxn ang="0">
                      <a:pos x="613" y="9"/>
                    </a:cxn>
                    <a:cxn ang="0">
                      <a:pos x="576" y="0"/>
                    </a:cxn>
                    <a:cxn ang="0">
                      <a:pos x="545" y="5"/>
                    </a:cxn>
                    <a:cxn ang="0">
                      <a:pos x="527" y="18"/>
                    </a:cxn>
                    <a:cxn ang="0">
                      <a:pos x="482" y="45"/>
                    </a:cxn>
                    <a:cxn ang="0">
                      <a:pos x="459" y="81"/>
                    </a:cxn>
                    <a:cxn ang="0">
                      <a:pos x="423" y="140"/>
                    </a:cxn>
                    <a:cxn ang="0">
                      <a:pos x="378" y="222"/>
                    </a:cxn>
                    <a:cxn ang="0">
                      <a:pos x="324" y="317"/>
                    </a:cxn>
                    <a:cxn ang="0">
                      <a:pos x="302" y="371"/>
                    </a:cxn>
                    <a:cxn ang="0">
                      <a:pos x="279" y="371"/>
                    </a:cxn>
                    <a:cxn ang="0">
                      <a:pos x="194" y="366"/>
                    </a:cxn>
                    <a:cxn ang="0">
                      <a:pos x="131" y="339"/>
                    </a:cxn>
                    <a:cxn ang="0">
                      <a:pos x="72" y="307"/>
                    </a:cxn>
                    <a:cxn ang="0">
                      <a:pos x="27" y="298"/>
                    </a:cxn>
                    <a:cxn ang="0">
                      <a:pos x="23" y="298"/>
                    </a:cxn>
                    <a:cxn ang="0">
                      <a:pos x="0" y="326"/>
                    </a:cxn>
                  </a:cxnLst>
                  <a:rect l="0" t="0" r="r" b="b"/>
                  <a:pathLst>
                    <a:path w="613" h="435">
                      <a:moveTo>
                        <a:pt x="0" y="326"/>
                      </a:moveTo>
                      <a:lnTo>
                        <a:pt x="5" y="362"/>
                      </a:lnTo>
                      <a:lnTo>
                        <a:pt x="36" y="389"/>
                      </a:lnTo>
                      <a:lnTo>
                        <a:pt x="113" y="411"/>
                      </a:lnTo>
                      <a:lnTo>
                        <a:pt x="194" y="430"/>
                      </a:lnTo>
                      <a:lnTo>
                        <a:pt x="293" y="435"/>
                      </a:lnTo>
                      <a:lnTo>
                        <a:pt x="333" y="430"/>
                      </a:lnTo>
                      <a:lnTo>
                        <a:pt x="396" y="285"/>
                      </a:lnTo>
                      <a:lnTo>
                        <a:pt x="450" y="172"/>
                      </a:lnTo>
                      <a:lnTo>
                        <a:pt x="495" y="99"/>
                      </a:lnTo>
                      <a:lnTo>
                        <a:pt x="513" y="99"/>
                      </a:lnTo>
                      <a:lnTo>
                        <a:pt x="522" y="113"/>
                      </a:lnTo>
                      <a:lnTo>
                        <a:pt x="522" y="149"/>
                      </a:lnTo>
                      <a:lnTo>
                        <a:pt x="504" y="172"/>
                      </a:lnTo>
                      <a:lnTo>
                        <a:pt x="513" y="181"/>
                      </a:lnTo>
                      <a:lnTo>
                        <a:pt x="536" y="167"/>
                      </a:lnTo>
                      <a:lnTo>
                        <a:pt x="540" y="145"/>
                      </a:lnTo>
                      <a:lnTo>
                        <a:pt x="540" y="104"/>
                      </a:lnTo>
                      <a:lnTo>
                        <a:pt x="558" y="122"/>
                      </a:lnTo>
                      <a:lnTo>
                        <a:pt x="572" y="154"/>
                      </a:lnTo>
                      <a:lnTo>
                        <a:pt x="585" y="149"/>
                      </a:lnTo>
                      <a:lnTo>
                        <a:pt x="572" y="113"/>
                      </a:lnTo>
                      <a:lnTo>
                        <a:pt x="554" y="95"/>
                      </a:lnTo>
                      <a:lnTo>
                        <a:pt x="540" y="81"/>
                      </a:lnTo>
                      <a:lnTo>
                        <a:pt x="572" y="72"/>
                      </a:lnTo>
                      <a:lnTo>
                        <a:pt x="603" y="86"/>
                      </a:lnTo>
                      <a:lnTo>
                        <a:pt x="608" y="68"/>
                      </a:lnTo>
                      <a:lnTo>
                        <a:pt x="572" y="54"/>
                      </a:lnTo>
                      <a:lnTo>
                        <a:pt x="536" y="59"/>
                      </a:lnTo>
                      <a:lnTo>
                        <a:pt x="540" y="36"/>
                      </a:lnTo>
                      <a:lnTo>
                        <a:pt x="563" y="18"/>
                      </a:lnTo>
                      <a:lnTo>
                        <a:pt x="594" y="18"/>
                      </a:lnTo>
                      <a:lnTo>
                        <a:pt x="613" y="9"/>
                      </a:lnTo>
                      <a:lnTo>
                        <a:pt x="576" y="0"/>
                      </a:lnTo>
                      <a:lnTo>
                        <a:pt x="545" y="5"/>
                      </a:lnTo>
                      <a:lnTo>
                        <a:pt x="527" y="18"/>
                      </a:lnTo>
                      <a:lnTo>
                        <a:pt x="482" y="45"/>
                      </a:lnTo>
                      <a:lnTo>
                        <a:pt x="459" y="81"/>
                      </a:lnTo>
                      <a:lnTo>
                        <a:pt x="423" y="140"/>
                      </a:lnTo>
                      <a:lnTo>
                        <a:pt x="378" y="222"/>
                      </a:lnTo>
                      <a:lnTo>
                        <a:pt x="324" y="317"/>
                      </a:lnTo>
                      <a:lnTo>
                        <a:pt x="302" y="371"/>
                      </a:lnTo>
                      <a:lnTo>
                        <a:pt x="279" y="371"/>
                      </a:lnTo>
                      <a:lnTo>
                        <a:pt x="194" y="366"/>
                      </a:lnTo>
                      <a:lnTo>
                        <a:pt x="131" y="339"/>
                      </a:lnTo>
                      <a:lnTo>
                        <a:pt x="72" y="307"/>
                      </a:lnTo>
                      <a:lnTo>
                        <a:pt x="27" y="298"/>
                      </a:lnTo>
                      <a:lnTo>
                        <a:pt x="23" y="298"/>
                      </a:lnTo>
                      <a:lnTo>
                        <a:pt x="0" y="326"/>
                      </a:lnTo>
                      <a:close/>
                    </a:path>
                  </a:pathLst>
                </a:custGeom>
                <a:solidFill>
                  <a:srgbClr val="000000"/>
                </a:solidFill>
                <a:ln w="9525">
                  <a:noFill/>
                  <a:round/>
                  <a:headEnd/>
                  <a:tailEnd/>
                </a:ln>
              </p:spPr>
              <p:txBody>
                <a:bodyPr/>
                <a:lstStyle/>
                <a:p>
                  <a:endParaRPr lang="en-US"/>
                </a:p>
              </p:txBody>
            </p:sp>
            <p:sp>
              <p:nvSpPr>
                <p:cNvPr id="371751" name="Freeform 39"/>
                <p:cNvSpPr>
                  <a:spLocks/>
                </p:cNvSpPr>
                <p:nvPr/>
              </p:nvSpPr>
              <p:spPr bwMode="auto">
                <a:xfrm>
                  <a:off x="439" y="1777"/>
                  <a:ext cx="325" cy="653"/>
                </a:xfrm>
                <a:custGeom>
                  <a:avLst/>
                  <a:gdLst/>
                  <a:ahLst/>
                  <a:cxnLst>
                    <a:cxn ang="0">
                      <a:pos x="55" y="67"/>
                    </a:cxn>
                    <a:cxn ang="0">
                      <a:pos x="100" y="13"/>
                    </a:cxn>
                    <a:cxn ang="0">
                      <a:pos x="151" y="0"/>
                    </a:cxn>
                    <a:cxn ang="0">
                      <a:pos x="224" y="18"/>
                    </a:cxn>
                    <a:cxn ang="0">
                      <a:pos x="237" y="54"/>
                    </a:cxn>
                    <a:cxn ang="0">
                      <a:pos x="242" y="121"/>
                    </a:cxn>
                    <a:cxn ang="0">
                      <a:pos x="215" y="229"/>
                    </a:cxn>
                    <a:cxn ang="0">
                      <a:pos x="201" y="274"/>
                    </a:cxn>
                    <a:cxn ang="0">
                      <a:pos x="201" y="324"/>
                    </a:cxn>
                    <a:cxn ang="0">
                      <a:pos x="219" y="369"/>
                    </a:cxn>
                    <a:cxn ang="0">
                      <a:pos x="246" y="405"/>
                    </a:cxn>
                    <a:cxn ang="0">
                      <a:pos x="310" y="459"/>
                    </a:cxn>
                    <a:cxn ang="0">
                      <a:pos x="325" y="517"/>
                    </a:cxn>
                    <a:cxn ang="0">
                      <a:pos x="315" y="562"/>
                    </a:cxn>
                    <a:cxn ang="0">
                      <a:pos x="297" y="598"/>
                    </a:cxn>
                    <a:cxn ang="0">
                      <a:pos x="251" y="639"/>
                    </a:cxn>
                    <a:cxn ang="0">
                      <a:pos x="215" y="653"/>
                    </a:cxn>
                    <a:cxn ang="0">
                      <a:pos x="160" y="648"/>
                    </a:cxn>
                    <a:cxn ang="0">
                      <a:pos x="105" y="634"/>
                    </a:cxn>
                    <a:cxn ang="0">
                      <a:pos x="73" y="598"/>
                    </a:cxn>
                    <a:cxn ang="0">
                      <a:pos x="37" y="540"/>
                    </a:cxn>
                    <a:cxn ang="0">
                      <a:pos x="18" y="486"/>
                    </a:cxn>
                    <a:cxn ang="0">
                      <a:pos x="0" y="391"/>
                    </a:cxn>
                    <a:cxn ang="0">
                      <a:pos x="0" y="288"/>
                    </a:cxn>
                    <a:cxn ang="0">
                      <a:pos x="23" y="175"/>
                    </a:cxn>
                    <a:cxn ang="0">
                      <a:pos x="41" y="108"/>
                    </a:cxn>
                    <a:cxn ang="0">
                      <a:pos x="55" y="67"/>
                    </a:cxn>
                  </a:cxnLst>
                  <a:rect l="0" t="0" r="r" b="b"/>
                  <a:pathLst>
                    <a:path w="325" h="653">
                      <a:moveTo>
                        <a:pt x="55" y="67"/>
                      </a:moveTo>
                      <a:lnTo>
                        <a:pt x="100" y="13"/>
                      </a:lnTo>
                      <a:lnTo>
                        <a:pt x="151" y="0"/>
                      </a:lnTo>
                      <a:lnTo>
                        <a:pt x="224" y="18"/>
                      </a:lnTo>
                      <a:lnTo>
                        <a:pt x="237" y="54"/>
                      </a:lnTo>
                      <a:lnTo>
                        <a:pt x="242" y="121"/>
                      </a:lnTo>
                      <a:lnTo>
                        <a:pt x="215" y="229"/>
                      </a:lnTo>
                      <a:lnTo>
                        <a:pt x="201" y="274"/>
                      </a:lnTo>
                      <a:lnTo>
                        <a:pt x="201" y="324"/>
                      </a:lnTo>
                      <a:lnTo>
                        <a:pt x="219" y="369"/>
                      </a:lnTo>
                      <a:lnTo>
                        <a:pt x="246" y="405"/>
                      </a:lnTo>
                      <a:lnTo>
                        <a:pt x="310" y="459"/>
                      </a:lnTo>
                      <a:lnTo>
                        <a:pt x="325" y="517"/>
                      </a:lnTo>
                      <a:lnTo>
                        <a:pt x="315" y="562"/>
                      </a:lnTo>
                      <a:lnTo>
                        <a:pt x="297" y="598"/>
                      </a:lnTo>
                      <a:lnTo>
                        <a:pt x="251" y="639"/>
                      </a:lnTo>
                      <a:lnTo>
                        <a:pt x="215" y="653"/>
                      </a:lnTo>
                      <a:lnTo>
                        <a:pt x="160" y="648"/>
                      </a:lnTo>
                      <a:lnTo>
                        <a:pt x="105" y="634"/>
                      </a:lnTo>
                      <a:lnTo>
                        <a:pt x="73" y="598"/>
                      </a:lnTo>
                      <a:lnTo>
                        <a:pt x="37" y="540"/>
                      </a:lnTo>
                      <a:lnTo>
                        <a:pt x="18" y="486"/>
                      </a:lnTo>
                      <a:lnTo>
                        <a:pt x="0" y="391"/>
                      </a:lnTo>
                      <a:lnTo>
                        <a:pt x="0" y="288"/>
                      </a:lnTo>
                      <a:lnTo>
                        <a:pt x="23" y="175"/>
                      </a:lnTo>
                      <a:lnTo>
                        <a:pt x="41" y="108"/>
                      </a:lnTo>
                      <a:lnTo>
                        <a:pt x="55" y="67"/>
                      </a:lnTo>
                      <a:close/>
                    </a:path>
                  </a:pathLst>
                </a:custGeom>
                <a:solidFill>
                  <a:srgbClr val="000000"/>
                </a:solidFill>
                <a:ln w="9525">
                  <a:noFill/>
                  <a:round/>
                  <a:headEnd/>
                  <a:tailEnd/>
                </a:ln>
              </p:spPr>
              <p:txBody>
                <a:bodyPr/>
                <a:lstStyle/>
                <a:p>
                  <a:endParaRPr lang="en-US"/>
                </a:p>
              </p:txBody>
            </p:sp>
            <p:sp>
              <p:nvSpPr>
                <p:cNvPr id="371752" name="Freeform 40"/>
                <p:cNvSpPr>
                  <a:spLocks/>
                </p:cNvSpPr>
                <p:nvPr/>
              </p:nvSpPr>
              <p:spPr bwMode="auto">
                <a:xfrm>
                  <a:off x="574" y="2311"/>
                  <a:ext cx="274" cy="751"/>
                </a:xfrm>
                <a:custGeom>
                  <a:avLst/>
                  <a:gdLst/>
                  <a:ahLst/>
                  <a:cxnLst>
                    <a:cxn ang="0">
                      <a:pos x="27" y="49"/>
                    </a:cxn>
                    <a:cxn ang="0">
                      <a:pos x="41" y="9"/>
                    </a:cxn>
                    <a:cxn ang="0">
                      <a:pos x="82" y="0"/>
                    </a:cxn>
                    <a:cxn ang="0">
                      <a:pos x="119" y="18"/>
                    </a:cxn>
                    <a:cxn ang="0">
                      <a:pos x="164" y="94"/>
                    </a:cxn>
                    <a:cxn ang="0">
                      <a:pos x="219" y="184"/>
                    </a:cxn>
                    <a:cxn ang="0">
                      <a:pos x="260" y="258"/>
                    </a:cxn>
                    <a:cxn ang="0">
                      <a:pos x="274" y="337"/>
                    </a:cxn>
                    <a:cxn ang="0">
                      <a:pos x="269" y="391"/>
                    </a:cxn>
                    <a:cxn ang="0">
                      <a:pos x="228" y="463"/>
                    </a:cxn>
                    <a:cxn ang="0">
                      <a:pos x="178" y="512"/>
                    </a:cxn>
                    <a:cxn ang="0">
                      <a:pos x="137" y="535"/>
                    </a:cxn>
                    <a:cxn ang="0">
                      <a:pos x="73" y="548"/>
                    </a:cxn>
                    <a:cxn ang="0">
                      <a:pos x="50" y="570"/>
                    </a:cxn>
                    <a:cxn ang="0">
                      <a:pos x="69" y="606"/>
                    </a:cxn>
                    <a:cxn ang="0">
                      <a:pos x="100" y="638"/>
                    </a:cxn>
                    <a:cxn ang="0">
                      <a:pos x="123" y="696"/>
                    </a:cxn>
                    <a:cxn ang="0">
                      <a:pos x="160" y="692"/>
                    </a:cxn>
                    <a:cxn ang="0">
                      <a:pos x="183" y="723"/>
                    </a:cxn>
                    <a:cxn ang="0">
                      <a:pos x="151" y="751"/>
                    </a:cxn>
                    <a:cxn ang="0">
                      <a:pos x="123" y="737"/>
                    </a:cxn>
                    <a:cxn ang="0">
                      <a:pos x="91" y="714"/>
                    </a:cxn>
                    <a:cxn ang="0">
                      <a:pos x="78" y="656"/>
                    </a:cxn>
                    <a:cxn ang="0">
                      <a:pos x="32" y="615"/>
                    </a:cxn>
                    <a:cxn ang="0">
                      <a:pos x="0" y="570"/>
                    </a:cxn>
                    <a:cxn ang="0">
                      <a:pos x="5" y="539"/>
                    </a:cxn>
                    <a:cxn ang="0">
                      <a:pos x="37" y="526"/>
                    </a:cxn>
                    <a:cxn ang="0">
                      <a:pos x="114" y="499"/>
                    </a:cxn>
                    <a:cxn ang="0">
                      <a:pos x="178" y="463"/>
                    </a:cxn>
                    <a:cxn ang="0">
                      <a:pos x="201" y="409"/>
                    </a:cxn>
                    <a:cxn ang="0">
                      <a:pos x="215" y="368"/>
                    </a:cxn>
                    <a:cxn ang="0">
                      <a:pos x="215" y="332"/>
                    </a:cxn>
                    <a:cxn ang="0">
                      <a:pos x="210" y="287"/>
                    </a:cxn>
                    <a:cxn ang="0">
                      <a:pos x="192" y="252"/>
                    </a:cxn>
                    <a:cxn ang="0">
                      <a:pos x="160" y="198"/>
                    </a:cxn>
                    <a:cxn ang="0">
                      <a:pos x="105" y="139"/>
                    </a:cxn>
                    <a:cxn ang="0">
                      <a:pos x="69" y="108"/>
                    </a:cxn>
                    <a:cxn ang="0">
                      <a:pos x="37" y="72"/>
                    </a:cxn>
                    <a:cxn ang="0">
                      <a:pos x="27" y="49"/>
                    </a:cxn>
                  </a:cxnLst>
                  <a:rect l="0" t="0" r="r" b="b"/>
                  <a:pathLst>
                    <a:path w="274" h="751">
                      <a:moveTo>
                        <a:pt x="27" y="49"/>
                      </a:moveTo>
                      <a:lnTo>
                        <a:pt x="41" y="9"/>
                      </a:lnTo>
                      <a:lnTo>
                        <a:pt x="82" y="0"/>
                      </a:lnTo>
                      <a:lnTo>
                        <a:pt x="119" y="18"/>
                      </a:lnTo>
                      <a:lnTo>
                        <a:pt x="164" y="94"/>
                      </a:lnTo>
                      <a:lnTo>
                        <a:pt x="219" y="184"/>
                      </a:lnTo>
                      <a:lnTo>
                        <a:pt x="260" y="258"/>
                      </a:lnTo>
                      <a:lnTo>
                        <a:pt x="274" y="337"/>
                      </a:lnTo>
                      <a:lnTo>
                        <a:pt x="269" y="391"/>
                      </a:lnTo>
                      <a:lnTo>
                        <a:pt x="228" y="463"/>
                      </a:lnTo>
                      <a:lnTo>
                        <a:pt x="178" y="512"/>
                      </a:lnTo>
                      <a:lnTo>
                        <a:pt x="137" y="535"/>
                      </a:lnTo>
                      <a:lnTo>
                        <a:pt x="73" y="548"/>
                      </a:lnTo>
                      <a:lnTo>
                        <a:pt x="50" y="570"/>
                      </a:lnTo>
                      <a:lnTo>
                        <a:pt x="69" y="606"/>
                      </a:lnTo>
                      <a:lnTo>
                        <a:pt x="100" y="638"/>
                      </a:lnTo>
                      <a:lnTo>
                        <a:pt x="123" y="696"/>
                      </a:lnTo>
                      <a:lnTo>
                        <a:pt x="160" y="692"/>
                      </a:lnTo>
                      <a:lnTo>
                        <a:pt x="183" y="723"/>
                      </a:lnTo>
                      <a:lnTo>
                        <a:pt x="151" y="751"/>
                      </a:lnTo>
                      <a:lnTo>
                        <a:pt x="123" y="737"/>
                      </a:lnTo>
                      <a:lnTo>
                        <a:pt x="91" y="714"/>
                      </a:lnTo>
                      <a:lnTo>
                        <a:pt x="78" y="656"/>
                      </a:lnTo>
                      <a:lnTo>
                        <a:pt x="32" y="615"/>
                      </a:lnTo>
                      <a:lnTo>
                        <a:pt x="0" y="570"/>
                      </a:lnTo>
                      <a:lnTo>
                        <a:pt x="5" y="539"/>
                      </a:lnTo>
                      <a:lnTo>
                        <a:pt x="37" y="526"/>
                      </a:lnTo>
                      <a:lnTo>
                        <a:pt x="114" y="499"/>
                      </a:lnTo>
                      <a:lnTo>
                        <a:pt x="178" y="463"/>
                      </a:lnTo>
                      <a:lnTo>
                        <a:pt x="201" y="409"/>
                      </a:lnTo>
                      <a:lnTo>
                        <a:pt x="215" y="368"/>
                      </a:lnTo>
                      <a:lnTo>
                        <a:pt x="215" y="332"/>
                      </a:lnTo>
                      <a:lnTo>
                        <a:pt x="210" y="287"/>
                      </a:lnTo>
                      <a:lnTo>
                        <a:pt x="192" y="252"/>
                      </a:lnTo>
                      <a:lnTo>
                        <a:pt x="160" y="198"/>
                      </a:lnTo>
                      <a:lnTo>
                        <a:pt x="105" y="139"/>
                      </a:lnTo>
                      <a:lnTo>
                        <a:pt x="69" y="108"/>
                      </a:lnTo>
                      <a:lnTo>
                        <a:pt x="37" y="72"/>
                      </a:lnTo>
                      <a:lnTo>
                        <a:pt x="27" y="49"/>
                      </a:lnTo>
                      <a:close/>
                    </a:path>
                  </a:pathLst>
                </a:custGeom>
                <a:solidFill>
                  <a:srgbClr val="000000"/>
                </a:solidFill>
                <a:ln w="9525">
                  <a:noFill/>
                  <a:round/>
                  <a:headEnd/>
                  <a:tailEnd/>
                </a:ln>
              </p:spPr>
              <p:txBody>
                <a:bodyPr/>
                <a:lstStyle/>
                <a:p>
                  <a:endParaRPr lang="en-US"/>
                </a:p>
              </p:txBody>
            </p:sp>
            <p:sp>
              <p:nvSpPr>
                <p:cNvPr id="371753" name="Freeform 41"/>
                <p:cNvSpPr>
                  <a:spLocks/>
                </p:cNvSpPr>
                <p:nvPr/>
              </p:nvSpPr>
              <p:spPr bwMode="auto">
                <a:xfrm>
                  <a:off x="583" y="2146"/>
                  <a:ext cx="560" cy="400"/>
                </a:xfrm>
                <a:custGeom>
                  <a:avLst/>
                  <a:gdLst/>
                  <a:ahLst/>
                  <a:cxnLst>
                    <a:cxn ang="0">
                      <a:pos x="0" y="204"/>
                    </a:cxn>
                    <a:cxn ang="0">
                      <a:pos x="5" y="240"/>
                    </a:cxn>
                    <a:cxn ang="0">
                      <a:pos x="72" y="268"/>
                    </a:cxn>
                    <a:cxn ang="0">
                      <a:pos x="144" y="272"/>
                    </a:cxn>
                    <a:cxn ang="0">
                      <a:pos x="212" y="245"/>
                    </a:cxn>
                    <a:cxn ang="0">
                      <a:pos x="262" y="168"/>
                    </a:cxn>
                    <a:cxn ang="0">
                      <a:pos x="298" y="91"/>
                    </a:cxn>
                    <a:cxn ang="0">
                      <a:pos x="311" y="77"/>
                    </a:cxn>
                    <a:cxn ang="0">
                      <a:pos x="334" y="82"/>
                    </a:cxn>
                    <a:cxn ang="0">
                      <a:pos x="365" y="145"/>
                    </a:cxn>
                    <a:cxn ang="0">
                      <a:pos x="392" y="259"/>
                    </a:cxn>
                    <a:cxn ang="0">
                      <a:pos x="410" y="345"/>
                    </a:cxn>
                    <a:cxn ang="0">
                      <a:pos x="419" y="390"/>
                    </a:cxn>
                    <a:cxn ang="0">
                      <a:pos x="446" y="400"/>
                    </a:cxn>
                    <a:cxn ang="0">
                      <a:pos x="469" y="381"/>
                    </a:cxn>
                    <a:cxn ang="0">
                      <a:pos x="487" y="317"/>
                    </a:cxn>
                    <a:cxn ang="0">
                      <a:pos x="514" y="259"/>
                    </a:cxn>
                    <a:cxn ang="0">
                      <a:pos x="528" y="186"/>
                    </a:cxn>
                    <a:cxn ang="0">
                      <a:pos x="555" y="181"/>
                    </a:cxn>
                    <a:cxn ang="0">
                      <a:pos x="560" y="168"/>
                    </a:cxn>
                    <a:cxn ang="0">
                      <a:pos x="541" y="150"/>
                    </a:cxn>
                    <a:cxn ang="0">
                      <a:pos x="510" y="154"/>
                    </a:cxn>
                    <a:cxn ang="0">
                      <a:pos x="496" y="200"/>
                    </a:cxn>
                    <a:cxn ang="0">
                      <a:pos x="491" y="236"/>
                    </a:cxn>
                    <a:cxn ang="0">
                      <a:pos x="473" y="286"/>
                    </a:cxn>
                    <a:cxn ang="0">
                      <a:pos x="451" y="304"/>
                    </a:cxn>
                    <a:cxn ang="0">
                      <a:pos x="433" y="249"/>
                    </a:cxn>
                    <a:cxn ang="0">
                      <a:pos x="410" y="154"/>
                    </a:cxn>
                    <a:cxn ang="0">
                      <a:pos x="397" y="109"/>
                    </a:cxn>
                    <a:cxn ang="0">
                      <a:pos x="370" y="54"/>
                    </a:cxn>
                    <a:cxn ang="0">
                      <a:pos x="347" y="14"/>
                    </a:cxn>
                    <a:cxn ang="0">
                      <a:pos x="307" y="0"/>
                    </a:cxn>
                    <a:cxn ang="0">
                      <a:pos x="289" y="5"/>
                    </a:cxn>
                    <a:cxn ang="0">
                      <a:pos x="262" y="63"/>
                    </a:cxn>
                    <a:cxn ang="0">
                      <a:pos x="230" y="136"/>
                    </a:cxn>
                    <a:cxn ang="0">
                      <a:pos x="198" y="168"/>
                    </a:cxn>
                    <a:cxn ang="0">
                      <a:pos x="158" y="200"/>
                    </a:cxn>
                    <a:cxn ang="0">
                      <a:pos x="108" y="172"/>
                    </a:cxn>
                    <a:cxn ang="0">
                      <a:pos x="50" y="154"/>
                    </a:cxn>
                    <a:cxn ang="0">
                      <a:pos x="27" y="172"/>
                    </a:cxn>
                    <a:cxn ang="0">
                      <a:pos x="0" y="204"/>
                    </a:cxn>
                  </a:cxnLst>
                  <a:rect l="0" t="0" r="r" b="b"/>
                  <a:pathLst>
                    <a:path w="560" h="400">
                      <a:moveTo>
                        <a:pt x="0" y="204"/>
                      </a:moveTo>
                      <a:lnTo>
                        <a:pt x="5" y="240"/>
                      </a:lnTo>
                      <a:lnTo>
                        <a:pt x="72" y="268"/>
                      </a:lnTo>
                      <a:lnTo>
                        <a:pt x="144" y="272"/>
                      </a:lnTo>
                      <a:lnTo>
                        <a:pt x="212" y="245"/>
                      </a:lnTo>
                      <a:lnTo>
                        <a:pt x="262" y="168"/>
                      </a:lnTo>
                      <a:lnTo>
                        <a:pt x="298" y="91"/>
                      </a:lnTo>
                      <a:lnTo>
                        <a:pt x="311" y="77"/>
                      </a:lnTo>
                      <a:lnTo>
                        <a:pt x="334" y="82"/>
                      </a:lnTo>
                      <a:lnTo>
                        <a:pt x="365" y="145"/>
                      </a:lnTo>
                      <a:lnTo>
                        <a:pt x="392" y="259"/>
                      </a:lnTo>
                      <a:lnTo>
                        <a:pt x="410" y="345"/>
                      </a:lnTo>
                      <a:lnTo>
                        <a:pt x="419" y="390"/>
                      </a:lnTo>
                      <a:lnTo>
                        <a:pt x="446" y="400"/>
                      </a:lnTo>
                      <a:lnTo>
                        <a:pt x="469" y="381"/>
                      </a:lnTo>
                      <a:lnTo>
                        <a:pt x="487" y="317"/>
                      </a:lnTo>
                      <a:lnTo>
                        <a:pt x="514" y="259"/>
                      </a:lnTo>
                      <a:lnTo>
                        <a:pt x="528" y="186"/>
                      </a:lnTo>
                      <a:lnTo>
                        <a:pt x="555" y="181"/>
                      </a:lnTo>
                      <a:lnTo>
                        <a:pt x="560" y="168"/>
                      </a:lnTo>
                      <a:lnTo>
                        <a:pt x="541" y="150"/>
                      </a:lnTo>
                      <a:lnTo>
                        <a:pt x="510" y="154"/>
                      </a:lnTo>
                      <a:lnTo>
                        <a:pt x="496" y="200"/>
                      </a:lnTo>
                      <a:lnTo>
                        <a:pt x="491" y="236"/>
                      </a:lnTo>
                      <a:lnTo>
                        <a:pt x="473" y="286"/>
                      </a:lnTo>
                      <a:lnTo>
                        <a:pt x="451" y="304"/>
                      </a:lnTo>
                      <a:lnTo>
                        <a:pt x="433" y="249"/>
                      </a:lnTo>
                      <a:lnTo>
                        <a:pt x="410" y="154"/>
                      </a:lnTo>
                      <a:lnTo>
                        <a:pt x="397" y="109"/>
                      </a:lnTo>
                      <a:lnTo>
                        <a:pt x="370" y="54"/>
                      </a:lnTo>
                      <a:lnTo>
                        <a:pt x="347" y="14"/>
                      </a:lnTo>
                      <a:lnTo>
                        <a:pt x="307" y="0"/>
                      </a:lnTo>
                      <a:lnTo>
                        <a:pt x="289" y="5"/>
                      </a:lnTo>
                      <a:lnTo>
                        <a:pt x="262" y="63"/>
                      </a:lnTo>
                      <a:lnTo>
                        <a:pt x="230" y="136"/>
                      </a:lnTo>
                      <a:lnTo>
                        <a:pt x="198" y="168"/>
                      </a:lnTo>
                      <a:lnTo>
                        <a:pt x="158" y="200"/>
                      </a:lnTo>
                      <a:lnTo>
                        <a:pt x="108" y="172"/>
                      </a:lnTo>
                      <a:lnTo>
                        <a:pt x="50" y="154"/>
                      </a:lnTo>
                      <a:lnTo>
                        <a:pt x="27" y="172"/>
                      </a:lnTo>
                      <a:lnTo>
                        <a:pt x="0" y="204"/>
                      </a:lnTo>
                      <a:close/>
                    </a:path>
                  </a:pathLst>
                </a:custGeom>
                <a:solidFill>
                  <a:srgbClr val="000000"/>
                </a:solidFill>
                <a:ln w="9525">
                  <a:noFill/>
                  <a:round/>
                  <a:headEnd/>
                  <a:tailEnd/>
                </a:ln>
              </p:spPr>
              <p:txBody>
                <a:bodyPr/>
                <a:lstStyle/>
                <a:p>
                  <a:endParaRPr lang="en-US"/>
                </a:p>
              </p:txBody>
            </p:sp>
          </p:grpSp>
          <p:grpSp>
            <p:nvGrpSpPr>
              <p:cNvPr id="371757" name="Group 45"/>
              <p:cNvGrpSpPr>
                <a:grpSpLocks/>
              </p:cNvGrpSpPr>
              <p:nvPr/>
            </p:nvGrpSpPr>
            <p:grpSpPr bwMode="auto">
              <a:xfrm>
                <a:off x="195" y="1728"/>
                <a:ext cx="382" cy="618"/>
                <a:chOff x="195" y="1728"/>
                <a:chExt cx="382" cy="618"/>
              </a:xfrm>
            </p:grpSpPr>
            <p:sp>
              <p:nvSpPr>
                <p:cNvPr id="371755" name="Freeform 43"/>
                <p:cNvSpPr>
                  <a:spLocks/>
                </p:cNvSpPr>
                <p:nvPr/>
              </p:nvSpPr>
              <p:spPr bwMode="auto">
                <a:xfrm>
                  <a:off x="208" y="1737"/>
                  <a:ext cx="356" cy="591"/>
                </a:xfrm>
                <a:custGeom>
                  <a:avLst/>
                  <a:gdLst/>
                  <a:ahLst/>
                  <a:cxnLst>
                    <a:cxn ang="0">
                      <a:pos x="91" y="86"/>
                    </a:cxn>
                    <a:cxn ang="0">
                      <a:pos x="118" y="32"/>
                    </a:cxn>
                    <a:cxn ang="0">
                      <a:pos x="137" y="14"/>
                    </a:cxn>
                    <a:cxn ang="0">
                      <a:pos x="164" y="5"/>
                    </a:cxn>
                    <a:cxn ang="0">
                      <a:pos x="200" y="0"/>
                    </a:cxn>
                    <a:cxn ang="0">
                      <a:pos x="246" y="9"/>
                    </a:cxn>
                    <a:cxn ang="0">
                      <a:pos x="310" y="41"/>
                    </a:cxn>
                    <a:cxn ang="0">
                      <a:pos x="328" y="68"/>
                    </a:cxn>
                    <a:cxn ang="0">
                      <a:pos x="346" y="95"/>
                    </a:cxn>
                    <a:cxn ang="0">
                      <a:pos x="351" y="122"/>
                    </a:cxn>
                    <a:cxn ang="0">
                      <a:pos x="356" y="158"/>
                    </a:cxn>
                    <a:cxn ang="0">
                      <a:pos x="356" y="203"/>
                    </a:cxn>
                    <a:cxn ang="0">
                      <a:pos x="351" y="248"/>
                    </a:cxn>
                    <a:cxn ang="0">
                      <a:pos x="346" y="284"/>
                    </a:cxn>
                    <a:cxn ang="0">
                      <a:pos x="346" y="320"/>
                    </a:cxn>
                    <a:cxn ang="0">
                      <a:pos x="346" y="351"/>
                    </a:cxn>
                    <a:cxn ang="0">
                      <a:pos x="351" y="392"/>
                    </a:cxn>
                    <a:cxn ang="0">
                      <a:pos x="356" y="428"/>
                    </a:cxn>
                    <a:cxn ang="0">
                      <a:pos x="351" y="455"/>
                    </a:cxn>
                    <a:cxn ang="0">
                      <a:pos x="337" y="500"/>
                    </a:cxn>
                    <a:cxn ang="0">
                      <a:pos x="319" y="527"/>
                    </a:cxn>
                    <a:cxn ang="0">
                      <a:pos x="300" y="550"/>
                    </a:cxn>
                    <a:cxn ang="0">
                      <a:pos x="259" y="563"/>
                    </a:cxn>
                    <a:cxn ang="0">
                      <a:pos x="214" y="577"/>
                    </a:cxn>
                    <a:cxn ang="0">
                      <a:pos x="164" y="581"/>
                    </a:cxn>
                    <a:cxn ang="0">
                      <a:pos x="123" y="591"/>
                    </a:cxn>
                    <a:cxn ang="0">
                      <a:pos x="73" y="577"/>
                    </a:cxn>
                    <a:cxn ang="0">
                      <a:pos x="27" y="532"/>
                    </a:cxn>
                    <a:cxn ang="0">
                      <a:pos x="9" y="486"/>
                    </a:cxn>
                    <a:cxn ang="0">
                      <a:pos x="0" y="423"/>
                    </a:cxn>
                    <a:cxn ang="0">
                      <a:pos x="0" y="351"/>
                    </a:cxn>
                    <a:cxn ang="0">
                      <a:pos x="14" y="288"/>
                    </a:cxn>
                    <a:cxn ang="0">
                      <a:pos x="27" y="230"/>
                    </a:cxn>
                    <a:cxn ang="0">
                      <a:pos x="46" y="180"/>
                    </a:cxn>
                    <a:cxn ang="0">
                      <a:pos x="55" y="153"/>
                    </a:cxn>
                    <a:cxn ang="0">
                      <a:pos x="68" y="108"/>
                    </a:cxn>
                    <a:cxn ang="0">
                      <a:pos x="91" y="86"/>
                    </a:cxn>
                  </a:cxnLst>
                  <a:rect l="0" t="0" r="r" b="b"/>
                  <a:pathLst>
                    <a:path w="356" h="591">
                      <a:moveTo>
                        <a:pt x="91" y="86"/>
                      </a:moveTo>
                      <a:lnTo>
                        <a:pt x="118" y="32"/>
                      </a:lnTo>
                      <a:lnTo>
                        <a:pt x="137" y="14"/>
                      </a:lnTo>
                      <a:lnTo>
                        <a:pt x="164" y="5"/>
                      </a:lnTo>
                      <a:lnTo>
                        <a:pt x="200" y="0"/>
                      </a:lnTo>
                      <a:lnTo>
                        <a:pt x="246" y="9"/>
                      </a:lnTo>
                      <a:lnTo>
                        <a:pt x="310" y="41"/>
                      </a:lnTo>
                      <a:lnTo>
                        <a:pt x="328" y="68"/>
                      </a:lnTo>
                      <a:lnTo>
                        <a:pt x="346" y="95"/>
                      </a:lnTo>
                      <a:lnTo>
                        <a:pt x="351" y="122"/>
                      </a:lnTo>
                      <a:lnTo>
                        <a:pt x="356" y="158"/>
                      </a:lnTo>
                      <a:lnTo>
                        <a:pt x="356" y="203"/>
                      </a:lnTo>
                      <a:lnTo>
                        <a:pt x="351" y="248"/>
                      </a:lnTo>
                      <a:lnTo>
                        <a:pt x="346" y="284"/>
                      </a:lnTo>
                      <a:lnTo>
                        <a:pt x="346" y="320"/>
                      </a:lnTo>
                      <a:lnTo>
                        <a:pt x="346" y="351"/>
                      </a:lnTo>
                      <a:lnTo>
                        <a:pt x="351" y="392"/>
                      </a:lnTo>
                      <a:lnTo>
                        <a:pt x="356" y="428"/>
                      </a:lnTo>
                      <a:lnTo>
                        <a:pt x="351" y="455"/>
                      </a:lnTo>
                      <a:lnTo>
                        <a:pt x="337" y="500"/>
                      </a:lnTo>
                      <a:lnTo>
                        <a:pt x="319" y="527"/>
                      </a:lnTo>
                      <a:lnTo>
                        <a:pt x="300" y="550"/>
                      </a:lnTo>
                      <a:lnTo>
                        <a:pt x="259" y="563"/>
                      </a:lnTo>
                      <a:lnTo>
                        <a:pt x="214" y="577"/>
                      </a:lnTo>
                      <a:lnTo>
                        <a:pt x="164" y="581"/>
                      </a:lnTo>
                      <a:lnTo>
                        <a:pt x="123" y="591"/>
                      </a:lnTo>
                      <a:lnTo>
                        <a:pt x="73" y="577"/>
                      </a:lnTo>
                      <a:lnTo>
                        <a:pt x="27" y="532"/>
                      </a:lnTo>
                      <a:lnTo>
                        <a:pt x="9" y="486"/>
                      </a:lnTo>
                      <a:lnTo>
                        <a:pt x="0" y="423"/>
                      </a:lnTo>
                      <a:lnTo>
                        <a:pt x="0" y="351"/>
                      </a:lnTo>
                      <a:lnTo>
                        <a:pt x="14" y="288"/>
                      </a:lnTo>
                      <a:lnTo>
                        <a:pt x="27" y="230"/>
                      </a:lnTo>
                      <a:lnTo>
                        <a:pt x="46" y="180"/>
                      </a:lnTo>
                      <a:lnTo>
                        <a:pt x="55" y="153"/>
                      </a:lnTo>
                      <a:lnTo>
                        <a:pt x="68" y="108"/>
                      </a:lnTo>
                      <a:lnTo>
                        <a:pt x="91" y="86"/>
                      </a:lnTo>
                      <a:close/>
                    </a:path>
                  </a:pathLst>
                </a:custGeom>
                <a:solidFill>
                  <a:srgbClr val="CC9900"/>
                </a:solidFill>
                <a:ln w="9525">
                  <a:noFill/>
                  <a:round/>
                  <a:headEnd/>
                  <a:tailEnd/>
                </a:ln>
              </p:spPr>
              <p:txBody>
                <a:bodyPr/>
                <a:lstStyle/>
                <a:p>
                  <a:endParaRPr lang="en-US"/>
                </a:p>
              </p:txBody>
            </p:sp>
            <p:sp>
              <p:nvSpPr>
                <p:cNvPr id="371756" name="Freeform 44"/>
                <p:cNvSpPr>
                  <a:spLocks/>
                </p:cNvSpPr>
                <p:nvPr/>
              </p:nvSpPr>
              <p:spPr bwMode="auto">
                <a:xfrm>
                  <a:off x="195" y="1728"/>
                  <a:ext cx="382" cy="618"/>
                </a:xfrm>
                <a:custGeom>
                  <a:avLst/>
                  <a:gdLst/>
                  <a:ahLst/>
                  <a:cxnLst>
                    <a:cxn ang="0">
                      <a:pos x="172" y="23"/>
                    </a:cxn>
                    <a:cxn ang="0">
                      <a:pos x="231" y="63"/>
                    </a:cxn>
                    <a:cxn ang="0">
                      <a:pos x="218" y="198"/>
                    </a:cxn>
                    <a:cxn ang="0">
                      <a:pos x="263" y="86"/>
                    </a:cxn>
                    <a:cxn ang="0">
                      <a:pos x="331" y="77"/>
                    </a:cxn>
                    <a:cxn ang="0">
                      <a:pos x="358" y="167"/>
                    </a:cxn>
                    <a:cxn ang="0">
                      <a:pos x="240" y="216"/>
                    </a:cxn>
                    <a:cxn ang="0">
                      <a:pos x="263" y="234"/>
                    </a:cxn>
                    <a:cxn ang="0">
                      <a:pos x="358" y="207"/>
                    </a:cxn>
                    <a:cxn ang="0">
                      <a:pos x="345" y="347"/>
                    </a:cxn>
                    <a:cxn ang="0">
                      <a:pos x="272" y="432"/>
                    </a:cxn>
                    <a:cxn ang="0">
                      <a:pos x="181" y="455"/>
                    </a:cxn>
                    <a:cxn ang="0">
                      <a:pos x="340" y="437"/>
                    </a:cxn>
                    <a:cxn ang="0">
                      <a:pos x="318" y="541"/>
                    </a:cxn>
                    <a:cxn ang="0">
                      <a:pos x="204" y="577"/>
                    </a:cxn>
                    <a:cxn ang="0">
                      <a:pos x="181" y="464"/>
                    </a:cxn>
                    <a:cxn ang="0">
                      <a:pos x="200" y="320"/>
                    </a:cxn>
                    <a:cxn ang="0">
                      <a:pos x="213" y="207"/>
                    </a:cxn>
                    <a:cxn ang="0">
                      <a:pos x="127" y="131"/>
                    </a:cxn>
                    <a:cxn ang="0">
                      <a:pos x="118" y="167"/>
                    </a:cxn>
                    <a:cxn ang="0">
                      <a:pos x="200" y="239"/>
                    </a:cxn>
                    <a:cxn ang="0">
                      <a:pos x="163" y="378"/>
                    </a:cxn>
                    <a:cxn ang="0">
                      <a:pos x="86" y="374"/>
                    </a:cxn>
                    <a:cxn ang="0">
                      <a:pos x="45" y="347"/>
                    </a:cxn>
                    <a:cxn ang="0">
                      <a:pos x="109" y="432"/>
                    </a:cxn>
                    <a:cxn ang="0">
                      <a:pos x="145" y="482"/>
                    </a:cxn>
                    <a:cxn ang="0">
                      <a:pos x="168" y="559"/>
                    </a:cxn>
                    <a:cxn ang="0">
                      <a:pos x="122" y="586"/>
                    </a:cxn>
                    <a:cxn ang="0">
                      <a:pos x="45" y="486"/>
                    </a:cxn>
                    <a:cxn ang="0">
                      <a:pos x="32" y="365"/>
                    </a:cxn>
                    <a:cxn ang="0">
                      <a:pos x="59" y="216"/>
                    </a:cxn>
                    <a:cxn ang="0">
                      <a:pos x="41" y="212"/>
                    </a:cxn>
                    <a:cxn ang="0">
                      <a:pos x="0" y="365"/>
                    </a:cxn>
                    <a:cxn ang="0">
                      <a:pos x="32" y="550"/>
                    </a:cxn>
                    <a:cxn ang="0">
                      <a:pos x="163" y="618"/>
                    </a:cxn>
                    <a:cxn ang="0">
                      <a:pos x="250" y="599"/>
                    </a:cxn>
                    <a:cxn ang="0">
                      <a:pos x="354" y="523"/>
                    </a:cxn>
                    <a:cxn ang="0">
                      <a:pos x="377" y="419"/>
                    </a:cxn>
                    <a:cxn ang="0">
                      <a:pos x="372" y="306"/>
                    </a:cxn>
                    <a:cxn ang="0">
                      <a:pos x="377" y="158"/>
                    </a:cxn>
                    <a:cxn ang="0">
                      <a:pos x="336" y="32"/>
                    </a:cxn>
                    <a:cxn ang="0">
                      <a:pos x="204" y="0"/>
                    </a:cxn>
                    <a:cxn ang="0">
                      <a:pos x="109" y="72"/>
                    </a:cxn>
                    <a:cxn ang="0">
                      <a:pos x="86" y="140"/>
                    </a:cxn>
                  </a:cxnLst>
                  <a:rect l="0" t="0" r="r" b="b"/>
                  <a:pathLst>
                    <a:path w="382" h="618">
                      <a:moveTo>
                        <a:pt x="118" y="90"/>
                      </a:moveTo>
                      <a:lnTo>
                        <a:pt x="145" y="45"/>
                      </a:lnTo>
                      <a:lnTo>
                        <a:pt x="172" y="23"/>
                      </a:lnTo>
                      <a:lnTo>
                        <a:pt x="227" y="23"/>
                      </a:lnTo>
                      <a:lnTo>
                        <a:pt x="263" y="32"/>
                      </a:lnTo>
                      <a:lnTo>
                        <a:pt x="231" y="63"/>
                      </a:lnTo>
                      <a:lnTo>
                        <a:pt x="213" y="122"/>
                      </a:lnTo>
                      <a:lnTo>
                        <a:pt x="213" y="180"/>
                      </a:lnTo>
                      <a:lnTo>
                        <a:pt x="218" y="198"/>
                      </a:lnTo>
                      <a:lnTo>
                        <a:pt x="231" y="167"/>
                      </a:lnTo>
                      <a:lnTo>
                        <a:pt x="240" y="117"/>
                      </a:lnTo>
                      <a:lnTo>
                        <a:pt x="263" y="86"/>
                      </a:lnTo>
                      <a:lnTo>
                        <a:pt x="277" y="68"/>
                      </a:lnTo>
                      <a:lnTo>
                        <a:pt x="304" y="50"/>
                      </a:lnTo>
                      <a:lnTo>
                        <a:pt x="331" y="77"/>
                      </a:lnTo>
                      <a:lnTo>
                        <a:pt x="354" y="108"/>
                      </a:lnTo>
                      <a:lnTo>
                        <a:pt x="358" y="149"/>
                      </a:lnTo>
                      <a:lnTo>
                        <a:pt x="358" y="167"/>
                      </a:lnTo>
                      <a:lnTo>
                        <a:pt x="327" y="203"/>
                      </a:lnTo>
                      <a:lnTo>
                        <a:pt x="277" y="216"/>
                      </a:lnTo>
                      <a:lnTo>
                        <a:pt x="240" y="216"/>
                      </a:lnTo>
                      <a:lnTo>
                        <a:pt x="227" y="212"/>
                      </a:lnTo>
                      <a:lnTo>
                        <a:pt x="222" y="234"/>
                      </a:lnTo>
                      <a:lnTo>
                        <a:pt x="263" y="234"/>
                      </a:lnTo>
                      <a:lnTo>
                        <a:pt x="318" y="230"/>
                      </a:lnTo>
                      <a:lnTo>
                        <a:pt x="349" y="221"/>
                      </a:lnTo>
                      <a:lnTo>
                        <a:pt x="358" y="207"/>
                      </a:lnTo>
                      <a:lnTo>
                        <a:pt x="358" y="248"/>
                      </a:lnTo>
                      <a:lnTo>
                        <a:pt x="349" y="297"/>
                      </a:lnTo>
                      <a:lnTo>
                        <a:pt x="345" y="347"/>
                      </a:lnTo>
                      <a:lnTo>
                        <a:pt x="354" y="392"/>
                      </a:lnTo>
                      <a:lnTo>
                        <a:pt x="318" y="419"/>
                      </a:lnTo>
                      <a:lnTo>
                        <a:pt x="272" y="432"/>
                      </a:lnTo>
                      <a:lnTo>
                        <a:pt x="222" y="432"/>
                      </a:lnTo>
                      <a:lnTo>
                        <a:pt x="186" y="432"/>
                      </a:lnTo>
                      <a:lnTo>
                        <a:pt x="181" y="455"/>
                      </a:lnTo>
                      <a:lnTo>
                        <a:pt x="236" y="455"/>
                      </a:lnTo>
                      <a:lnTo>
                        <a:pt x="286" y="446"/>
                      </a:lnTo>
                      <a:lnTo>
                        <a:pt x="340" y="437"/>
                      </a:lnTo>
                      <a:lnTo>
                        <a:pt x="358" y="423"/>
                      </a:lnTo>
                      <a:lnTo>
                        <a:pt x="354" y="473"/>
                      </a:lnTo>
                      <a:lnTo>
                        <a:pt x="318" y="541"/>
                      </a:lnTo>
                      <a:lnTo>
                        <a:pt x="281" y="559"/>
                      </a:lnTo>
                      <a:lnTo>
                        <a:pt x="240" y="572"/>
                      </a:lnTo>
                      <a:lnTo>
                        <a:pt x="204" y="577"/>
                      </a:lnTo>
                      <a:lnTo>
                        <a:pt x="181" y="545"/>
                      </a:lnTo>
                      <a:lnTo>
                        <a:pt x="168" y="495"/>
                      </a:lnTo>
                      <a:lnTo>
                        <a:pt x="181" y="464"/>
                      </a:lnTo>
                      <a:lnTo>
                        <a:pt x="181" y="428"/>
                      </a:lnTo>
                      <a:lnTo>
                        <a:pt x="181" y="383"/>
                      </a:lnTo>
                      <a:lnTo>
                        <a:pt x="200" y="320"/>
                      </a:lnTo>
                      <a:lnTo>
                        <a:pt x="218" y="266"/>
                      </a:lnTo>
                      <a:lnTo>
                        <a:pt x="218" y="230"/>
                      </a:lnTo>
                      <a:lnTo>
                        <a:pt x="213" y="207"/>
                      </a:lnTo>
                      <a:lnTo>
                        <a:pt x="186" y="203"/>
                      </a:lnTo>
                      <a:lnTo>
                        <a:pt x="145" y="171"/>
                      </a:lnTo>
                      <a:lnTo>
                        <a:pt x="127" y="131"/>
                      </a:lnTo>
                      <a:lnTo>
                        <a:pt x="109" y="108"/>
                      </a:lnTo>
                      <a:lnTo>
                        <a:pt x="104" y="131"/>
                      </a:lnTo>
                      <a:lnTo>
                        <a:pt x="118" y="167"/>
                      </a:lnTo>
                      <a:lnTo>
                        <a:pt x="145" y="198"/>
                      </a:lnTo>
                      <a:lnTo>
                        <a:pt x="172" y="225"/>
                      </a:lnTo>
                      <a:lnTo>
                        <a:pt x="200" y="239"/>
                      </a:lnTo>
                      <a:lnTo>
                        <a:pt x="181" y="297"/>
                      </a:lnTo>
                      <a:lnTo>
                        <a:pt x="168" y="338"/>
                      </a:lnTo>
                      <a:lnTo>
                        <a:pt x="163" y="378"/>
                      </a:lnTo>
                      <a:lnTo>
                        <a:pt x="154" y="414"/>
                      </a:lnTo>
                      <a:lnTo>
                        <a:pt x="127" y="414"/>
                      </a:lnTo>
                      <a:lnTo>
                        <a:pt x="86" y="374"/>
                      </a:lnTo>
                      <a:lnTo>
                        <a:pt x="64" y="342"/>
                      </a:lnTo>
                      <a:lnTo>
                        <a:pt x="45" y="320"/>
                      </a:lnTo>
                      <a:lnTo>
                        <a:pt x="45" y="347"/>
                      </a:lnTo>
                      <a:lnTo>
                        <a:pt x="64" y="374"/>
                      </a:lnTo>
                      <a:lnTo>
                        <a:pt x="95" y="405"/>
                      </a:lnTo>
                      <a:lnTo>
                        <a:pt x="109" y="432"/>
                      </a:lnTo>
                      <a:lnTo>
                        <a:pt x="136" y="446"/>
                      </a:lnTo>
                      <a:lnTo>
                        <a:pt x="150" y="459"/>
                      </a:lnTo>
                      <a:lnTo>
                        <a:pt x="145" y="482"/>
                      </a:lnTo>
                      <a:lnTo>
                        <a:pt x="150" y="513"/>
                      </a:lnTo>
                      <a:lnTo>
                        <a:pt x="154" y="541"/>
                      </a:lnTo>
                      <a:lnTo>
                        <a:pt x="168" y="559"/>
                      </a:lnTo>
                      <a:lnTo>
                        <a:pt x="172" y="581"/>
                      </a:lnTo>
                      <a:lnTo>
                        <a:pt x="159" y="590"/>
                      </a:lnTo>
                      <a:lnTo>
                        <a:pt x="122" y="586"/>
                      </a:lnTo>
                      <a:lnTo>
                        <a:pt x="86" y="563"/>
                      </a:lnTo>
                      <a:lnTo>
                        <a:pt x="59" y="527"/>
                      </a:lnTo>
                      <a:lnTo>
                        <a:pt x="45" y="486"/>
                      </a:lnTo>
                      <a:lnTo>
                        <a:pt x="32" y="455"/>
                      </a:lnTo>
                      <a:lnTo>
                        <a:pt x="32" y="414"/>
                      </a:lnTo>
                      <a:lnTo>
                        <a:pt x="32" y="365"/>
                      </a:lnTo>
                      <a:lnTo>
                        <a:pt x="41" y="333"/>
                      </a:lnTo>
                      <a:lnTo>
                        <a:pt x="45" y="293"/>
                      </a:lnTo>
                      <a:lnTo>
                        <a:pt x="59" y="216"/>
                      </a:lnTo>
                      <a:lnTo>
                        <a:pt x="82" y="149"/>
                      </a:lnTo>
                      <a:lnTo>
                        <a:pt x="59" y="158"/>
                      </a:lnTo>
                      <a:lnTo>
                        <a:pt x="41" y="212"/>
                      </a:lnTo>
                      <a:lnTo>
                        <a:pt x="18" y="266"/>
                      </a:lnTo>
                      <a:lnTo>
                        <a:pt x="9" y="324"/>
                      </a:lnTo>
                      <a:lnTo>
                        <a:pt x="0" y="365"/>
                      </a:lnTo>
                      <a:lnTo>
                        <a:pt x="0" y="432"/>
                      </a:lnTo>
                      <a:lnTo>
                        <a:pt x="9" y="504"/>
                      </a:lnTo>
                      <a:lnTo>
                        <a:pt x="32" y="550"/>
                      </a:lnTo>
                      <a:lnTo>
                        <a:pt x="68" y="586"/>
                      </a:lnTo>
                      <a:lnTo>
                        <a:pt x="118" y="604"/>
                      </a:lnTo>
                      <a:lnTo>
                        <a:pt x="163" y="618"/>
                      </a:lnTo>
                      <a:lnTo>
                        <a:pt x="195" y="608"/>
                      </a:lnTo>
                      <a:lnTo>
                        <a:pt x="209" y="604"/>
                      </a:lnTo>
                      <a:lnTo>
                        <a:pt x="250" y="599"/>
                      </a:lnTo>
                      <a:lnTo>
                        <a:pt x="295" y="586"/>
                      </a:lnTo>
                      <a:lnTo>
                        <a:pt x="336" y="559"/>
                      </a:lnTo>
                      <a:lnTo>
                        <a:pt x="354" y="523"/>
                      </a:lnTo>
                      <a:lnTo>
                        <a:pt x="377" y="482"/>
                      </a:lnTo>
                      <a:lnTo>
                        <a:pt x="382" y="450"/>
                      </a:lnTo>
                      <a:lnTo>
                        <a:pt x="377" y="419"/>
                      </a:lnTo>
                      <a:lnTo>
                        <a:pt x="372" y="378"/>
                      </a:lnTo>
                      <a:lnTo>
                        <a:pt x="372" y="342"/>
                      </a:lnTo>
                      <a:lnTo>
                        <a:pt x="372" y="306"/>
                      </a:lnTo>
                      <a:lnTo>
                        <a:pt x="377" y="257"/>
                      </a:lnTo>
                      <a:lnTo>
                        <a:pt x="377" y="198"/>
                      </a:lnTo>
                      <a:lnTo>
                        <a:pt x="377" y="158"/>
                      </a:lnTo>
                      <a:lnTo>
                        <a:pt x="372" y="104"/>
                      </a:lnTo>
                      <a:lnTo>
                        <a:pt x="354" y="63"/>
                      </a:lnTo>
                      <a:lnTo>
                        <a:pt x="336" y="32"/>
                      </a:lnTo>
                      <a:lnTo>
                        <a:pt x="290" y="14"/>
                      </a:lnTo>
                      <a:lnTo>
                        <a:pt x="240" y="0"/>
                      </a:lnTo>
                      <a:lnTo>
                        <a:pt x="204" y="0"/>
                      </a:lnTo>
                      <a:lnTo>
                        <a:pt x="154" y="5"/>
                      </a:lnTo>
                      <a:lnTo>
                        <a:pt x="122" y="32"/>
                      </a:lnTo>
                      <a:lnTo>
                        <a:pt x="109" y="72"/>
                      </a:lnTo>
                      <a:lnTo>
                        <a:pt x="73" y="104"/>
                      </a:lnTo>
                      <a:lnTo>
                        <a:pt x="68" y="135"/>
                      </a:lnTo>
                      <a:lnTo>
                        <a:pt x="86" y="140"/>
                      </a:lnTo>
                      <a:lnTo>
                        <a:pt x="109" y="108"/>
                      </a:lnTo>
                      <a:lnTo>
                        <a:pt x="118" y="90"/>
                      </a:lnTo>
                      <a:close/>
                    </a:path>
                  </a:pathLst>
                </a:custGeom>
                <a:solidFill>
                  <a:srgbClr val="000000"/>
                </a:solidFill>
                <a:ln w="9525">
                  <a:noFill/>
                  <a:round/>
                  <a:headEnd/>
                  <a:tailEnd/>
                </a:ln>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7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17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1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34" grpId="0" animBg="1"/>
      <p:bldP spid="371735" grpId="0" animBg="1"/>
      <p:bldP spid="371736" grpId="0" animBg="1"/>
      <p:bldP spid="371737" grpId="0"/>
      <p:bldP spid="371738" grpId="0"/>
      <p:bldP spid="3717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Text Box 4"/>
          <p:cNvSpPr txBox="1">
            <a:spLocks noChangeArrowheads="1"/>
          </p:cNvSpPr>
          <p:nvPr/>
        </p:nvSpPr>
        <p:spPr bwMode="auto">
          <a:xfrm>
            <a:off x="1828800" y="76200"/>
            <a:ext cx="5607050" cy="366713"/>
          </a:xfrm>
          <a:prstGeom prst="rect">
            <a:avLst/>
          </a:prstGeom>
          <a:noFill/>
          <a:ln w="9525">
            <a:noFill/>
            <a:miter lim="800000"/>
            <a:headEnd/>
            <a:tailEnd/>
          </a:ln>
          <a:effectLst/>
        </p:spPr>
        <p:txBody>
          <a:bodyPr wrap="none">
            <a:spAutoFit/>
          </a:bodyPr>
          <a:lstStyle/>
          <a:p>
            <a:r>
              <a:rPr lang="en-US"/>
              <a:t>List of Action Words Related to Critical Thinking Skills</a:t>
            </a:r>
          </a:p>
        </p:txBody>
      </p:sp>
      <p:graphicFrame>
        <p:nvGraphicFramePr>
          <p:cNvPr id="302198" name="Group 118"/>
          <p:cNvGraphicFramePr>
            <a:graphicFrameLocks noGrp="1"/>
          </p:cNvGraphicFramePr>
          <p:nvPr/>
        </p:nvGraphicFramePr>
        <p:xfrm>
          <a:off x="457200" y="595313"/>
          <a:ext cx="8305800" cy="5608320"/>
        </p:xfrm>
        <a:graphic>
          <a:graphicData uri="http://schemas.openxmlformats.org/drawingml/2006/table">
            <a:tbl>
              <a:tblPr/>
              <a:tblGrid>
                <a:gridCol w="1384300"/>
                <a:gridCol w="1323975"/>
                <a:gridCol w="1444625"/>
                <a:gridCol w="1384300"/>
                <a:gridCol w="1384300"/>
                <a:gridCol w="13843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Remember</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Understand</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Apply</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Analyze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Evaluate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ell MT" pitchFamily="18" charset="0"/>
                          <a:cs typeface="Times New Roman" pitchFamily="18" charset="0"/>
                        </a:rPr>
                        <a:t>Create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25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Choose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Cite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Count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Define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Describe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Draw</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Identify</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Label</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List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Listen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Match</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Memorize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Name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Outline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Point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Quote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Read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Recall</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Recite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Recognize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Record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Repeat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Reproduce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Review</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Select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Show</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State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Underline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Write </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Annotate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Ask</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Associate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Compute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Convert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Defend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Describe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Discuss</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Distinguish</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Estimate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Expand on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Explain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Express</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Extend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Extrapolate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Generalize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Give examples</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Give main idea</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Infer</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Locate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Outline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Paraphrase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Predict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Research</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Restate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Rewrite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Summarize </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Translate</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Adapt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Add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Apply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Calculate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Change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Classify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Complete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Compute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Construct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Demonstrate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Discover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Divide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Draw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Examine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Exhibit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Experiment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Illustrate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Interpolate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Interpret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Interview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Make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Manipulate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Modify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Operate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Prepare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Produce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Schedule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Show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Solve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Subtract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Teach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Translate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Analyze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Appraise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Arrange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Breakdown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Combine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Compare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Criticize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Debate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Design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Detect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Develop</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Diagram</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Differentiate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Discriminate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Dissect </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Experiment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Illustrate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Infer</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Inspect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Investigate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Organize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Outline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Point out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Relate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Research</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Select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Separate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Sequence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Sift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Subdivide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Utilize </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Appraise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Assess</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Compare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Conclude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Contrast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Criticize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Critique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Determine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Grade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Interpret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Judge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Justify</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Measure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Rank</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Support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Test</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Categorize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Combine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Compile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Compose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Create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Drive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Design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Devise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Explain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Generate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Group</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Integrate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Modify</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Order</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Organize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Plan</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Predict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Prescribe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Propose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Rearrange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Reconstruct</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Related</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Reorganize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Revise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Rewrite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Specify </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Summarize</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Bell MT" pitchFamily="18" charset="0"/>
                          <a:cs typeface="Times New Roman" pitchFamily="18" charset="0"/>
                        </a:rPr>
                        <a:t>Transform</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2172" name="Text Box 92"/>
          <p:cNvSpPr txBox="1">
            <a:spLocks noChangeArrowheads="1"/>
          </p:cNvSpPr>
          <p:nvPr/>
        </p:nvSpPr>
        <p:spPr bwMode="auto">
          <a:xfrm>
            <a:off x="1219200" y="6499225"/>
            <a:ext cx="6781800" cy="365125"/>
          </a:xfrm>
          <a:prstGeom prst="rect">
            <a:avLst/>
          </a:prstGeom>
          <a:noFill/>
          <a:ln w="9525">
            <a:noFill/>
            <a:miter lim="800000"/>
            <a:headEnd/>
            <a:tailEnd/>
          </a:ln>
          <a:effectLst/>
        </p:spPr>
        <p:txBody>
          <a:bodyPr>
            <a:spAutoFit/>
          </a:bodyPr>
          <a:lstStyle/>
          <a:p>
            <a:r>
              <a:rPr lang="en-US" sz="900" dirty="0"/>
              <a:t>These terms are organized according to the different levels of higher-order thinking skills contained in Anderson and </a:t>
            </a:r>
            <a:r>
              <a:rPr lang="en-US" sz="900" dirty="0" err="1"/>
              <a:t>Krathwohl’s</a:t>
            </a:r>
            <a:r>
              <a:rPr lang="en-US" sz="900" dirty="0"/>
              <a:t> (2001) revised version of Bloom’s taxonomy. Adapted from </a:t>
            </a:r>
            <a:r>
              <a:rPr lang="en-US" sz="900" dirty="0">
                <a:hlinkClick r:id="rId3"/>
              </a:rPr>
              <a:t>http://www.k-state.edu/assessment/Learning/action.htm</a:t>
            </a:r>
            <a:r>
              <a:rPr lang="en-US" sz="900" dirty="0"/>
              <a:t> </a:t>
            </a:r>
          </a:p>
        </p:txBody>
      </p:sp>
      <p:graphicFrame>
        <p:nvGraphicFramePr>
          <p:cNvPr id="302197" name="Group 117"/>
          <p:cNvGraphicFramePr>
            <a:graphicFrameLocks noGrp="1"/>
          </p:cNvGraphicFramePr>
          <p:nvPr/>
        </p:nvGraphicFramePr>
        <p:xfrm>
          <a:off x="457200" y="5715000"/>
          <a:ext cx="8305800" cy="518160"/>
        </p:xfrm>
        <a:graphic>
          <a:graphicData uri="http://schemas.openxmlformats.org/drawingml/2006/table">
            <a:tbl>
              <a:tblPr/>
              <a:tblGrid>
                <a:gridCol w="1384300"/>
                <a:gridCol w="2768600"/>
                <a:gridCol w="4152900"/>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Level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Level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D9A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Level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196E"/>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Rectangle 7"/>
          <p:cNvSpPr>
            <a:spLocks noChangeArrowheads="1"/>
          </p:cNvSpPr>
          <p:nvPr/>
        </p:nvSpPr>
        <p:spPr bwMode="auto">
          <a:xfrm>
            <a:off x="0" y="-1014413"/>
            <a:ext cx="9144000" cy="0"/>
          </a:xfrm>
          <a:prstGeom prst="rect">
            <a:avLst/>
          </a:prstGeom>
          <a:noFill/>
          <a:ln w="9525">
            <a:noFill/>
            <a:miter lim="800000"/>
            <a:headEnd/>
            <a:tailEnd/>
          </a:ln>
          <a:effectLst/>
        </p:spPr>
        <p:txBody>
          <a:bodyPr wrap="none" anchor="ctr">
            <a:spAutoFit/>
          </a:bodyPr>
          <a:lstStyle/>
          <a:p>
            <a:endParaRPr lang="en-US"/>
          </a:p>
        </p:txBody>
      </p:sp>
      <p:sp>
        <p:nvSpPr>
          <p:cNvPr id="231438" name="Rectangle 14"/>
          <p:cNvSpPr>
            <a:spLocks noChangeArrowheads="1"/>
          </p:cNvSpPr>
          <p:nvPr/>
        </p:nvSpPr>
        <p:spPr bwMode="auto">
          <a:xfrm>
            <a:off x="0" y="-1014413"/>
            <a:ext cx="1439863" cy="0"/>
          </a:xfrm>
          <a:prstGeom prst="rect">
            <a:avLst/>
          </a:prstGeom>
          <a:noFill/>
          <a:ln w="9525">
            <a:noFill/>
            <a:miter lim="800000"/>
            <a:headEnd/>
            <a:tailEnd/>
          </a:ln>
          <a:effectLst/>
        </p:spPr>
        <p:txBody>
          <a:bodyPr wrap="none">
            <a:spAutoFit/>
          </a:bodyPr>
          <a:lstStyle/>
          <a:p>
            <a:endParaRPr lang="en-US"/>
          </a:p>
        </p:txBody>
      </p:sp>
      <p:sp>
        <p:nvSpPr>
          <p:cNvPr id="231445" name="Rectangle 21"/>
          <p:cNvSpPr>
            <a:spLocks noChangeArrowheads="1"/>
          </p:cNvSpPr>
          <p:nvPr/>
        </p:nvSpPr>
        <p:spPr bwMode="auto">
          <a:xfrm>
            <a:off x="0" y="-1060450"/>
            <a:ext cx="1484313" cy="914400"/>
          </a:xfrm>
          <a:prstGeom prst="rect">
            <a:avLst/>
          </a:prstGeom>
          <a:noFill/>
          <a:ln w="9525">
            <a:noFill/>
            <a:miter lim="800000"/>
            <a:headEnd/>
            <a:tailEnd/>
          </a:ln>
          <a:effectLst/>
        </p:spPr>
        <p:txBody>
          <a:bodyPr wrap="none">
            <a:spAutoFit/>
          </a:bodyPr>
          <a:lstStyle/>
          <a:p>
            <a:r>
              <a:rPr lang="en-US" sz="1200">
                <a:ea typeface="Bell MT" pitchFamily="18" charset="0"/>
                <a:cs typeface="Times New Roman" pitchFamily="18" charset="0"/>
              </a:rPr>
              <a:t>Understand</a:t>
            </a:r>
            <a:endParaRPr lang="en-US" sz="1000">
              <a:ea typeface="Bell MT" pitchFamily="18" charset="0"/>
              <a:cs typeface="Times New Roman" pitchFamily="18" charset="0"/>
            </a:endParaRPr>
          </a:p>
          <a:p>
            <a:pPr eaLnBrk="0" hangingPunct="0"/>
            <a:r>
              <a:rPr lang="en-US" sz="1200">
                <a:ea typeface="Bell MT" pitchFamily="18" charset="0"/>
                <a:cs typeface="Times New Roman" pitchFamily="18" charset="0"/>
              </a:rPr>
              <a:t>   (Comprehension)</a:t>
            </a:r>
            <a:endParaRPr lang="en-US" sz="1000">
              <a:ea typeface="Bell MT" pitchFamily="18" charset="0"/>
              <a:cs typeface="Times New Roman" pitchFamily="18" charset="0"/>
            </a:endParaRPr>
          </a:p>
          <a:p>
            <a:pPr eaLnBrk="0" hangingPunct="0"/>
            <a:r>
              <a:rPr lang="en-US" sz="1200">
                <a:ea typeface="Bell MT" pitchFamily="18" charset="0"/>
                <a:cs typeface="Times New Roman" pitchFamily="18" charset="0"/>
              </a:rPr>
              <a:t>Apply</a:t>
            </a:r>
            <a:endParaRPr lang="en-US" sz="1000">
              <a:ea typeface="Bell MT" pitchFamily="18" charset="0"/>
              <a:cs typeface="Times New Roman" pitchFamily="18" charset="0"/>
            </a:endParaRPr>
          </a:p>
          <a:p>
            <a:pPr eaLnBrk="0" hangingPunct="0"/>
            <a:endParaRPr lang="en-US">
              <a:ea typeface="Bell MT" pitchFamily="18" charset="0"/>
              <a:cs typeface="Times New Roman" pitchFamily="18" charset="0"/>
            </a:endParaRPr>
          </a:p>
        </p:txBody>
      </p:sp>
      <p:sp>
        <p:nvSpPr>
          <p:cNvPr id="231454" name="Rectangle 30"/>
          <p:cNvSpPr>
            <a:spLocks noChangeArrowheads="1"/>
          </p:cNvSpPr>
          <p:nvPr/>
        </p:nvSpPr>
        <p:spPr bwMode="auto">
          <a:xfrm>
            <a:off x="0" y="-1014413"/>
            <a:ext cx="1439863" cy="0"/>
          </a:xfrm>
          <a:prstGeom prst="rect">
            <a:avLst/>
          </a:prstGeom>
          <a:noFill/>
          <a:ln w="9525">
            <a:noFill/>
            <a:miter lim="800000"/>
            <a:headEnd/>
            <a:tailEnd/>
          </a:ln>
          <a:effectLst/>
        </p:spPr>
        <p:txBody>
          <a:bodyPr wrap="none">
            <a:spAutoFit/>
          </a:bodyPr>
          <a:lstStyle/>
          <a:p>
            <a:endParaRPr lang="en-US"/>
          </a:p>
        </p:txBody>
      </p:sp>
      <p:graphicFrame>
        <p:nvGraphicFramePr>
          <p:cNvPr id="231747" name="Group 323"/>
          <p:cNvGraphicFramePr>
            <a:graphicFrameLocks noGrp="1"/>
          </p:cNvGraphicFramePr>
          <p:nvPr/>
        </p:nvGraphicFramePr>
        <p:xfrm>
          <a:off x="152400" y="457200"/>
          <a:ext cx="8839200" cy="6249989"/>
        </p:xfrm>
        <a:graphic>
          <a:graphicData uri="http://schemas.openxmlformats.org/drawingml/2006/table">
            <a:tbl>
              <a:tblPr/>
              <a:tblGrid>
                <a:gridCol w="2076450"/>
                <a:gridCol w="2724150"/>
                <a:gridCol w="4038600"/>
              </a:tblGrid>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Bell MT" pitchFamily="18" charset="0"/>
                          <a:cs typeface="Times New Roman" pitchFamily="18" charset="0"/>
                        </a:rPr>
                        <a:t>Question Level</a:t>
                      </a:r>
                      <a:endParaRPr kumimoji="0" lang="en-US" sz="2000" b="0" i="0" u="none" strike="noStrike" cap="none" normalizeH="0" baseline="0" smtClean="0">
                        <a:ln>
                          <a:noFill/>
                        </a:ln>
                        <a:solidFill>
                          <a:schemeClr val="tx1"/>
                        </a:solidFill>
                        <a:effectLst/>
                        <a:latin typeface="Arial" pitchFamily="34" charset="0"/>
                        <a:ea typeface="Bell MT"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Bell MT" pitchFamily="18" charset="0"/>
                          <a:cs typeface="Times New Roman" pitchFamily="18" charset="0"/>
                        </a:rPr>
                        <a:t>Definition</a:t>
                      </a:r>
                      <a:endParaRPr kumimoji="0" lang="en-US" sz="2000" b="0" i="0" u="none" strike="noStrike" cap="none" normalizeH="0" baseline="0" smtClean="0">
                        <a:ln>
                          <a:noFill/>
                        </a:ln>
                        <a:solidFill>
                          <a:schemeClr val="tx1"/>
                        </a:solidFill>
                        <a:effectLst/>
                        <a:latin typeface="Arial" pitchFamily="34" charset="0"/>
                        <a:ea typeface="Bell MT"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Bell MT" pitchFamily="18" charset="0"/>
                          <a:cs typeface="Times New Roman" pitchFamily="18" charset="0"/>
                        </a:rPr>
                        <a:t>Verbs</a:t>
                      </a:r>
                      <a:endParaRPr kumimoji="0" lang="en-US" sz="2000" b="0" i="0" u="none" strike="noStrike" cap="none" normalizeH="0" baseline="0" smtClean="0">
                        <a:ln>
                          <a:noFill/>
                        </a:ln>
                        <a:solidFill>
                          <a:schemeClr val="tx1"/>
                        </a:solidFill>
                        <a:effectLst/>
                        <a:latin typeface="Arial" pitchFamily="34" charset="0"/>
                        <a:ea typeface="Bell MT"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946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Remember</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   (Knowledge)</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Recall or recognition of specific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9A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9A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9AF4"/>
                    </a:solidFill>
                  </a:tcPr>
                </a:tc>
              </a:tr>
              <a:tr h="157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Understand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   (Comprehension)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Apply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   (Application)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Understanding of information given</a:t>
                      </a:r>
                    </a:p>
                    <a:p>
                      <a:pPr marL="119063" marR="0" lvl="0" indent="-119063" algn="l" defTabSz="914400" rtl="0" eaLnBrk="0" fontAlgn="base" latinLnBrk="0" hangingPunct="0">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Using methods, concepts, principles, and theories in new situations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196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196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196E"/>
                    </a:solidFill>
                  </a:tcPr>
                </a:tc>
              </a:tr>
              <a:tr h="2328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Analyze</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   (Analysis)</a:t>
                      </a: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Evaluate</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   (Synthesis)</a:t>
                      </a: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Create</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   (Evaluation)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Break down information into its constituent elements</a:t>
                      </a:r>
                    </a:p>
                    <a:p>
                      <a:pPr marL="119063" marR="0" lvl="0" indent="-119063" algn="l" defTabSz="914400" rtl="0" eaLnBrk="0" fontAlgn="base" latinLnBrk="0" hangingPunct="0">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Putting together constituent elements or parts to form a whole requiring original creative thinking.</a:t>
                      </a:r>
                    </a:p>
                    <a:p>
                      <a:pPr marL="119063" marR="0" lvl="0" indent="-119063" algn="l" defTabSz="914400" rtl="0" eaLnBrk="0" fontAlgn="base" latinLnBrk="0" hangingPunct="0">
                        <a:lnSpc>
                          <a:spcPct val="100000"/>
                        </a:lnSpc>
                        <a:spcBef>
                          <a:spcPct val="0"/>
                        </a:spcBef>
                        <a:spcAft>
                          <a:spcPct val="0"/>
                        </a:spcAft>
                        <a:buClrTx/>
                        <a:buSzTx/>
                        <a:buFont typeface="Symbol" pitchFamily="18" charset="2"/>
                        <a:buChar char=""/>
                        <a:tabLst>
                          <a:tab pos="160338" algn="l"/>
                        </a:tabLst>
                      </a:pPr>
                      <a:r>
                        <a:rPr kumimoji="0" lang="en-US" sz="1400" b="0" i="0" u="none" strike="noStrike" cap="none" normalizeH="0" baseline="0" smtClean="0">
                          <a:ln>
                            <a:noFill/>
                          </a:ln>
                          <a:solidFill>
                            <a:schemeClr val="tx1"/>
                          </a:solidFill>
                          <a:effectLst/>
                          <a:latin typeface="Arial" pitchFamily="34" charset="0"/>
                          <a:ea typeface="Bell MT" pitchFamily="18" charset="0"/>
                          <a:cs typeface="Times New Roman" pitchFamily="18" charset="0"/>
                        </a:rPr>
                        <a:t>Judging the values of ideas, materials and methods by developing and applying standards and criteria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1683" name="Rectangle 259"/>
          <p:cNvSpPr>
            <a:spLocks noChangeArrowheads="1"/>
          </p:cNvSpPr>
          <p:nvPr/>
        </p:nvSpPr>
        <p:spPr bwMode="auto">
          <a:xfrm>
            <a:off x="0" y="7870825"/>
            <a:ext cx="9144000" cy="0"/>
          </a:xfrm>
          <a:prstGeom prst="rect">
            <a:avLst/>
          </a:prstGeom>
          <a:noFill/>
          <a:ln w="9525">
            <a:noFill/>
            <a:miter lim="800000"/>
            <a:headEnd/>
            <a:tailEnd/>
          </a:ln>
          <a:effectLst/>
        </p:spPr>
        <p:txBody>
          <a:bodyPr wrap="none" anchor="ctr">
            <a:spAutoFit/>
          </a:bodyPr>
          <a:lstStyle/>
          <a:p>
            <a:endParaRPr lang="en-US"/>
          </a:p>
        </p:txBody>
      </p:sp>
      <p:sp>
        <p:nvSpPr>
          <p:cNvPr id="231430" name="Text Box 6"/>
          <p:cNvSpPr txBox="1">
            <a:spLocks noChangeArrowheads="1"/>
          </p:cNvSpPr>
          <p:nvPr/>
        </p:nvSpPr>
        <p:spPr bwMode="auto">
          <a:xfrm>
            <a:off x="1676400" y="1219200"/>
            <a:ext cx="457200" cy="798513"/>
          </a:xfrm>
          <a:prstGeom prst="rect">
            <a:avLst/>
          </a:prstGeom>
          <a:solidFill>
            <a:srgbClr val="FFFFFF"/>
          </a:solidFill>
          <a:ln w="9525">
            <a:noFill/>
            <a:miter lim="800000"/>
            <a:headEnd/>
            <a:tailEnd/>
          </a:ln>
        </p:spPr>
        <p:txBody>
          <a:bodyPr/>
          <a:lstStyle/>
          <a:p>
            <a:r>
              <a:rPr lang="en-US" sz="4800">
                <a:cs typeface="Times New Roman" pitchFamily="18" charset="0"/>
              </a:rPr>
              <a:t>1</a:t>
            </a:r>
            <a:endParaRPr lang="en-US"/>
          </a:p>
        </p:txBody>
      </p:sp>
      <p:sp>
        <p:nvSpPr>
          <p:cNvPr id="231429" name="Text Box 5"/>
          <p:cNvSpPr txBox="1">
            <a:spLocks noChangeArrowheads="1"/>
          </p:cNvSpPr>
          <p:nvPr/>
        </p:nvSpPr>
        <p:spPr bwMode="auto">
          <a:xfrm>
            <a:off x="1676400" y="2819400"/>
            <a:ext cx="457200" cy="838200"/>
          </a:xfrm>
          <a:prstGeom prst="rect">
            <a:avLst/>
          </a:prstGeom>
          <a:noFill/>
          <a:ln w="9525">
            <a:noFill/>
            <a:miter lim="800000"/>
            <a:headEnd/>
            <a:tailEnd/>
          </a:ln>
        </p:spPr>
        <p:txBody>
          <a:bodyPr/>
          <a:lstStyle/>
          <a:p>
            <a:r>
              <a:rPr lang="en-US" sz="4800">
                <a:cs typeface="Times New Roman" pitchFamily="18" charset="0"/>
              </a:rPr>
              <a:t>2</a:t>
            </a:r>
            <a:endParaRPr lang="en-US"/>
          </a:p>
        </p:txBody>
      </p:sp>
      <p:sp>
        <p:nvSpPr>
          <p:cNvPr id="231428" name="Text Box 4"/>
          <p:cNvSpPr txBox="1">
            <a:spLocks noChangeArrowheads="1"/>
          </p:cNvSpPr>
          <p:nvPr/>
        </p:nvSpPr>
        <p:spPr bwMode="auto">
          <a:xfrm>
            <a:off x="1676400" y="5105400"/>
            <a:ext cx="457200" cy="798513"/>
          </a:xfrm>
          <a:prstGeom prst="rect">
            <a:avLst/>
          </a:prstGeom>
          <a:solidFill>
            <a:srgbClr val="FFFFFF"/>
          </a:solidFill>
          <a:ln w="9525">
            <a:noFill/>
            <a:miter lim="800000"/>
            <a:headEnd/>
            <a:tailEnd/>
          </a:ln>
        </p:spPr>
        <p:txBody>
          <a:bodyPr/>
          <a:lstStyle/>
          <a:p>
            <a:r>
              <a:rPr lang="en-US" sz="4800">
                <a:cs typeface="Times New Roman" pitchFamily="18" charset="0"/>
              </a:rPr>
              <a:t>3</a:t>
            </a:r>
            <a:endParaRPr lang="en-US"/>
          </a:p>
        </p:txBody>
      </p:sp>
      <p:sp>
        <p:nvSpPr>
          <p:cNvPr id="231721" name="Text Box 297"/>
          <p:cNvSpPr txBox="1">
            <a:spLocks noChangeArrowheads="1"/>
          </p:cNvSpPr>
          <p:nvPr/>
        </p:nvSpPr>
        <p:spPr bwMode="auto">
          <a:xfrm>
            <a:off x="4953000" y="1190625"/>
            <a:ext cx="962025" cy="942975"/>
          </a:xfrm>
          <a:prstGeom prst="rect">
            <a:avLst/>
          </a:prstGeom>
          <a:noFill/>
          <a:ln w="9525">
            <a:noFill/>
            <a:miter lim="800000"/>
            <a:headEnd/>
            <a:tailEnd/>
          </a:ln>
          <a:effectLst/>
        </p:spPr>
        <p:txBody>
          <a:bodyPr wrap="none">
            <a:spAutoFit/>
          </a:bodyPr>
          <a:lstStyle/>
          <a:p>
            <a:r>
              <a:rPr lang="en-US" sz="1400"/>
              <a:t>relate</a:t>
            </a:r>
          </a:p>
          <a:p>
            <a:r>
              <a:rPr lang="en-US" sz="1400"/>
              <a:t>record</a:t>
            </a:r>
          </a:p>
          <a:p>
            <a:r>
              <a:rPr lang="en-US" sz="1400"/>
              <a:t>recall</a:t>
            </a:r>
          </a:p>
          <a:p>
            <a:r>
              <a:rPr lang="en-US" sz="1400"/>
              <a:t>memorize</a:t>
            </a:r>
          </a:p>
        </p:txBody>
      </p:sp>
      <p:sp>
        <p:nvSpPr>
          <p:cNvPr id="231722" name="Text Box 298"/>
          <p:cNvSpPr txBox="1">
            <a:spLocks noChangeArrowheads="1"/>
          </p:cNvSpPr>
          <p:nvPr/>
        </p:nvSpPr>
        <p:spPr bwMode="auto">
          <a:xfrm>
            <a:off x="6419850" y="1190625"/>
            <a:ext cx="685800" cy="942975"/>
          </a:xfrm>
          <a:prstGeom prst="rect">
            <a:avLst/>
          </a:prstGeom>
          <a:noFill/>
          <a:ln w="9525">
            <a:noFill/>
            <a:miter lim="800000"/>
            <a:headEnd/>
            <a:tailEnd/>
          </a:ln>
          <a:effectLst/>
        </p:spPr>
        <p:txBody>
          <a:bodyPr wrap="none">
            <a:spAutoFit/>
          </a:bodyPr>
          <a:lstStyle/>
          <a:p>
            <a:r>
              <a:rPr lang="en-US" sz="1400"/>
              <a:t>define</a:t>
            </a:r>
          </a:p>
          <a:p>
            <a:r>
              <a:rPr lang="en-US" sz="1400"/>
              <a:t>repeat</a:t>
            </a:r>
          </a:p>
          <a:p>
            <a:r>
              <a:rPr lang="en-US" sz="1400"/>
              <a:t>name</a:t>
            </a:r>
          </a:p>
          <a:p>
            <a:r>
              <a:rPr lang="en-US" sz="1400"/>
              <a:t>list </a:t>
            </a:r>
          </a:p>
        </p:txBody>
      </p:sp>
      <p:sp>
        <p:nvSpPr>
          <p:cNvPr id="231725" name="Text Box 301"/>
          <p:cNvSpPr txBox="1">
            <a:spLocks noChangeArrowheads="1"/>
          </p:cNvSpPr>
          <p:nvPr/>
        </p:nvSpPr>
        <p:spPr bwMode="auto">
          <a:xfrm>
            <a:off x="4962525" y="2457450"/>
            <a:ext cx="952500" cy="1581150"/>
          </a:xfrm>
          <a:prstGeom prst="rect">
            <a:avLst/>
          </a:prstGeom>
          <a:noFill/>
          <a:ln w="9525">
            <a:noFill/>
            <a:miter lim="800000"/>
            <a:headEnd/>
            <a:tailEnd/>
          </a:ln>
          <a:effectLst/>
        </p:spPr>
        <p:txBody>
          <a:bodyPr wrap="none">
            <a:spAutoFit/>
          </a:bodyPr>
          <a:lstStyle/>
          <a:p>
            <a:r>
              <a:rPr lang="en-US" sz="1400"/>
              <a:t>recognize</a:t>
            </a:r>
          </a:p>
          <a:p>
            <a:r>
              <a:rPr lang="en-US" sz="1400"/>
              <a:t>tell</a:t>
            </a:r>
          </a:p>
          <a:p>
            <a:r>
              <a:rPr lang="en-US" sz="1400"/>
              <a:t>locate</a:t>
            </a:r>
          </a:p>
          <a:p>
            <a:r>
              <a:rPr lang="en-US" sz="1400"/>
              <a:t>express</a:t>
            </a:r>
          </a:p>
          <a:p>
            <a:r>
              <a:rPr lang="en-US" sz="1400"/>
              <a:t>restate</a:t>
            </a:r>
          </a:p>
          <a:p>
            <a:r>
              <a:rPr lang="en-US" sz="1400"/>
              <a:t>discuss</a:t>
            </a:r>
          </a:p>
          <a:p>
            <a:r>
              <a:rPr lang="en-US" sz="1400"/>
              <a:t>review</a:t>
            </a:r>
          </a:p>
        </p:txBody>
      </p:sp>
      <p:sp>
        <p:nvSpPr>
          <p:cNvPr id="231727" name="Text Box 303"/>
          <p:cNvSpPr txBox="1">
            <a:spLocks noChangeArrowheads="1"/>
          </p:cNvSpPr>
          <p:nvPr/>
        </p:nvSpPr>
        <p:spPr bwMode="auto">
          <a:xfrm>
            <a:off x="7697788" y="2460625"/>
            <a:ext cx="1217612" cy="1368425"/>
          </a:xfrm>
          <a:prstGeom prst="rect">
            <a:avLst/>
          </a:prstGeom>
          <a:noFill/>
          <a:ln w="9525">
            <a:noFill/>
            <a:miter lim="800000"/>
            <a:headEnd/>
            <a:tailEnd/>
          </a:ln>
          <a:effectLst/>
        </p:spPr>
        <p:txBody>
          <a:bodyPr wrap="none">
            <a:spAutoFit/>
          </a:bodyPr>
          <a:lstStyle/>
          <a:p>
            <a:r>
              <a:rPr lang="en-US" sz="1400"/>
              <a:t>demonstrate </a:t>
            </a:r>
          </a:p>
          <a:p>
            <a:r>
              <a:rPr lang="en-US" sz="1400"/>
              <a:t>translate</a:t>
            </a:r>
          </a:p>
          <a:p>
            <a:r>
              <a:rPr lang="en-US" sz="1400"/>
              <a:t>use</a:t>
            </a:r>
          </a:p>
          <a:p>
            <a:r>
              <a:rPr lang="en-US" sz="1400"/>
              <a:t>apply</a:t>
            </a:r>
          </a:p>
          <a:p>
            <a:r>
              <a:rPr lang="en-US" sz="1400"/>
              <a:t>operate</a:t>
            </a:r>
          </a:p>
          <a:p>
            <a:r>
              <a:rPr lang="en-US" sz="1400"/>
              <a:t>illustrate</a:t>
            </a:r>
          </a:p>
        </p:txBody>
      </p:sp>
      <p:sp>
        <p:nvSpPr>
          <p:cNvPr id="231728" name="Text Box 304"/>
          <p:cNvSpPr txBox="1">
            <a:spLocks noChangeArrowheads="1"/>
          </p:cNvSpPr>
          <p:nvPr/>
        </p:nvSpPr>
        <p:spPr bwMode="auto">
          <a:xfrm>
            <a:off x="6421438" y="2457450"/>
            <a:ext cx="893762" cy="1581150"/>
          </a:xfrm>
          <a:prstGeom prst="rect">
            <a:avLst/>
          </a:prstGeom>
          <a:noFill/>
          <a:ln w="9525">
            <a:noFill/>
            <a:miter lim="800000"/>
            <a:headEnd/>
            <a:tailEnd/>
          </a:ln>
          <a:effectLst/>
        </p:spPr>
        <p:txBody>
          <a:bodyPr wrap="none">
            <a:spAutoFit/>
          </a:bodyPr>
          <a:lstStyle/>
          <a:p>
            <a:r>
              <a:rPr lang="en-US" sz="1400"/>
              <a:t>explain</a:t>
            </a:r>
          </a:p>
          <a:p>
            <a:r>
              <a:rPr lang="en-US" sz="1400"/>
              <a:t>report</a:t>
            </a:r>
          </a:p>
          <a:p>
            <a:r>
              <a:rPr lang="en-US" sz="1400"/>
              <a:t>describe</a:t>
            </a:r>
          </a:p>
          <a:p>
            <a:r>
              <a:rPr lang="en-US" sz="1400"/>
              <a:t>schedule</a:t>
            </a:r>
          </a:p>
          <a:p>
            <a:r>
              <a:rPr lang="en-US" sz="1400"/>
              <a:t>practice</a:t>
            </a:r>
          </a:p>
          <a:p>
            <a:r>
              <a:rPr lang="en-US" sz="1400"/>
              <a:t>interpret</a:t>
            </a:r>
          </a:p>
          <a:p>
            <a:endParaRPr lang="en-US" sz="1400"/>
          </a:p>
        </p:txBody>
      </p:sp>
      <p:sp>
        <p:nvSpPr>
          <p:cNvPr id="231737" name="Text Box 313"/>
          <p:cNvSpPr txBox="1">
            <a:spLocks noChangeArrowheads="1"/>
          </p:cNvSpPr>
          <p:nvPr/>
        </p:nvSpPr>
        <p:spPr bwMode="auto">
          <a:xfrm>
            <a:off x="7710488" y="4378325"/>
            <a:ext cx="823912" cy="1793875"/>
          </a:xfrm>
          <a:prstGeom prst="rect">
            <a:avLst/>
          </a:prstGeom>
          <a:noFill/>
          <a:ln w="9525">
            <a:noFill/>
            <a:miter lim="800000"/>
            <a:headEnd/>
            <a:tailEnd/>
          </a:ln>
          <a:effectLst/>
        </p:spPr>
        <p:txBody>
          <a:bodyPr wrap="none">
            <a:spAutoFit/>
          </a:bodyPr>
          <a:lstStyle/>
          <a:p>
            <a:r>
              <a:rPr lang="en-US" sz="1400"/>
              <a:t>plan</a:t>
            </a:r>
          </a:p>
          <a:p>
            <a:r>
              <a:rPr lang="en-US" sz="1400"/>
              <a:t>predict</a:t>
            </a:r>
          </a:p>
          <a:p>
            <a:r>
              <a:rPr lang="en-US" sz="1400"/>
              <a:t>prepare</a:t>
            </a:r>
          </a:p>
          <a:p>
            <a:r>
              <a:rPr lang="en-US" sz="1400"/>
              <a:t>propose</a:t>
            </a:r>
          </a:p>
          <a:p>
            <a:r>
              <a:rPr lang="en-US" sz="1400"/>
              <a:t>rate</a:t>
            </a:r>
          </a:p>
          <a:p>
            <a:r>
              <a:rPr lang="en-US" sz="1400"/>
              <a:t>relate </a:t>
            </a:r>
          </a:p>
          <a:p>
            <a:r>
              <a:rPr lang="en-US" sz="1400"/>
              <a:t>solve</a:t>
            </a:r>
          </a:p>
          <a:p>
            <a:r>
              <a:rPr lang="en-US" sz="1400"/>
              <a:t>value</a:t>
            </a:r>
          </a:p>
        </p:txBody>
      </p:sp>
      <p:sp>
        <p:nvSpPr>
          <p:cNvPr id="231739" name="Text Box 315"/>
          <p:cNvSpPr txBox="1">
            <a:spLocks noChangeArrowheads="1"/>
          </p:cNvSpPr>
          <p:nvPr/>
        </p:nvSpPr>
        <p:spPr bwMode="auto">
          <a:xfrm>
            <a:off x="4953000" y="4375150"/>
            <a:ext cx="1098550" cy="2219325"/>
          </a:xfrm>
          <a:prstGeom prst="rect">
            <a:avLst/>
          </a:prstGeom>
          <a:noFill/>
          <a:ln w="9525">
            <a:noFill/>
            <a:miter lim="800000"/>
            <a:headEnd/>
            <a:tailEnd/>
          </a:ln>
          <a:effectLst/>
        </p:spPr>
        <p:txBody>
          <a:bodyPr wrap="none">
            <a:spAutoFit/>
          </a:bodyPr>
          <a:lstStyle/>
          <a:p>
            <a:r>
              <a:rPr lang="en-US" sz="1400"/>
              <a:t>appraise</a:t>
            </a:r>
          </a:p>
          <a:p>
            <a:r>
              <a:rPr lang="en-US" sz="1400"/>
              <a:t>arrange</a:t>
            </a:r>
          </a:p>
          <a:p>
            <a:r>
              <a:rPr lang="en-US" sz="1400"/>
              <a:t>assemble</a:t>
            </a:r>
          </a:p>
          <a:p>
            <a:r>
              <a:rPr lang="en-US" sz="1400"/>
              <a:t>assess</a:t>
            </a:r>
          </a:p>
          <a:p>
            <a:r>
              <a:rPr lang="en-US" sz="1400"/>
              <a:t>calculate</a:t>
            </a:r>
          </a:p>
          <a:p>
            <a:r>
              <a:rPr lang="en-US" sz="1400"/>
              <a:t>compare </a:t>
            </a:r>
          </a:p>
          <a:p>
            <a:r>
              <a:rPr lang="en-US" sz="1400"/>
              <a:t>compose	</a:t>
            </a:r>
          </a:p>
          <a:p>
            <a:r>
              <a:rPr lang="en-US" sz="1400"/>
              <a:t>construct</a:t>
            </a:r>
          </a:p>
          <a:p>
            <a:r>
              <a:rPr lang="en-US" sz="1400"/>
              <a:t>create</a:t>
            </a:r>
          </a:p>
          <a:p>
            <a:endParaRPr lang="en-US" sz="1400"/>
          </a:p>
        </p:txBody>
      </p:sp>
      <p:sp>
        <p:nvSpPr>
          <p:cNvPr id="231740" name="Text Box 316"/>
          <p:cNvSpPr txBox="1">
            <a:spLocks noChangeArrowheads="1"/>
          </p:cNvSpPr>
          <p:nvPr/>
        </p:nvSpPr>
        <p:spPr bwMode="auto">
          <a:xfrm>
            <a:off x="6429375" y="4378325"/>
            <a:ext cx="1109663" cy="2006600"/>
          </a:xfrm>
          <a:prstGeom prst="rect">
            <a:avLst/>
          </a:prstGeom>
          <a:noFill/>
          <a:ln w="9525">
            <a:noFill/>
            <a:miter lim="800000"/>
            <a:headEnd/>
            <a:tailEnd/>
          </a:ln>
          <a:effectLst/>
        </p:spPr>
        <p:txBody>
          <a:bodyPr wrap="none">
            <a:spAutoFit/>
          </a:bodyPr>
          <a:lstStyle/>
          <a:p>
            <a:r>
              <a:rPr lang="en-US" sz="1400"/>
              <a:t>debate	</a:t>
            </a:r>
          </a:p>
          <a:p>
            <a:r>
              <a:rPr lang="en-US" sz="1400"/>
              <a:t>design</a:t>
            </a:r>
          </a:p>
          <a:p>
            <a:r>
              <a:rPr lang="en-US" sz="1400"/>
              <a:t>differentiate</a:t>
            </a:r>
          </a:p>
          <a:p>
            <a:r>
              <a:rPr lang="en-US" sz="1400"/>
              <a:t>evaluate</a:t>
            </a:r>
          </a:p>
          <a:p>
            <a:r>
              <a:rPr lang="en-US" sz="1400"/>
              <a:t>examine</a:t>
            </a:r>
          </a:p>
          <a:p>
            <a:r>
              <a:rPr lang="en-US" sz="1400"/>
              <a:t>experiment</a:t>
            </a:r>
          </a:p>
          <a:p>
            <a:r>
              <a:rPr lang="en-US" sz="1400"/>
              <a:t>Inspect</a:t>
            </a:r>
          </a:p>
          <a:p>
            <a:r>
              <a:rPr lang="en-US" sz="1400"/>
              <a:t>judge</a:t>
            </a:r>
          </a:p>
          <a:p>
            <a:r>
              <a:rPr lang="en-US" sz="1400"/>
              <a:t>organize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Rectangle 4"/>
          <p:cNvSpPr>
            <a:spLocks noGrp="1" noChangeArrowheads="1"/>
          </p:cNvSpPr>
          <p:nvPr>
            <p:ph type="ctrTitle"/>
          </p:nvPr>
        </p:nvSpPr>
        <p:spPr>
          <a:xfrm>
            <a:off x="990600" y="1752600"/>
            <a:ext cx="7086600" cy="1470025"/>
          </a:xfrm>
        </p:spPr>
        <p:txBody>
          <a:bodyPr/>
          <a:lstStyle/>
          <a:p>
            <a:r>
              <a:rPr lang="en-US" sz="4800"/>
              <a:t>Which Assessment Tool to Use</a:t>
            </a:r>
          </a:p>
        </p:txBody>
      </p:sp>
      <p:pic>
        <p:nvPicPr>
          <p:cNvPr id="376839" name="Picture 7" descr="Forkinroad"/>
          <p:cNvPicPr>
            <a:picLocks noChangeAspect="1" noChangeArrowheads="1"/>
          </p:cNvPicPr>
          <p:nvPr/>
        </p:nvPicPr>
        <p:blipFill>
          <a:blip r:embed="rId3"/>
          <a:srcRect/>
          <a:stretch>
            <a:fillRect/>
          </a:stretch>
        </p:blipFill>
        <p:spPr bwMode="auto">
          <a:xfrm>
            <a:off x="2971800" y="4057650"/>
            <a:ext cx="3352800" cy="2800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524000"/>
          <a:ext cx="8229600"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5240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title"/>
          </p:nvPr>
        </p:nvSpPr>
        <p:spPr>
          <a:noFill/>
          <a:ln/>
        </p:spPr>
        <p:txBody>
          <a:bodyPr/>
          <a:lstStyle/>
          <a:p>
            <a:r>
              <a:rPr lang="en-US"/>
              <a:t>Written Tests</a:t>
            </a:r>
          </a:p>
        </p:txBody>
      </p:sp>
      <p:sp>
        <p:nvSpPr>
          <p:cNvPr id="393218" name="Rectangle 2"/>
          <p:cNvSpPr>
            <a:spLocks noGrp="1" noChangeArrowheads="1"/>
          </p:cNvSpPr>
          <p:nvPr>
            <p:ph type="body" sz="half" idx="1"/>
          </p:nvPr>
        </p:nvSpPr>
        <p:spPr>
          <a:xfrm>
            <a:off x="457200" y="1874838"/>
            <a:ext cx="8382000" cy="4525962"/>
          </a:xfrm>
        </p:spPr>
        <p:txBody>
          <a:bodyPr/>
          <a:lstStyle/>
          <a:p>
            <a:pPr>
              <a:spcBef>
                <a:spcPct val="40000"/>
              </a:spcBef>
              <a:buFont typeface="Arial" panose="020B0604020202020204" pitchFamily="34" charset="0"/>
              <a:buChar char="•"/>
            </a:pPr>
            <a:r>
              <a:rPr lang="en-US" sz="2400" dirty="0"/>
              <a:t>T</a:t>
            </a:r>
            <a:r>
              <a:rPr lang="en-US" sz="2400" dirty="0" smtClean="0"/>
              <a:t>ests can </a:t>
            </a:r>
            <a:r>
              <a:rPr lang="en-US" sz="2400" dirty="0"/>
              <a:t>be a learning </a:t>
            </a:r>
            <a:r>
              <a:rPr lang="en-US" sz="2400" b="1" dirty="0"/>
              <a:t>AND</a:t>
            </a:r>
            <a:r>
              <a:rPr lang="en-US" sz="2400" dirty="0"/>
              <a:t> an assessment tool. In any one test, students should be able to demonstrate that they </a:t>
            </a:r>
            <a:r>
              <a:rPr lang="en-US" sz="2400" b="1" dirty="0"/>
              <a:t>know</a:t>
            </a:r>
            <a:r>
              <a:rPr lang="en-US" sz="2400" dirty="0"/>
              <a:t> the terminology, that they </a:t>
            </a:r>
            <a:r>
              <a:rPr lang="en-US" sz="2400" b="1" dirty="0"/>
              <a:t>understand</a:t>
            </a:r>
            <a:r>
              <a:rPr lang="en-US" sz="2400" dirty="0"/>
              <a:t> the concepts, that they can </a:t>
            </a:r>
            <a:r>
              <a:rPr lang="en-US" sz="2400" b="1" dirty="0"/>
              <a:t>apply</a:t>
            </a:r>
            <a:r>
              <a:rPr lang="en-US" sz="2400" dirty="0"/>
              <a:t> this to new situations, and that they can </a:t>
            </a:r>
            <a:r>
              <a:rPr lang="en-US" sz="2400" b="1" dirty="0"/>
              <a:t>analyze</a:t>
            </a:r>
            <a:r>
              <a:rPr lang="en-US" sz="2400" dirty="0"/>
              <a:t> and </a:t>
            </a:r>
            <a:r>
              <a:rPr lang="en-US" sz="2400" b="1" dirty="0"/>
              <a:t>evaluate</a:t>
            </a:r>
            <a:r>
              <a:rPr lang="en-US" sz="2400" dirty="0"/>
              <a:t> based on what they have learned. </a:t>
            </a:r>
          </a:p>
          <a:p>
            <a:pPr>
              <a:spcBef>
                <a:spcPct val="40000"/>
              </a:spcBef>
              <a:buFont typeface="Arial" panose="020B0604020202020204" pitchFamily="34" charset="0"/>
              <a:buChar char="•"/>
            </a:pPr>
            <a:r>
              <a:rPr lang="en-US" sz="2400" dirty="0" smtClean="0"/>
              <a:t>They are the </a:t>
            </a:r>
            <a:r>
              <a:rPr lang="en-US" sz="2400" b="1" dirty="0" smtClean="0"/>
              <a:t>proof</a:t>
            </a:r>
            <a:r>
              <a:rPr lang="en-US" sz="2400" dirty="0" smtClean="0"/>
              <a:t> </a:t>
            </a:r>
            <a:r>
              <a:rPr lang="en-US" sz="2400" dirty="0"/>
              <a:t>that the student understands the material or is able to apply the knowledge gained to real-world circumstances. </a:t>
            </a:r>
          </a:p>
          <a:p>
            <a:pPr marL="0" indent="0">
              <a:spcBef>
                <a:spcPct val="40000"/>
              </a:spcBef>
              <a:buNone/>
            </a:pPr>
            <a:endParaRPr lang="en-US" sz="2400" dirty="0"/>
          </a:p>
        </p:txBody>
      </p:sp>
      <p:pic>
        <p:nvPicPr>
          <p:cNvPr id="393223" name="Picture 7" descr="Jigsaw"/>
          <p:cNvPicPr>
            <a:picLocks noGrp="1" noChangeAspect="1" noChangeArrowheads="1"/>
          </p:cNvPicPr>
          <p:nvPr>
            <p:ph sz="half" idx="2"/>
          </p:nvPr>
        </p:nvPicPr>
        <p:blipFill>
          <a:blip r:embed="rId3"/>
          <a:srcRect/>
          <a:stretch>
            <a:fillRect/>
          </a:stretch>
        </p:blipFill>
        <p:spPr>
          <a:xfrm>
            <a:off x="6248400" y="5316776"/>
            <a:ext cx="1981200" cy="153092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ctrTitle"/>
          </p:nvPr>
        </p:nvSpPr>
        <p:spPr>
          <a:xfrm>
            <a:off x="685800" y="1295400"/>
            <a:ext cx="7772400" cy="1927225"/>
          </a:xfrm>
        </p:spPr>
        <p:txBody>
          <a:bodyPr/>
          <a:lstStyle/>
          <a:p>
            <a:r>
              <a:rPr lang="en-US" sz="4800"/>
              <a:t>General Guidelines for Test Development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1. Cognitive Level</a:t>
            </a:r>
          </a:p>
        </p:txBody>
      </p:sp>
      <p:sp>
        <p:nvSpPr>
          <p:cNvPr id="357379" name="Rectangle 3"/>
          <p:cNvSpPr>
            <a:spLocks noGrp="1" noChangeArrowheads="1"/>
          </p:cNvSpPr>
          <p:nvPr>
            <p:ph type="body" sz="half" idx="1"/>
          </p:nvPr>
        </p:nvSpPr>
        <p:spPr>
          <a:xfrm>
            <a:off x="1676400" y="1874838"/>
            <a:ext cx="7010400" cy="4525962"/>
          </a:xfrm>
        </p:spPr>
        <p:txBody>
          <a:bodyPr/>
          <a:lstStyle/>
          <a:p>
            <a:pPr marL="609600" indent="-609600">
              <a:spcBef>
                <a:spcPct val="30000"/>
              </a:spcBef>
              <a:buFontTx/>
              <a:buChar char="•"/>
            </a:pPr>
            <a:r>
              <a:rPr lang="en-US" dirty="0"/>
              <a:t>Goal </a:t>
            </a:r>
            <a:r>
              <a:rPr lang="en-US" dirty="0" smtClean="0"/>
              <a:t>should be </a:t>
            </a:r>
            <a:r>
              <a:rPr lang="en-US" dirty="0"/>
              <a:t>no more than 40% of the questions at level 1.</a:t>
            </a:r>
          </a:p>
          <a:p>
            <a:pPr marL="609600" indent="-609600">
              <a:spcBef>
                <a:spcPct val="30000"/>
              </a:spcBef>
            </a:pPr>
            <a:r>
              <a:rPr lang="en-US" sz="2800" dirty="0"/>
              <a:t>Identifying level 1.</a:t>
            </a:r>
          </a:p>
          <a:p>
            <a:pPr marL="990600" lvl="1" indent="-533400">
              <a:spcBef>
                <a:spcPct val="30000"/>
              </a:spcBef>
            </a:pPr>
            <a:r>
              <a:rPr lang="en-US" sz="2400" dirty="0"/>
              <a:t>If you give an open-book test, and the student can make a 100 without having read the chapter first.</a:t>
            </a:r>
          </a:p>
          <a:p>
            <a:pPr marL="990600" lvl="1" indent="-533400">
              <a:spcBef>
                <a:spcPct val="30000"/>
              </a:spcBef>
            </a:pPr>
            <a:r>
              <a:rPr lang="en-US" sz="2400" dirty="0"/>
              <a:t>If the student can point to the answer.</a:t>
            </a:r>
          </a:p>
        </p:txBody>
      </p:sp>
      <p:pic>
        <p:nvPicPr>
          <p:cNvPr id="357383" name="Picture 7" descr="Checkfacts"/>
          <p:cNvPicPr>
            <a:picLocks noGrp="1" noChangeAspect="1" noChangeArrowheads="1"/>
          </p:cNvPicPr>
          <p:nvPr>
            <p:ph sz="half" idx="2"/>
          </p:nvPr>
        </p:nvPicPr>
        <p:blipFill>
          <a:blip r:embed="rId3"/>
          <a:srcRect/>
          <a:stretch>
            <a:fillRect/>
          </a:stretch>
        </p:blipFill>
        <p:spPr>
          <a:xfrm>
            <a:off x="0" y="4191000"/>
            <a:ext cx="1758950" cy="2667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73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7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52400" y="0"/>
            <a:ext cx="8915400" cy="1066800"/>
          </a:xfrm>
        </p:spPr>
        <p:txBody>
          <a:bodyPr/>
          <a:lstStyle/>
          <a:p>
            <a:r>
              <a:rPr lang="en-US" sz="5400"/>
              <a:t>Overview</a:t>
            </a:r>
          </a:p>
        </p:txBody>
      </p:sp>
      <p:sp>
        <p:nvSpPr>
          <p:cNvPr id="230403" name="Rectangle 3"/>
          <p:cNvSpPr>
            <a:spLocks noGrp="1" noChangeArrowheads="1"/>
          </p:cNvSpPr>
          <p:nvPr>
            <p:ph type="body" idx="1"/>
          </p:nvPr>
        </p:nvSpPr>
        <p:spPr>
          <a:xfrm>
            <a:off x="304800" y="1905000"/>
            <a:ext cx="6324600" cy="4525963"/>
          </a:xfrm>
        </p:spPr>
        <p:txBody>
          <a:bodyPr/>
          <a:lstStyle/>
          <a:p>
            <a:pPr marL="609600" indent="-609600">
              <a:spcBef>
                <a:spcPct val="50000"/>
              </a:spcBef>
              <a:buFont typeface="Times"/>
              <a:buAutoNum type="arabicPeriod"/>
            </a:pPr>
            <a:r>
              <a:rPr lang="en-US" sz="4000"/>
              <a:t>Assessments in general</a:t>
            </a:r>
          </a:p>
          <a:p>
            <a:pPr marL="609600" indent="-609600">
              <a:spcBef>
                <a:spcPct val="50000"/>
              </a:spcBef>
              <a:buFont typeface="Times"/>
              <a:buAutoNum type="arabicPeriod"/>
            </a:pPr>
            <a:r>
              <a:rPr lang="en-US" sz="4000"/>
              <a:t>Tests</a:t>
            </a:r>
          </a:p>
          <a:p>
            <a:pPr marL="609600" indent="-609600">
              <a:spcBef>
                <a:spcPct val="50000"/>
              </a:spcBef>
              <a:buFont typeface="Times"/>
              <a:buAutoNum type="arabicPeriod"/>
            </a:pPr>
            <a:r>
              <a:rPr lang="en-US" sz="4000"/>
              <a:t>Rubrics</a:t>
            </a:r>
          </a:p>
          <a:p>
            <a:pPr marL="609600" indent="-609600">
              <a:spcBef>
                <a:spcPct val="50000"/>
              </a:spcBef>
              <a:buFont typeface="Times"/>
              <a:buAutoNum type="arabicPeriod"/>
            </a:pPr>
            <a:r>
              <a:rPr lang="en-US" sz="4000"/>
              <a:t>Supporting state exams</a:t>
            </a:r>
          </a:p>
        </p:txBody>
      </p:sp>
      <p:sp>
        <p:nvSpPr>
          <p:cNvPr id="230405" name="AutoShape 5"/>
          <p:cNvSpPr>
            <a:spLocks noChangeAspect="1" noChangeArrowheads="1" noTextEdit="1"/>
          </p:cNvSpPr>
          <p:nvPr/>
        </p:nvSpPr>
        <p:spPr bwMode="auto">
          <a:xfrm>
            <a:off x="6176963" y="2667000"/>
            <a:ext cx="2967037" cy="3657600"/>
          </a:xfrm>
          <a:prstGeom prst="rect">
            <a:avLst/>
          </a:prstGeom>
          <a:noFill/>
          <a:ln w="9525">
            <a:noFill/>
            <a:miter lim="800000"/>
            <a:headEnd/>
            <a:tailEnd/>
          </a:ln>
        </p:spPr>
        <p:txBody>
          <a:bodyPr/>
          <a:lstStyle/>
          <a:p>
            <a:endParaRPr lang="en-US"/>
          </a:p>
        </p:txBody>
      </p:sp>
      <p:grpSp>
        <p:nvGrpSpPr>
          <p:cNvPr id="230421" name="Group 21"/>
          <p:cNvGrpSpPr>
            <a:grpSpLocks/>
          </p:cNvGrpSpPr>
          <p:nvPr/>
        </p:nvGrpSpPr>
        <p:grpSpPr bwMode="auto">
          <a:xfrm>
            <a:off x="6629400" y="2286000"/>
            <a:ext cx="1557338" cy="1784350"/>
            <a:chOff x="4443" y="1638"/>
            <a:chExt cx="981" cy="1124"/>
          </a:xfrm>
        </p:grpSpPr>
        <p:sp>
          <p:nvSpPr>
            <p:cNvPr id="230407" name="Freeform 7"/>
            <p:cNvSpPr>
              <a:spLocks/>
            </p:cNvSpPr>
            <p:nvPr/>
          </p:nvSpPr>
          <p:spPr bwMode="auto">
            <a:xfrm>
              <a:off x="4443" y="1638"/>
              <a:ext cx="981" cy="1124"/>
            </a:xfrm>
            <a:custGeom>
              <a:avLst/>
              <a:gdLst/>
              <a:ahLst/>
              <a:cxnLst>
                <a:cxn ang="0">
                  <a:pos x="3183" y="1546"/>
                </a:cxn>
                <a:cxn ang="0">
                  <a:pos x="2644" y="1299"/>
                </a:cxn>
                <a:cxn ang="0">
                  <a:pos x="2616" y="1151"/>
                </a:cxn>
                <a:cxn ang="0">
                  <a:pos x="2723" y="1012"/>
                </a:cxn>
                <a:cxn ang="0">
                  <a:pos x="3039" y="752"/>
                </a:cxn>
                <a:cxn ang="0">
                  <a:pos x="3090" y="380"/>
                </a:cxn>
                <a:cxn ang="0">
                  <a:pos x="2961" y="115"/>
                </a:cxn>
                <a:cxn ang="0">
                  <a:pos x="2425" y="0"/>
                </a:cxn>
                <a:cxn ang="0">
                  <a:pos x="2024" y="156"/>
                </a:cxn>
                <a:cxn ang="0">
                  <a:pos x="1811" y="487"/>
                </a:cxn>
                <a:cxn ang="0">
                  <a:pos x="1903" y="746"/>
                </a:cxn>
                <a:cxn ang="0">
                  <a:pos x="1967" y="995"/>
                </a:cxn>
                <a:cxn ang="0">
                  <a:pos x="1825" y="1125"/>
                </a:cxn>
                <a:cxn ang="0">
                  <a:pos x="1473" y="1046"/>
                </a:cxn>
                <a:cxn ang="0">
                  <a:pos x="757" y="658"/>
                </a:cxn>
                <a:cxn ang="0">
                  <a:pos x="703" y="689"/>
                </a:cxn>
                <a:cxn ang="0">
                  <a:pos x="368" y="1635"/>
                </a:cxn>
                <a:cxn ang="0">
                  <a:pos x="378" y="1717"/>
                </a:cxn>
                <a:cxn ang="0">
                  <a:pos x="596" y="1814"/>
                </a:cxn>
                <a:cxn ang="0">
                  <a:pos x="1194" y="1894"/>
                </a:cxn>
                <a:cxn ang="0">
                  <a:pos x="1369" y="2048"/>
                </a:cxn>
                <a:cxn ang="0">
                  <a:pos x="1340" y="2320"/>
                </a:cxn>
                <a:cxn ang="0">
                  <a:pos x="1251" y="2387"/>
                </a:cxn>
                <a:cxn ang="0">
                  <a:pos x="1074" y="2326"/>
                </a:cxn>
                <a:cxn ang="0">
                  <a:pos x="532" y="2013"/>
                </a:cxn>
                <a:cxn ang="0">
                  <a:pos x="288" y="2114"/>
                </a:cxn>
                <a:cxn ang="0">
                  <a:pos x="0" y="2659"/>
                </a:cxn>
                <a:cxn ang="0">
                  <a:pos x="48" y="2762"/>
                </a:cxn>
                <a:cxn ang="0">
                  <a:pos x="937" y="3013"/>
                </a:cxn>
                <a:cxn ang="0">
                  <a:pos x="1140" y="3155"/>
                </a:cxn>
                <a:cxn ang="0">
                  <a:pos x="1150" y="3335"/>
                </a:cxn>
                <a:cxn ang="0">
                  <a:pos x="964" y="3825"/>
                </a:cxn>
                <a:cxn ang="0">
                  <a:pos x="972" y="4033"/>
                </a:cxn>
                <a:cxn ang="0">
                  <a:pos x="1295" y="4331"/>
                </a:cxn>
                <a:cxn ang="0">
                  <a:pos x="1831" y="4491"/>
                </a:cxn>
                <a:cxn ang="0">
                  <a:pos x="2055" y="4362"/>
                </a:cxn>
                <a:cxn ang="0">
                  <a:pos x="2135" y="3799"/>
                </a:cxn>
                <a:cxn ang="0">
                  <a:pos x="2252" y="3546"/>
                </a:cxn>
                <a:cxn ang="0">
                  <a:pos x="2460" y="3574"/>
                </a:cxn>
                <a:cxn ang="0">
                  <a:pos x="3125" y="3963"/>
                </a:cxn>
                <a:cxn ang="0">
                  <a:pos x="3157" y="3948"/>
                </a:cxn>
                <a:cxn ang="0">
                  <a:pos x="3493" y="3171"/>
                </a:cxn>
                <a:cxn ang="0">
                  <a:pos x="3461" y="2978"/>
                </a:cxn>
                <a:cxn ang="0">
                  <a:pos x="3008" y="2694"/>
                </a:cxn>
                <a:cxn ang="0">
                  <a:pos x="2435" y="2665"/>
                </a:cxn>
                <a:cxn ang="0">
                  <a:pos x="2349" y="2507"/>
                </a:cxn>
                <a:cxn ang="0">
                  <a:pos x="2378" y="2250"/>
                </a:cxn>
                <a:cxn ang="0">
                  <a:pos x="2517" y="2114"/>
                </a:cxn>
                <a:cxn ang="0">
                  <a:pos x="2618" y="2124"/>
                </a:cxn>
                <a:cxn ang="0">
                  <a:pos x="3039" y="2484"/>
                </a:cxn>
                <a:cxn ang="0">
                  <a:pos x="3423" y="2538"/>
                </a:cxn>
                <a:cxn ang="0">
                  <a:pos x="3679" y="2412"/>
                </a:cxn>
                <a:cxn ang="0">
                  <a:pos x="3927" y="1853"/>
                </a:cxn>
                <a:cxn ang="0">
                  <a:pos x="3898" y="1802"/>
                </a:cxn>
              </a:cxnLst>
              <a:rect l="0" t="0" r="r" b="b"/>
              <a:pathLst>
                <a:path w="3927" h="4494">
                  <a:moveTo>
                    <a:pt x="3822" y="1678"/>
                  </a:moveTo>
                  <a:lnTo>
                    <a:pt x="3755" y="1650"/>
                  </a:lnTo>
                  <a:lnTo>
                    <a:pt x="3596" y="1616"/>
                  </a:lnTo>
                  <a:lnTo>
                    <a:pt x="3183" y="1546"/>
                  </a:lnTo>
                  <a:lnTo>
                    <a:pt x="2922" y="1464"/>
                  </a:lnTo>
                  <a:lnTo>
                    <a:pt x="2710" y="1357"/>
                  </a:lnTo>
                  <a:lnTo>
                    <a:pt x="2673" y="1328"/>
                  </a:lnTo>
                  <a:lnTo>
                    <a:pt x="2644" y="1299"/>
                  </a:lnTo>
                  <a:lnTo>
                    <a:pt x="2624" y="1271"/>
                  </a:lnTo>
                  <a:lnTo>
                    <a:pt x="2612" y="1242"/>
                  </a:lnTo>
                  <a:lnTo>
                    <a:pt x="2610" y="1182"/>
                  </a:lnTo>
                  <a:lnTo>
                    <a:pt x="2616" y="1151"/>
                  </a:lnTo>
                  <a:lnTo>
                    <a:pt x="2628" y="1119"/>
                  </a:lnTo>
                  <a:lnTo>
                    <a:pt x="2663" y="1063"/>
                  </a:lnTo>
                  <a:lnTo>
                    <a:pt x="2688" y="1037"/>
                  </a:lnTo>
                  <a:lnTo>
                    <a:pt x="2723" y="1012"/>
                  </a:lnTo>
                  <a:lnTo>
                    <a:pt x="2809" y="968"/>
                  </a:lnTo>
                  <a:lnTo>
                    <a:pt x="2935" y="894"/>
                  </a:lnTo>
                  <a:lnTo>
                    <a:pt x="2967" y="863"/>
                  </a:lnTo>
                  <a:lnTo>
                    <a:pt x="3039" y="752"/>
                  </a:lnTo>
                  <a:lnTo>
                    <a:pt x="3074" y="668"/>
                  </a:lnTo>
                  <a:lnTo>
                    <a:pt x="3097" y="576"/>
                  </a:lnTo>
                  <a:lnTo>
                    <a:pt x="3100" y="483"/>
                  </a:lnTo>
                  <a:lnTo>
                    <a:pt x="3090" y="380"/>
                  </a:lnTo>
                  <a:lnTo>
                    <a:pt x="3066" y="272"/>
                  </a:lnTo>
                  <a:lnTo>
                    <a:pt x="3024" y="181"/>
                  </a:lnTo>
                  <a:lnTo>
                    <a:pt x="2996" y="142"/>
                  </a:lnTo>
                  <a:lnTo>
                    <a:pt x="2961" y="115"/>
                  </a:lnTo>
                  <a:lnTo>
                    <a:pt x="2916" y="88"/>
                  </a:lnTo>
                  <a:lnTo>
                    <a:pt x="2869" y="70"/>
                  </a:lnTo>
                  <a:lnTo>
                    <a:pt x="2514" y="6"/>
                  </a:lnTo>
                  <a:lnTo>
                    <a:pt x="2425" y="0"/>
                  </a:lnTo>
                  <a:lnTo>
                    <a:pt x="2340" y="6"/>
                  </a:lnTo>
                  <a:lnTo>
                    <a:pt x="2254" y="29"/>
                  </a:lnTo>
                  <a:lnTo>
                    <a:pt x="2162" y="70"/>
                  </a:lnTo>
                  <a:lnTo>
                    <a:pt x="2024" y="156"/>
                  </a:lnTo>
                  <a:lnTo>
                    <a:pt x="1944" y="222"/>
                  </a:lnTo>
                  <a:lnTo>
                    <a:pt x="1887" y="291"/>
                  </a:lnTo>
                  <a:lnTo>
                    <a:pt x="1846" y="367"/>
                  </a:lnTo>
                  <a:lnTo>
                    <a:pt x="1811" y="487"/>
                  </a:lnTo>
                  <a:lnTo>
                    <a:pt x="1808" y="559"/>
                  </a:lnTo>
                  <a:lnTo>
                    <a:pt x="1815" y="594"/>
                  </a:lnTo>
                  <a:lnTo>
                    <a:pt x="1827" y="627"/>
                  </a:lnTo>
                  <a:lnTo>
                    <a:pt x="1903" y="746"/>
                  </a:lnTo>
                  <a:lnTo>
                    <a:pt x="1932" y="806"/>
                  </a:lnTo>
                  <a:lnTo>
                    <a:pt x="1963" y="936"/>
                  </a:lnTo>
                  <a:lnTo>
                    <a:pt x="1967" y="964"/>
                  </a:lnTo>
                  <a:lnTo>
                    <a:pt x="1967" y="995"/>
                  </a:lnTo>
                  <a:lnTo>
                    <a:pt x="1963" y="1022"/>
                  </a:lnTo>
                  <a:lnTo>
                    <a:pt x="1935" y="1063"/>
                  </a:lnTo>
                  <a:lnTo>
                    <a:pt x="1887" y="1100"/>
                  </a:lnTo>
                  <a:lnTo>
                    <a:pt x="1825" y="1125"/>
                  </a:lnTo>
                  <a:lnTo>
                    <a:pt x="1790" y="1131"/>
                  </a:lnTo>
                  <a:lnTo>
                    <a:pt x="1704" y="1129"/>
                  </a:lnTo>
                  <a:lnTo>
                    <a:pt x="1599" y="1100"/>
                  </a:lnTo>
                  <a:lnTo>
                    <a:pt x="1473" y="1046"/>
                  </a:lnTo>
                  <a:lnTo>
                    <a:pt x="1108" y="857"/>
                  </a:lnTo>
                  <a:lnTo>
                    <a:pt x="865" y="699"/>
                  </a:lnTo>
                  <a:lnTo>
                    <a:pt x="802" y="670"/>
                  </a:lnTo>
                  <a:lnTo>
                    <a:pt x="757" y="658"/>
                  </a:lnTo>
                  <a:lnTo>
                    <a:pt x="744" y="658"/>
                  </a:lnTo>
                  <a:lnTo>
                    <a:pt x="729" y="664"/>
                  </a:lnTo>
                  <a:lnTo>
                    <a:pt x="716" y="674"/>
                  </a:lnTo>
                  <a:lnTo>
                    <a:pt x="703" y="689"/>
                  </a:lnTo>
                  <a:lnTo>
                    <a:pt x="668" y="742"/>
                  </a:lnTo>
                  <a:lnTo>
                    <a:pt x="633" y="828"/>
                  </a:lnTo>
                  <a:lnTo>
                    <a:pt x="393" y="1536"/>
                  </a:lnTo>
                  <a:lnTo>
                    <a:pt x="368" y="1635"/>
                  </a:lnTo>
                  <a:lnTo>
                    <a:pt x="364" y="1657"/>
                  </a:lnTo>
                  <a:lnTo>
                    <a:pt x="364" y="1678"/>
                  </a:lnTo>
                  <a:lnTo>
                    <a:pt x="368" y="1701"/>
                  </a:lnTo>
                  <a:lnTo>
                    <a:pt x="378" y="1717"/>
                  </a:lnTo>
                  <a:lnTo>
                    <a:pt x="393" y="1735"/>
                  </a:lnTo>
                  <a:lnTo>
                    <a:pt x="415" y="1752"/>
                  </a:lnTo>
                  <a:lnTo>
                    <a:pt x="475" y="1779"/>
                  </a:lnTo>
                  <a:lnTo>
                    <a:pt x="596" y="1814"/>
                  </a:lnTo>
                  <a:lnTo>
                    <a:pt x="799" y="1843"/>
                  </a:lnTo>
                  <a:lnTo>
                    <a:pt x="1052" y="1855"/>
                  </a:lnTo>
                  <a:lnTo>
                    <a:pt x="1153" y="1878"/>
                  </a:lnTo>
                  <a:lnTo>
                    <a:pt x="1194" y="1894"/>
                  </a:lnTo>
                  <a:lnTo>
                    <a:pt x="1268" y="1937"/>
                  </a:lnTo>
                  <a:lnTo>
                    <a:pt x="1327" y="1991"/>
                  </a:lnTo>
                  <a:lnTo>
                    <a:pt x="1350" y="2017"/>
                  </a:lnTo>
                  <a:lnTo>
                    <a:pt x="1369" y="2048"/>
                  </a:lnTo>
                  <a:lnTo>
                    <a:pt x="1381" y="2077"/>
                  </a:lnTo>
                  <a:lnTo>
                    <a:pt x="1391" y="2147"/>
                  </a:lnTo>
                  <a:lnTo>
                    <a:pt x="1377" y="2223"/>
                  </a:lnTo>
                  <a:lnTo>
                    <a:pt x="1340" y="2320"/>
                  </a:lnTo>
                  <a:lnTo>
                    <a:pt x="1324" y="2342"/>
                  </a:lnTo>
                  <a:lnTo>
                    <a:pt x="1309" y="2358"/>
                  </a:lnTo>
                  <a:lnTo>
                    <a:pt x="1292" y="2371"/>
                  </a:lnTo>
                  <a:lnTo>
                    <a:pt x="1251" y="2387"/>
                  </a:lnTo>
                  <a:lnTo>
                    <a:pt x="1225" y="2390"/>
                  </a:lnTo>
                  <a:lnTo>
                    <a:pt x="1200" y="2387"/>
                  </a:lnTo>
                  <a:lnTo>
                    <a:pt x="1143" y="2371"/>
                  </a:lnTo>
                  <a:lnTo>
                    <a:pt x="1074" y="2326"/>
                  </a:lnTo>
                  <a:lnTo>
                    <a:pt x="871" y="2149"/>
                  </a:lnTo>
                  <a:lnTo>
                    <a:pt x="744" y="2079"/>
                  </a:lnTo>
                  <a:lnTo>
                    <a:pt x="615" y="2030"/>
                  </a:lnTo>
                  <a:lnTo>
                    <a:pt x="532" y="2013"/>
                  </a:lnTo>
                  <a:lnTo>
                    <a:pt x="466" y="2011"/>
                  </a:lnTo>
                  <a:lnTo>
                    <a:pt x="387" y="2032"/>
                  </a:lnTo>
                  <a:lnTo>
                    <a:pt x="339" y="2064"/>
                  </a:lnTo>
                  <a:lnTo>
                    <a:pt x="288" y="2114"/>
                  </a:lnTo>
                  <a:lnTo>
                    <a:pt x="228" y="2190"/>
                  </a:lnTo>
                  <a:lnTo>
                    <a:pt x="89" y="2434"/>
                  </a:lnTo>
                  <a:lnTo>
                    <a:pt x="7" y="2624"/>
                  </a:lnTo>
                  <a:lnTo>
                    <a:pt x="0" y="2659"/>
                  </a:lnTo>
                  <a:lnTo>
                    <a:pt x="0" y="2690"/>
                  </a:lnTo>
                  <a:lnTo>
                    <a:pt x="10" y="2721"/>
                  </a:lnTo>
                  <a:lnTo>
                    <a:pt x="20" y="2737"/>
                  </a:lnTo>
                  <a:lnTo>
                    <a:pt x="48" y="2762"/>
                  </a:lnTo>
                  <a:lnTo>
                    <a:pt x="68" y="2776"/>
                  </a:lnTo>
                  <a:lnTo>
                    <a:pt x="93" y="2788"/>
                  </a:lnTo>
                  <a:lnTo>
                    <a:pt x="179" y="2819"/>
                  </a:lnTo>
                  <a:lnTo>
                    <a:pt x="937" y="3013"/>
                  </a:lnTo>
                  <a:lnTo>
                    <a:pt x="1040" y="3054"/>
                  </a:lnTo>
                  <a:lnTo>
                    <a:pt x="1074" y="3076"/>
                  </a:lnTo>
                  <a:lnTo>
                    <a:pt x="1124" y="3126"/>
                  </a:lnTo>
                  <a:lnTo>
                    <a:pt x="1140" y="3155"/>
                  </a:lnTo>
                  <a:lnTo>
                    <a:pt x="1157" y="3212"/>
                  </a:lnTo>
                  <a:lnTo>
                    <a:pt x="1163" y="3272"/>
                  </a:lnTo>
                  <a:lnTo>
                    <a:pt x="1159" y="3303"/>
                  </a:lnTo>
                  <a:lnTo>
                    <a:pt x="1150" y="3335"/>
                  </a:lnTo>
                  <a:lnTo>
                    <a:pt x="1122" y="3401"/>
                  </a:lnTo>
                  <a:lnTo>
                    <a:pt x="1081" y="3471"/>
                  </a:lnTo>
                  <a:lnTo>
                    <a:pt x="1048" y="3546"/>
                  </a:lnTo>
                  <a:lnTo>
                    <a:pt x="964" y="3825"/>
                  </a:lnTo>
                  <a:lnTo>
                    <a:pt x="954" y="3907"/>
                  </a:lnTo>
                  <a:lnTo>
                    <a:pt x="954" y="3942"/>
                  </a:lnTo>
                  <a:lnTo>
                    <a:pt x="964" y="4004"/>
                  </a:lnTo>
                  <a:lnTo>
                    <a:pt x="972" y="4033"/>
                  </a:lnTo>
                  <a:lnTo>
                    <a:pt x="985" y="4058"/>
                  </a:lnTo>
                  <a:lnTo>
                    <a:pt x="1023" y="4115"/>
                  </a:lnTo>
                  <a:lnTo>
                    <a:pt x="1116" y="4207"/>
                  </a:lnTo>
                  <a:lnTo>
                    <a:pt x="1295" y="4331"/>
                  </a:lnTo>
                  <a:lnTo>
                    <a:pt x="1438" y="4403"/>
                  </a:lnTo>
                  <a:lnTo>
                    <a:pt x="1646" y="4475"/>
                  </a:lnTo>
                  <a:lnTo>
                    <a:pt x="1745" y="4494"/>
                  </a:lnTo>
                  <a:lnTo>
                    <a:pt x="1831" y="4491"/>
                  </a:lnTo>
                  <a:lnTo>
                    <a:pt x="1868" y="4481"/>
                  </a:lnTo>
                  <a:lnTo>
                    <a:pt x="1942" y="4454"/>
                  </a:lnTo>
                  <a:lnTo>
                    <a:pt x="2004" y="4413"/>
                  </a:lnTo>
                  <a:lnTo>
                    <a:pt x="2055" y="4362"/>
                  </a:lnTo>
                  <a:lnTo>
                    <a:pt x="2094" y="4302"/>
                  </a:lnTo>
                  <a:lnTo>
                    <a:pt x="2106" y="4267"/>
                  </a:lnTo>
                  <a:lnTo>
                    <a:pt x="2141" y="4078"/>
                  </a:lnTo>
                  <a:lnTo>
                    <a:pt x="2135" y="3799"/>
                  </a:lnTo>
                  <a:lnTo>
                    <a:pt x="2172" y="3657"/>
                  </a:lnTo>
                  <a:lnTo>
                    <a:pt x="2205" y="3594"/>
                  </a:lnTo>
                  <a:lnTo>
                    <a:pt x="2226" y="3566"/>
                  </a:lnTo>
                  <a:lnTo>
                    <a:pt x="2252" y="3546"/>
                  </a:lnTo>
                  <a:lnTo>
                    <a:pt x="2283" y="3537"/>
                  </a:lnTo>
                  <a:lnTo>
                    <a:pt x="2322" y="3537"/>
                  </a:lnTo>
                  <a:lnTo>
                    <a:pt x="2410" y="3556"/>
                  </a:lnTo>
                  <a:lnTo>
                    <a:pt x="2460" y="3574"/>
                  </a:lnTo>
                  <a:lnTo>
                    <a:pt x="2786" y="3745"/>
                  </a:lnTo>
                  <a:lnTo>
                    <a:pt x="3017" y="3907"/>
                  </a:lnTo>
                  <a:lnTo>
                    <a:pt x="3100" y="3954"/>
                  </a:lnTo>
                  <a:lnTo>
                    <a:pt x="3125" y="3963"/>
                  </a:lnTo>
                  <a:lnTo>
                    <a:pt x="3142" y="3967"/>
                  </a:lnTo>
                  <a:lnTo>
                    <a:pt x="3150" y="3967"/>
                  </a:lnTo>
                  <a:lnTo>
                    <a:pt x="3154" y="3961"/>
                  </a:lnTo>
                  <a:lnTo>
                    <a:pt x="3157" y="3948"/>
                  </a:lnTo>
                  <a:lnTo>
                    <a:pt x="3157" y="3932"/>
                  </a:lnTo>
                  <a:lnTo>
                    <a:pt x="3163" y="3913"/>
                  </a:lnTo>
                  <a:lnTo>
                    <a:pt x="3191" y="3860"/>
                  </a:lnTo>
                  <a:lnTo>
                    <a:pt x="3493" y="3171"/>
                  </a:lnTo>
                  <a:lnTo>
                    <a:pt x="3505" y="3116"/>
                  </a:lnTo>
                  <a:lnTo>
                    <a:pt x="3508" y="3072"/>
                  </a:lnTo>
                  <a:lnTo>
                    <a:pt x="3502" y="3035"/>
                  </a:lnTo>
                  <a:lnTo>
                    <a:pt x="3461" y="2978"/>
                  </a:lnTo>
                  <a:lnTo>
                    <a:pt x="3300" y="2873"/>
                  </a:lnTo>
                  <a:lnTo>
                    <a:pt x="3189" y="2776"/>
                  </a:lnTo>
                  <a:lnTo>
                    <a:pt x="3090" y="2715"/>
                  </a:lnTo>
                  <a:lnTo>
                    <a:pt x="3008" y="2694"/>
                  </a:lnTo>
                  <a:lnTo>
                    <a:pt x="2521" y="2694"/>
                  </a:lnTo>
                  <a:lnTo>
                    <a:pt x="2476" y="2686"/>
                  </a:lnTo>
                  <a:lnTo>
                    <a:pt x="2454" y="2677"/>
                  </a:lnTo>
                  <a:lnTo>
                    <a:pt x="2435" y="2665"/>
                  </a:lnTo>
                  <a:lnTo>
                    <a:pt x="2416" y="2646"/>
                  </a:lnTo>
                  <a:lnTo>
                    <a:pt x="2400" y="2624"/>
                  </a:lnTo>
                  <a:lnTo>
                    <a:pt x="2369" y="2570"/>
                  </a:lnTo>
                  <a:lnTo>
                    <a:pt x="2349" y="2507"/>
                  </a:lnTo>
                  <a:lnTo>
                    <a:pt x="2340" y="2447"/>
                  </a:lnTo>
                  <a:lnTo>
                    <a:pt x="2343" y="2383"/>
                  </a:lnTo>
                  <a:lnTo>
                    <a:pt x="2355" y="2317"/>
                  </a:lnTo>
                  <a:lnTo>
                    <a:pt x="2378" y="2250"/>
                  </a:lnTo>
                  <a:lnTo>
                    <a:pt x="2406" y="2200"/>
                  </a:lnTo>
                  <a:lnTo>
                    <a:pt x="2425" y="2178"/>
                  </a:lnTo>
                  <a:lnTo>
                    <a:pt x="2445" y="2159"/>
                  </a:lnTo>
                  <a:lnTo>
                    <a:pt x="2517" y="2114"/>
                  </a:lnTo>
                  <a:lnTo>
                    <a:pt x="2542" y="2108"/>
                  </a:lnTo>
                  <a:lnTo>
                    <a:pt x="2587" y="2106"/>
                  </a:lnTo>
                  <a:lnTo>
                    <a:pt x="2603" y="2112"/>
                  </a:lnTo>
                  <a:lnTo>
                    <a:pt x="2618" y="2124"/>
                  </a:lnTo>
                  <a:lnTo>
                    <a:pt x="2669" y="2206"/>
                  </a:lnTo>
                  <a:lnTo>
                    <a:pt x="2720" y="2258"/>
                  </a:lnTo>
                  <a:lnTo>
                    <a:pt x="2887" y="2390"/>
                  </a:lnTo>
                  <a:lnTo>
                    <a:pt x="3039" y="2484"/>
                  </a:lnTo>
                  <a:lnTo>
                    <a:pt x="3142" y="2519"/>
                  </a:lnTo>
                  <a:lnTo>
                    <a:pt x="3255" y="2538"/>
                  </a:lnTo>
                  <a:lnTo>
                    <a:pt x="3312" y="2542"/>
                  </a:lnTo>
                  <a:lnTo>
                    <a:pt x="3423" y="2538"/>
                  </a:lnTo>
                  <a:lnTo>
                    <a:pt x="3518" y="2523"/>
                  </a:lnTo>
                  <a:lnTo>
                    <a:pt x="3594" y="2490"/>
                  </a:lnTo>
                  <a:lnTo>
                    <a:pt x="3625" y="2468"/>
                  </a:lnTo>
                  <a:lnTo>
                    <a:pt x="3679" y="2412"/>
                  </a:lnTo>
                  <a:lnTo>
                    <a:pt x="3755" y="2305"/>
                  </a:lnTo>
                  <a:lnTo>
                    <a:pt x="3831" y="2153"/>
                  </a:lnTo>
                  <a:lnTo>
                    <a:pt x="3913" y="1912"/>
                  </a:lnTo>
                  <a:lnTo>
                    <a:pt x="3927" y="1853"/>
                  </a:lnTo>
                  <a:lnTo>
                    <a:pt x="3927" y="1840"/>
                  </a:lnTo>
                  <a:lnTo>
                    <a:pt x="3923" y="1830"/>
                  </a:lnTo>
                  <a:lnTo>
                    <a:pt x="3910" y="1820"/>
                  </a:lnTo>
                  <a:lnTo>
                    <a:pt x="3898" y="1802"/>
                  </a:lnTo>
                  <a:lnTo>
                    <a:pt x="3851" y="1704"/>
                  </a:lnTo>
                  <a:lnTo>
                    <a:pt x="3822" y="1678"/>
                  </a:lnTo>
                  <a:close/>
                </a:path>
              </a:pathLst>
            </a:custGeom>
            <a:solidFill>
              <a:srgbClr val="4D54AF"/>
            </a:solidFill>
            <a:ln w="9525">
              <a:noFill/>
              <a:round/>
              <a:headEnd/>
              <a:tailEnd/>
            </a:ln>
          </p:spPr>
          <p:txBody>
            <a:bodyPr/>
            <a:lstStyle/>
            <a:p>
              <a:endParaRPr lang="en-US"/>
            </a:p>
          </p:txBody>
        </p:sp>
        <p:sp>
          <p:nvSpPr>
            <p:cNvPr id="230408" name="Freeform 8"/>
            <p:cNvSpPr>
              <a:spLocks/>
            </p:cNvSpPr>
            <p:nvPr/>
          </p:nvSpPr>
          <p:spPr bwMode="auto">
            <a:xfrm>
              <a:off x="4474" y="1653"/>
              <a:ext cx="902" cy="1072"/>
            </a:xfrm>
            <a:custGeom>
              <a:avLst/>
              <a:gdLst/>
              <a:ahLst/>
              <a:cxnLst>
                <a:cxn ang="0">
                  <a:pos x="3274" y="1602"/>
                </a:cxn>
                <a:cxn ang="0">
                  <a:pos x="2492" y="1382"/>
                </a:cxn>
                <a:cxn ang="0">
                  <a:pos x="2400" y="1185"/>
                </a:cxn>
                <a:cxn ang="0">
                  <a:pos x="2476" y="958"/>
                </a:cxn>
                <a:cxn ang="0">
                  <a:pos x="2793" y="553"/>
                </a:cxn>
                <a:cxn ang="0">
                  <a:pos x="2817" y="161"/>
                </a:cxn>
                <a:cxn ang="0">
                  <a:pos x="2710" y="64"/>
                </a:cxn>
                <a:cxn ang="0">
                  <a:pos x="2242" y="10"/>
                </a:cxn>
                <a:cxn ang="0">
                  <a:pos x="1890" y="234"/>
                </a:cxn>
                <a:cxn ang="0">
                  <a:pos x="1792" y="474"/>
                </a:cxn>
                <a:cxn ang="0">
                  <a:pos x="1950" y="844"/>
                </a:cxn>
                <a:cxn ang="0">
                  <a:pos x="1915" y="1059"/>
                </a:cxn>
                <a:cxn ang="0">
                  <a:pos x="1763" y="1132"/>
                </a:cxn>
                <a:cxn ang="0">
                  <a:pos x="972" y="866"/>
                </a:cxn>
                <a:cxn ang="0">
                  <a:pos x="694" y="712"/>
                </a:cxn>
                <a:cxn ang="0">
                  <a:pos x="612" y="768"/>
                </a:cxn>
                <a:cxn ang="0">
                  <a:pos x="362" y="1514"/>
                </a:cxn>
                <a:cxn ang="0">
                  <a:pos x="415" y="1565"/>
                </a:cxn>
                <a:cxn ang="0">
                  <a:pos x="1099" y="1656"/>
                </a:cxn>
                <a:cxn ang="0">
                  <a:pos x="1321" y="1884"/>
                </a:cxn>
                <a:cxn ang="0">
                  <a:pos x="1334" y="2267"/>
                </a:cxn>
                <a:cxn ang="0">
                  <a:pos x="1194" y="2402"/>
                </a:cxn>
                <a:cxn ang="0">
                  <a:pos x="944" y="2349"/>
                </a:cxn>
                <a:cxn ang="0">
                  <a:pos x="397" y="2020"/>
                </a:cxn>
                <a:cxn ang="0">
                  <a:pos x="235" y="2039"/>
                </a:cxn>
                <a:cxn ang="0">
                  <a:pos x="83" y="2343"/>
                </a:cxn>
                <a:cxn ang="0">
                  <a:pos x="4" y="2548"/>
                </a:cxn>
                <a:cxn ang="0">
                  <a:pos x="890" y="2800"/>
                </a:cxn>
                <a:cxn ang="0">
                  <a:pos x="1099" y="2970"/>
                </a:cxn>
                <a:cxn ang="0">
                  <a:pos x="1029" y="3435"/>
                </a:cxn>
                <a:cxn ang="0">
                  <a:pos x="937" y="3906"/>
                </a:cxn>
                <a:cxn ang="0">
                  <a:pos x="1163" y="4150"/>
                </a:cxn>
                <a:cxn ang="0">
                  <a:pos x="1652" y="4286"/>
                </a:cxn>
                <a:cxn ang="0">
                  <a:pos x="1843" y="4138"/>
                </a:cxn>
                <a:cxn ang="0">
                  <a:pos x="2014" y="3423"/>
                </a:cxn>
                <a:cxn ang="0">
                  <a:pos x="2135" y="3312"/>
                </a:cxn>
                <a:cxn ang="0">
                  <a:pos x="2679" y="3530"/>
                </a:cxn>
                <a:cxn ang="0">
                  <a:pos x="2891" y="3638"/>
                </a:cxn>
                <a:cxn ang="0">
                  <a:pos x="2996" y="3476"/>
                </a:cxn>
                <a:cxn ang="0">
                  <a:pos x="3134" y="2896"/>
                </a:cxn>
                <a:cxn ang="0">
                  <a:pos x="2852" y="2719"/>
                </a:cxn>
                <a:cxn ang="0">
                  <a:pos x="2457" y="2731"/>
                </a:cxn>
                <a:cxn ang="0">
                  <a:pos x="2229" y="2627"/>
                </a:cxn>
                <a:cxn ang="0">
                  <a:pos x="2102" y="2310"/>
                </a:cxn>
                <a:cxn ang="0">
                  <a:pos x="2226" y="1915"/>
                </a:cxn>
                <a:cxn ang="0">
                  <a:pos x="2347" y="1824"/>
                </a:cxn>
                <a:cxn ang="0">
                  <a:pos x="2533" y="1890"/>
                </a:cxn>
                <a:cxn ang="0">
                  <a:pos x="2688" y="2055"/>
                </a:cxn>
                <a:cxn ang="0">
                  <a:pos x="3185" y="2285"/>
                </a:cxn>
                <a:cxn ang="0">
                  <a:pos x="3419" y="2234"/>
                </a:cxn>
                <a:cxn ang="0">
                  <a:pos x="3600" y="1786"/>
                </a:cxn>
              </a:cxnLst>
              <a:rect l="0" t="0" r="r" b="b"/>
              <a:pathLst>
                <a:path w="3606" h="4289">
                  <a:moveTo>
                    <a:pt x="3600" y="1666"/>
                  </a:moveTo>
                  <a:lnTo>
                    <a:pt x="3581" y="1654"/>
                  </a:lnTo>
                  <a:lnTo>
                    <a:pt x="3499" y="1627"/>
                  </a:lnTo>
                  <a:lnTo>
                    <a:pt x="3274" y="1602"/>
                  </a:lnTo>
                  <a:lnTo>
                    <a:pt x="2713" y="1470"/>
                  </a:lnTo>
                  <a:lnTo>
                    <a:pt x="2562" y="1422"/>
                  </a:lnTo>
                  <a:lnTo>
                    <a:pt x="2523" y="1403"/>
                  </a:lnTo>
                  <a:lnTo>
                    <a:pt x="2492" y="1382"/>
                  </a:lnTo>
                  <a:lnTo>
                    <a:pt x="2447" y="1331"/>
                  </a:lnTo>
                  <a:lnTo>
                    <a:pt x="2431" y="1302"/>
                  </a:lnTo>
                  <a:lnTo>
                    <a:pt x="2410" y="1242"/>
                  </a:lnTo>
                  <a:lnTo>
                    <a:pt x="2400" y="1185"/>
                  </a:lnTo>
                  <a:lnTo>
                    <a:pt x="2400" y="1129"/>
                  </a:lnTo>
                  <a:lnTo>
                    <a:pt x="2406" y="1100"/>
                  </a:lnTo>
                  <a:lnTo>
                    <a:pt x="2441" y="1014"/>
                  </a:lnTo>
                  <a:lnTo>
                    <a:pt x="2476" y="958"/>
                  </a:lnTo>
                  <a:lnTo>
                    <a:pt x="2523" y="904"/>
                  </a:lnTo>
                  <a:lnTo>
                    <a:pt x="2651" y="796"/>
                  </a:lnTo>
                  <a:lnTo>
                    <a:pt x="2704" y="730"/>
                  </a:lnTo>
                  <a:lnTo>
                    <a:pt x="2793" y="553"/>
                  </a:lnTo>
                  <a:lnTo>
                    <a:pt x="2840" y="411"/>
                  </a:lnTo>
                  <a:lnTo>
                    <a:pt x="2850" y="332"/>
                  </a:lnTo>
                  <a:lnTo>
                    <a:pt x="2846" y="256"/>
                  </a:lnTo>
                  <a:lnTo>
                    <a:pt x="2817" y="161"/>
                  </a:lnTo>
                  <a:lnTo>
                    <a:pt x="2805" y="136"/>
                  </a:lnTo>
                  <a:lnTo>
                    <a:pt x="2774" y="95"/>
                  </a:lnTo>
                  <a:lnTo>
                    <a:pt x="2755" y="82"/>
                  </a:lnTo>
                  <a:lnTo>
                    <a:pt x="2710" y="64"/>
                  </a:lnTo>
                  <a:lnTo>
                    <a:pt x="2457" y="10"/>
                  </a:lnTo>
                  <a:lnTo>
                    <a:pt x="2378" y="0"/>
                  </a:lnTo>
                  <a:lnTo>
                    <a:pt x="2305" y="0"/>
                  </a:lnTo>
                  <a:lnTo>
                    <a:pt x="2242" y="10"/>
                  </a:lnTo>
                  <a:lnTo>
                    <a:pt x="2125" y="54"/>
                  </a:lnTo>
                  <a:lnTo>
                    <a:pt x="2067" y="85"/>
                  </a:lnTo>
                  <a:lnTo>
                    <a:pt x="2008" y="126"/>
                  </a:lnTo>
                  <a:lnTo>
                    <a:pt x="1890" y="234"/>
                  </a:lnTo>
                  <a:lnTo>
                    <a:pt x="1849" y="284"/>
                  </a:lnTo>
                  <a:lnTo>
                    <a:pt x="1821" y="332"/>
                  </a:lnTo>
                  <a:lnTo>
                    <a:pt x="1804" y="383"/>
                  </a:lnTo>
                  <a:lnTo>
                    <a:pt x="1792" y="474"/>
                  </a:lnTo>
                  <a:lnTo>
                    <a:pt x="1798" y="515"/>
                  </a:lnTo>
                  <a:lnTo>
                    <a:pt x="1915" y="749"/>
                  </a:lnTo>
                  <a:lnTo>
                    <a:pt x="1942" y="813"/>
                  </a:lnTo>
                  <a:lnTo>
                    <a:pt x="1950" y="844"/>
                  </a:lnTo>
                  <a:lnTo>
                    <a:pt x="1954" y="872"/>
                  </a:lnTo>
                  <a:lnTo>
                    <a:pt x="1954" y="901"/>
                  </a:lnTo>
                  <a:lnTo>
                    <a:pt x="1938" y="999"/>
                  </a:lnTo>
                  <a:lnTo>
                    <a:pt x="1915" y="1059"/>
                  </a:lnTo>
                  <a:lnTo>
                    <a:pt x="1878" y="1100"/>
                  </a:lnTo>
                  <a:lnTo>
                    <a:pt x="1856" y="1113"/>
                  </a:lnTo>
                  <a:lnTo>
                    <a:pt x="1798" y="1129"/>
                  </a:lnTo>
                  <a:lnTo>
                    <a:pt x="1763" y="1132"/>
                  </a:lnTo>
                  <a:lnTo>
                    <a:pt x="1611" y="1119"/>
                  </a:lnTo>
                  <a:lnTo>
                    <a:pt x="1418" y="1072"/>
                  </a:lnTo>
                  <a:lnTo>
                    <a:pt x="1213" y="996"/>
                  </a:lnTo>
                  <a:lnTo>
                    <a:pt x="972" y="866"/>
                  </a:lnTo>
                  <a:lnTo>
                    <a:pt x="890" y="815"/>
                  </a:lnTo>
                  <a:lnTo>
                    <a:pt x="789" y="761"/>
                  </a:lnTo>
                  <a:lnTo>
                    <a:pt x="738" y="727"/>
                  </a:lnTo>
                  <a:lnTo>
                    <a:pt x="694" y="712"/>
                  </a:lnTo>
                  <a:lnTo>
                    <a:pt x="674" y="712"/>
                  </a:lnTo>
                  <a:lnTo>
                    <a:pt x="653" y="720"/>
                  </a:lnTo>
                  <a:lnTo>
                    <a:pt x="633" y="740"/>
                  </a:lnTo>
                  <a:lnTo>
                    <a:pt x="612" y="768"/>
                  </a:lnTo>
                  <a:lnTo>
                    <a:pt x="577" y="841"/>
                  </a:lnTo>
                  <a:lnTo>
                    <a:pt x="387" y="1403"/>
                  </a:lnTo>
                  <a:lnTo>
                    <a:pt x="364" y="1495"/>
                  </a:lnTo>
                  <a:lnTo>
                    <a:pt x="362" y="1514"/>
                  </a:lnTo>
                  <a:lnTo>
                    <a:pt x="362" y="1526"/>
                  </a:lnTo>
                  <a:lnTo>
                    <a:pt x="364" y="1539"/>
                  </a:lnTo>
                  <a:lnTo>
                    <a:pt x="374" y="1549"/>
                  </a:lnTo>
                  <a:lnTo>
                    <a:pt x="415" y="1565"/>
                  </a:lnTo>
                  <a:lnTo>
                    <a:pt x="450" y="1571"/>
                  </a:lnTo>
                  <a:lnTo>
                    <a:pt x="798" y="1568"/>
                  </a:lnTo>
                  <a:lnTo>
                    <a:pt x="853" y="1574"/>
                  </a:lnTo>
                  <a:lnTo>
                    <a:pt x="1099" y="1656"/>
                  </a:lnTo>
                  <a:lnTo>
                    <a:pt x="1213" y="1726"/>
                  </a:lnTo>
                  <a:lnTo>
                    <a:pt x="1264" y="1773"/>
                  </a:lnTo>
                  <a:lnTo>
                    <a:pt x="1299" y="1827"/>
                  </a:lnTo>
                  <a:lnTo>
                    <a:pt x="1321" y="1884"/>
                  </a:lnTo>
                  <a:lnTo>
                    <a:pt x="1346" y="1979"/>
                  </a:lnTo>
                  <a:lnTo>
                    <a:pt x="1362" y="2096"/>
                  </a:lnTo>
                  <a:lnTo>
                    <a:pt x="1356" y="2207"/>
                  </a:lnTo>
                  <a:lnTo>
                    <a:pt x="1334" y="2267"/>
                  </a:lnTo>
                  <a:lnTo>
                    <a:pt x="1299" y="2323"/>
                  </a:lnTo>
                  <a:lnTo>
                    <a:pt x="1276" y="2349"/>
                  </a:lnTo>
                  <a:lnTo>
                    <a:pt x="1223" y="2390"/>
                  </a:lnTo>
                  <a:lnTo>
                    <a:pt x="1194" y="2402"/>
                  </a:lnTo>
                  <a:lnTo>
                    <a:pt x="1165" y="2409"/>
                  </a:lnTo>
                  <a:lnTo>
                    <a:pt x="1099" y="2405"/>
                  </a:lnTo>
                  <a:lnTo>
                    <a:pt x="1064" y="2396"/>
                  </a:lnTo>
                  <a:lnTo>
                    <a:pt x="944" y="2349"/>
                  </a:lnTo>
                  <a:lnTo>
                    <a:pt x="820" y="2279"/>
                  </a:lnTo>
                  <a:lnTo>
                    <a:pt x="592" y="2105"/>
                  </a:lnTo>
                  <a:lnTo>
                    <a:pt x="510" y="2057"/>
                  </a:lnTo>
                  <a:lnTo>
                    <a:pt x="397" y="2020"/>
                  </a:lnTo>
                  <a:lnTo>
                    <a:pt x="358" y="2014"/>
                  </a:lnTo>
                  <a:lnTo>
                    <a:pt x="292" y="2016"/>
                  </a:lnTo>
                  <a:lnTo>
                    <a:pt x="263" y="2022"/>
                  </a:lnTo>
                  <a:lnTo>
                    <a:pt x="235" y="2039"/>
                  </a:lnTo>
                  <a:lnTo>
                    <a:pt x="210" y="2061"/>
                  </a:lnTo>
                  <a:lnTo>
                    <a:pt x="187" y="2092"/>
                  </a:lnTo>
                  <a:lnTo>
                    <a:pt x="95" y="2304"/>
                  </a:lnTo>
                  <a:lnTo>
                    <a:pt x="83" y="2343"/>
                  </a:lnTo>
                  <a:lnTo>
                    <a:pt x="51" y="2409"/>
                  </a:lnTo>
                  <a:lnTo>
                    <a:pt x="16" y="2468"/>
                  </a:lnTo>
                  <a:lnTo>
                    <a:pt x="0" y="2522"/>
                  </a:lnTo>
                  <a:lnTo>
                    <a:pt x="4" y="2548"/>
                  </a:lnTo>
                  <a:lnTo>
                    <a:pt x="16" y="2569"/>
                  </a:lnTo>
                  <a:lnTo>
                    <a:pt x="41" y="2589"/>
                  </a:lnTo>
                  <a:lnTo>
                    <a:pt x="117" y="2620"/>
                  </a:lnTo>
                  <a:lnTo>
                    <a:pt x="890" y="2800"/>
                  </a:lnTo>
                  <a:lnTo>
                    <a:pt x="976" y="2835"/>
                  </a:lnTo>
                  <a:lnTo>
                    <a:pt x="1048" y="2886"/>
                  </a:lnTo>
                  <a:lnTo>
                    <a:pt x="1071" y="2914"/>
                  </a:lnTo>
                  <a:lnTo>
                    <a:pt x="1099" y="2970"/>
                  </a:lnTo>
                  <a:lnTo>
                    <a:pt x="1108" y="3003"/>
                  </a:lnTo>
                  <a:lnTo>
                    <a:pt x="1122" y="3094"/>
                  </a:lnTo>
                  <a:lnTo>
                    <a:pt x="1114" y="3155"/>
                  </a:lnTo>
                  <a:lnTo>
                    <a:pt x="1029" y="3435"/>
                  </a:lnTo>
                  <a:lnTo>
                    <a:pt x="947" y="3657"/>
                  </a:lnTo>
                  <a:lnTo>
                    <a:pt x="929" y="3755"/>
                  </a:lnTo>
                  <a:lnTo>
                    <a:pt x="925" y="3834"/>
                  </a:lnTo>
                  <a:lnTo>
                    <a:pt x="937" y="3906"/>
                  </a:lnTo>
                  <a:lnTo>
                    <a:pt x="947" y="3939"/>
                  </a:lnTo>
                  <a:lnTo>
                    <a:pt x="982" y="4001"/>
                  </a:lnTo>
                  <a:lnTo>
                    <a:pt x="1036" y="4062"/>
                  </a:lnTo>
                  <a:lnTo>
                    <a:pt x="1163" y="4150"/>
                  </a:lnTo>
                  <a:lnTo>
                    <a:pt x="1356" y="4239"/>
                  </a:lnTo>
                  <a:lnTo>
                    <a:pt x="1444" y="4267"/>
                  </a:lnTo>
                  <a:lnTo>
                    <a:pt x="1574" y="4289"/>
                  </a:lnTo>
                  <a:lnTo>
                    <a:pt x="1652" y="4286"/>
                  </a:lnTo>
                  <a:lnTo>
                    <a:pt x="1720" y="4264"/>
                  </a:lnTo>
                  <a:lnTo>
                    <a:pt x="1748" y="4245"/>
                  </a:lnTo>
                  <a:lnTo>
                    <a:pt x="1798" y="4198"/>
                  </a:lnTo>
                  <a:lnTo>
                    <a:pt x="1843" y="4138"/>
                  </a:lnTo>
                  <a:lnTo>
                    <a:pt x="1878" y="4068"/>
                  </a:lnTo>
                  <a:lnTo>
                    <a:pt x="1903" y="3982"/>
                  </a:lnTo>
                  <a:lnTo>
                    <a:pt x="1934" y="3727"/>
                  </a:lnTo>
                  <a:lnTo>
                    <a:pt x="2014" y="3423"/>
                  </a:lnTo>
                  <a:lnTo>
                    <a:pt x="2030" y="3392"/>
                  </a:lnTo>
                  <a:lnTo>
                    <a:pt x="2067" y="3347"/>
                  </a:lnTo>
                  <a:lnTo>
                    <a:pt x="2112" y="3318"/>
                  </a:lnTo>
                  <a:lnTo>
                    <a:pt x="2135" y="3312"/>
                  </a:lnTo>
                  <a:lnTo>
                    <a:pt x="2191" y="3309"/>
                  </a:lnTo>
                  <a:lnTo>
                    <a:pt x="2258" y="3318"/>
                  </a:lnTo>
                  <a:lnTo>
                    <a:pt x="2343" y="3350"/>
                  </a:lnTo>
                  <a:lnTo>
                    <a:pt x="2679" y="3530"/>
                  </a:lnTo>
                  <a:lnTo>
                    <a:pt x="2817" y="3626"/>
                  </a:lnTo>
                  <a:lnTo>
                    <a:pt x="2846" y="3638"/>
                  </a:lnTo>
                  <a:lnTo>
                    <a:pt x="2879" y="3641"/>
                  </a:lnTo>
                  <a:lnTo>
                    <a:pt x="2891" y="3638"/>
                  </a:lnTo>
                  <a:lnTo>
                    <a:pt x="2903" y="3632"/>
                  </a:lnTo>
                  <a:lnTo>
                    <a:pt x="2928" y="3610"/>
                  </a:lnTo>
                  <a:lnTo>
                    <a:pt x="2951" y="3575"/>
                  </a:lnTo>
                  <a:lnTo>
                    <a:pt x="2996" y="3476"/>
                  </a:lnTo>
                  <a:lnTo>
                    <a:pt x="3144" y="3022"/>
                  </a:lnTo>
                  <a:lnTo>
                    <a:pt x="3150" y="2958"/>
                  </a:lnTo>
                  <a:lnTo>
                    <a:pt x="3144" y="2914"/>
                  </a:lnTo>
                  <a:lnTo>
                    <a:pt x="3134" y="2896"/>
                  </a:lnTo>
                  <a:lnTo>
                    <a:pt x="3122" y="2880"/>
                  </a:lnTo>
                  <a:lnTo>
                    <a:pt x="3093" y="2855"/>
                  </a:lnTo>
                  <a:lnTo>
                    <a:pt x="2955" y="2760"/>
                  </a:lnTo>
                  <a:lnTo>
                    <a:pt x="2852" y="2719"/>
                  </a:lnTo>
                  <a:lnTo>
                    <a:pt x="2817" y="2711"/>
                  </a:lnTo>
                  <a:lnTo>
                    <a:pt x="2735" y="2709"/>
                  </a:lnTo>
                  <a:lnTo>
                    <a:pt x="2499" y="2734"/>
                  </a:lnTo>
                  <a:lnTo>
                    <a:pt x="2457" y="2731"/>
                  </a:lnTo>
                  <a:lnTo>
                    <a:pt x="2388" y="2719"/>
                  </a:lnTo>
                  <a:lnTo>
                    <a:pt x="2330" y="2696"/>
                  </a:lnTo>
                  <a:lnTo>
                    <a:pt x="2277" y="2664"/>
                  </a:lnTo>
                  <a:lnTo>
                    <a:pt x="2229" y="2627"/>
                  </a:lnTo>
                  <a:lnTo>
                    <a:pt x="2185" y="2579"/>
                  </a:lnTo>
                  <a:lnTo>
                    <a:pt x="2121" y="2460"/>
                  </a:lnTo>
                  <a:lnTo>
                    <a:pt x="2106" y="2390"/>
                  </a:lnTo>
                  <a:lnTo>
                    <a:pt x="2102" y="2310"/>
                  </a:lnTo>
                  <a:lnTo>
                    <a:pt x="2121" y="2127"/>
                  </a:lnTo>
                  <a:lnTo>
                    <a:pt x="2143" y="2049"/>
                  </a:lnTo>
                  <a:lnTo>
                    <a:pt x="2178" y="1979"/>
                  </a:lnTo>
                  <a:lnTo>
                    <a:pt x="2226" y="1915"/>
                  </a:lnTo>
                  <a:lnTo>
                    <a:pt x="2252" y="1887"/>
                  </a:lnTo>
                  <a:lnTo>
                    <a:pt x="2302" y="1843"/>
                  </a:lnTo>
                  <a:lnTo>
                    <a:pt x="2324" y="1830"/>
                  </a:lnTo>
                  <a:lnTo>
                    <a:pt x="2347" y="1824"/>
                  </a:lnTo>
                  <a:lnTo>
                    <a:pt x="2371" y="1821"/>
                  </a:lnTo>
                  <a:lnTo>
                    <a:pt x="2423" y="1830"/>
                  </a:lnTo>
                  <a:lnTo>
                    <a:pt x="2513" y="1878"/>
                  </a:lnTo>
                  <a:lnTo>
                    <a:pt x="2533" y="1890"/>
                  </a:lnTo>
                  <a:lnTo>
                    <a:pt x="2548" y="1906"/>
                  </a:lnTo>
                  <a:lnTo>
                    <a:pt x="2589" y="1963"/>
                  </a:lnTo>
                  <a:lnTo>
                    <a:pt x="2631" y="2007"/>
                  </a:lnTo>
                  <a:lnTo>
                    <a:pt x="2688" y="2055"/>
                  </a:lnTo>
                  <a:lnTo>
                    <a:pt x="2900" y="2197"/>
                  </a:lnTo>
                  <a:lnTo>
                    <a:pt x="2989" y="2238"/>
                  </a:lnTo>
                  <a:lnTo>
                    <a:pt x="3084" y="2267"/>
                  </a:lnTo>
                  <a:lnTo>
                    <a:pt x="3185" y="2285"/>
                  </a:lnTo>
                  <a:lnTo>
                    <a:pt x="3280" y="2291"/>
                  </a:lnTo>
                  <a:lnTo>
                    <a:pt x="3360" y="2275"/>
                  </a:lnTo>
                  <a:lnTo>
                    <a:pt x="3391" y="2260"/>
                  </a:lnTo>
                  <a:lnTo>
                    <a:pt x="3419" y="2234"/>
                  </a:lnTo>
                  <a:lnTo>
                    <a:pt x="3464" y="2174"/>
                  </a:lnTo>
                  <a:lnTo>
                    <a:pt x="3559" y="1954"/>
                  </a:lnTo>
                  <a:lnTo>
                    <a:pt x="3584" y="1868"/>
                  </a:lnTo>
                  <a:lnTo>
                    <a:pt x="3600" y="1786"/>
                  </a:lnTo>
                  <a:lnTo>
                    <a:pt x="3606" y="1726"/>
                  </a:lnTo>
                  <a:lnTo>
                    <a:pt x="3606" y="1688"/>
                  </a:lnTo>
                  <a:lnTo>
                    <a:pt x="3600" y="1666"/>
                  </a:lnTo>
                  <a:close/>
                </a:path>
              </a:pathLst>
            </a:custGeom>
            <a:solidFill>
              <a:srgbClr val="8D92CD"/>
            </a:solidFill>
            <a:ln w="9525">
              <a:noFill/>
              <a:round/>
              <a:headEnd/>
              <a:tailEnd/>
            </a:ln>
          </p:spPr>
          <p:txBody>
            <a:bodyPr/>
            <a:lstStyle/>
            <a:p>
              <a:endParaRPr lang="en-US"/>
            </a:p>
          </p:txBody>
        </p:sp>
      </p:grpSp>
      <p:grpSp>
        <p:nvGrpSpPr>
          <p:cNvPr id="230422" name="Group 22"/>
          <p:cNvGrpSpPr>
            <a:grpSpLocks/>
          </p:cNvGrpSpPr>
          <p:nvPr/>
        </p:nvGrpSpPr>
        <p:grpSpPr bwMode="auto">
          <a:xfrm flipH="1">
            <a:off x="7696200" y="2667000"/>
            <a:ext cx="1235075" cy="2263775"/>
            <a:chOff x="3897" y="1778"/>
            <a:chExt cx="778" cy="1426"/>
          </a:xfrm>
        </p:grpSpPr>
        <p:sp>
          <p:nvSpPr>
            <p:cNvPr id="230409" name="Freeform 9"/>
            <p:cNvSpPr>
              <a:spLocks/>
            </p:cNvSpPr>
            <p:nvPr/>
          </p:nvSpPr>
          <p:spPr bwMode="auto">
            <a:xfrm>
              <a:off x="3897" y="1778"/>
              <a:ext cx="402" cy="330"/>
            </a:xfrm>
            <a:custGeom>
              <a:avLst/>
              <a:gdLst/>
              <a:ahLst/>
              <a:cxnLst>
                <a:cxn ang="0">
                  <a:pos x="1453" y="794"/>
                </a:cxn>
                <a:cxn ang="0">
                  <a:pos x="1298" y="810"/>
                </a:cxn>
                <a:cxn ang="0">
                  <a:pos x="1216" y="790"/>
                </a:cxn>
                <a:cxn ang="0">
                  <a:pos x="1146" y="715"/>
                </a:cxn>
                <a:cxn ang="0">
                  <a:pos x="890" y="259"/>
                </a:cxn>
                <a:cxn ang="0">
                  <a:pos x="643" y="70"/>
                </a:cxn>
                <a:cxn ang="0">
                  <a:pos x="503" y="17"/>
                </a:cxn>
                <a:cxn ang="0">
                  <a:pos x="358" y="4"/>
                </a:cxn>
                <a:cxn ang="0">
                  <a:pos x="219" y="54"/>
                </a:cxn>
                <a:cxn ang="0">
                  <a:pos x="60" y="216"/>
                </a:cxn>
                <a:cxn ang="0">
                  <a:pos x="6" y="405"/>
                </a:cxn>
                <a:cxn ang="0">
                  <a:pos x="12" y="630"/>
                </a:cxn>
                <a:cxn ang="0">
                  <a:pos x="86" y="848"/>
                </a:cxn>
                <a:cxn ang="0">
                  <a:pos x="250" y="1091"/>
                </a:cxn>
                <a:cxn ang="0">
                  <a:pos x="411" y="1214"/>
                </a:cxn>
                <a:cxn ang="0">
                  <a:pos x="637" y="1302"/>
                </a:cxn>
                <a:cxn ang="0">
                  <a:pos x="918" y="1309"/>
                </a:cxn>
                <a:cxn ang="0">
                  <a:pos x="984" y="1287"/>
                </a:cxn>
                <a:cxn ang="0">
                  <a:pos x="1134" y="1139"/>
                </a:cxn>
                <a:cxn ang="0">
                  <a:pos x="1156" y="1088"/>
                </a:cxn>
                <a:cxn ang="0">
                  <a:pos x="1200" y="948"/>
                </a:cxn>
                <a:cxn ang="0">
                  <a:pos x="1232" y="934"/>
                </a:cxn>
                <a:cxn ang="0">
                  <a:pos x="1352" y="948"/>
                </a:cxn>
                <a:cxn ang="0">
                  <a:pos x="1488" y="1010"/>
                </a:cxn>
                <a:cxn ang="0">
                  <a:pos x="1523" y="1016"/>
                </a:cxn>
                <a:cxn ang="0">
                  <a:pos x="1555" y="996"/>
                </a:cxn>
                <a:cxn ang="0">
                  <a:pos x="1592" y="936"/>
                </a:cxn>
                <a:cxn ang="0">
                  <a:pos x="1609" y="899"/>
                </a:cxn>
                <a:cxn ang="0">
                  <a:pos x="1605" y="870"/>
                </a:cxn>
                <a:cxn ang="0">
                  <a:pos x="1590" y="845"/>
                </a:cxn>
                <a:cxn ang="0">
                  <a:pos x="1541" y="810"/>
                </a:cxn>
                <a:cxn ang="0">
                  <a:pos x="1481" y="794"/>
                </a:cxn>
              </a:cxnLst>
              <a:rect l="0" t="0" r="r" b="b"/>
              <a:pathLst>
                <a:path w="1609" h="1319">
                  <a:moveTo>
                    <a:pt x="1481" y="794"/>
                  </a:moveTo>
                  <a:lnTo>
                    <a:pt x="1453" y="794"/>
                  </a:lnTo>
                  <a:lnTo>
                    <a:pt x="1327" y="810"/>
                  </a:lnTo>
                  <a:lnTo>
                    <a:pt x="1298" y="810"/>
                  </a:lnTo>
                  <a:lnTo>
                    <a:pt x="1241" y="800"/>
                  </a:lnTo>
                  <a:lnTo>
                    <a:pt x="1216" y="790"/>
                  </a:lnTo>
                  <a:lnTo>
                    <a:pt x="1190" y="775"/>
                  </a:lnTo>
                  <a:lnTo>
                    <a:pt x="1146" y="715"/>
                  </a:lnTo>
                  <a:lnTo>
                    <a:pt x="1010" y="436"/>
                  </a:lnTo>
                  <a:lnTo>
                    <a:pt x="890" y="259"/>
                  </a:lnTo>
                  <a:lnTo>
                    <a:pt x="779" y="159"/>
                  </a:lnTo>
                  <a:lnTo>
                    <a:pt x="643" y="70"/>
                  </a:lnTo>
                  <a:lnTo>
                    <a:pt x="608" y="51"/>
                  </a:lnTo>
                  <a:lnTo>
                    <a:pt x="503" y="17"/>
                  </a:lnTo>
                  <a:lnTo>
                    <a:pt x="392" y="0"/>
                  </a:lnTo>
                  <a:lnTo>
                    <a:pt x="358" y="4"/>
                  </a:lnTo>
                  <a:lnTo>
                    <a:pt x="288" y="20"/>
                  </a:lnTo>
                  <a:lnTo>
                    <a:pt x="219" y="54"/>
                  </a:lnTo>
                  <a:lnTo>
                    <a:pt x="115" y="142"/>
                  </a:lnTo>
                  <a:lnTo>
                    <a:pt x="60" y="216"/>
                  </a:lnTo>
                  <a:lnTo>
                    <a:pt x="26" y="301"/>
                  </a:lnTo>
                  <a:lnTo>
                    <a:pt x="6" y="405"/>
                  </a:lnTo>
                  <a:lnTo>
                    <a:pt x="0" y="516"/>
                  </a:lnTo>
                  <a:lnTo>
                    <a:pt x="12" y="630"/>
                  </a:lnTo>
                  <a:lnTo>
                    <a:pt x="39" y="737"/>
                  </a:lnTo>
                  <a:lnTo>
                    <a:pt x="86" y="848"/>
                  </a:lnTo>
                  <a:lnTo>
                    <a:pt x="146" y="955"/>
                  </a:lnTo>
                  <a:lnTo>
                    <a:pt x="250" y="1091"/>
                  </a:lnTo>
                  <a:lnTo>
                    <a:pt x="326" y="1160"/>
                  </a:lnTo>
                  <a:lnTo>
                    <a:pt x="411" y="1214"/>
                  </a:lnTo>
                  <a:lnTo>
                    <a:pt x="503" y="1259"/>
                  </a:lnTo>
                  <a:lnTo>
                    <a:pt x="637" y="1302"/>
                  </a:lnTo>
                  <a:lnTo>
                    <a:pt x="782" y="1319"/>
                  </a:lnTo>
                  <a:lnTo>
                    <a:pt x="918" y="1309"/>
                  </a:lnTo>
                  <a:lnTo>
                    <a:pt x="953" y="1300"/>
                  </a:lnTo>
                  <a:lnTo>
                    <a:pt x="984" y="1287"/>
                  </a:lnTo>
                  <a:lnTo>
                    <a:pt x="1039" y="1252"/>
                  </a:lnTo>
                  <a:lnTo>
                    <a:pt x="1134" y="1139"/>
                  </a:lnTo>
                  <a:lnTo>
                    <a:pt x="1146" y="1117"/>
                  </a:lnTo>
                  <a:lnTo>
                    <a:pt x="1156" y="1088"/>
                  </a:lnTo>
                  <a:lnTo>
                    <a:pt x="1181" y="983"/>
                  </a:lnTo>
                  <a:lnTo>
                    <a:pt x="1200" y="948"/>
                  </a:lnTo>
                  <a:lnTo>
                    <a:pt x="1216" y="940"/>
                  </a:lnTo>
                  <a:lnTo>
                    <a:pt x="1232" y="934"/>
                  </a:lnTo>
                  <a:lnTo>
                    <a:pt x="1270" y="934"/>
                  </a:lnTo>
                  <a:lnTo>
                    <a:pt x="1352" y="948"/>
                  </a:lnTo>
                  <a:lnTo>
                    <a:pt x="1374" y="955"/>
                  </a:lnTo>
                  <a:lnTo>
                    <a:pt x="1488" y="1010"/>
                  </a:lnTo>
                  <a:lnTo>
                    <a:pt x="1508" y="1016"/>
                  </a:lnTo>
                  <a:lnTo>
                    <a:pt x="1523" y="1016"/>
                  </a:lnTo>
                  <a:lnTo>
                    <a:pt x="1539" y="1010"/>
                  </a:lnTo>
                  <a:lnTo>
                    <a:pt x="1555" y="996"/>
                  </a:lnTo>
                  <a:lnTo>
                    <a:pt x="1584" y="958"/>
                  </a:lnTo>
                  <a:lnTo>
                    <a:pt x="1592" y="936"/>
                  </a:lnTo>
                  <a:lnTo>
                    <a:pt x="1602" y="917"/>
                  </a:lnTo>
                  <a:lnTo>
                    <a:pt x="1609" y="899"/>
                  </a:lnTo>
                  <a:lnTo>
                    <a:pt x="1609" y="882"/>
                  </a:lnTo>
                  <a:lnTo>
                    <a:pt x="1605" y="870"/>
                  </a:lnTo>
                  <a:lnTo>
                    <a:pt x="1599" y="858"/>
                  </a:lnTo>
                  <a:lnTo>
                    <a:pt x="1590" y="845"/>
                  </a:lnTo>
                  <a:lnTo>
                    <a:pt x="1576" y="831"/>
                  </a:lnTo>
                  <a:lnTo>
                    <a:pt x="1541" y="810"/>
                  </a:lnTo>
                  <a:lnTo>
                    <a:pt x="1504" y="798"/>
                  </a:lnTo>
                  <a:lnTo>
                    <a:pt x="1481" y="794"/>
                  </a:lnTo>
                  <a:close/>
                </a:path>
              </a:pathLst>
            </a:custGeom>
            <a:solidFill>
              <a:srgbClr val="000000"/>
            </a:solidFill>
            <a:ln w="9525">
              <a:noFill/>
              <a:round/>
              <a:headEnd/>
              <a:tailEnd/>
            </a:ln>
          </p:spPr>
          <p:txBody>
            <a:bodyPr/>
            <a:lstStyle/>
            <a:p>
              <a:endParaRPr lang="en-US"/>
            </a:p>
          </p:txBody>
        </p:sp>
        <p:sp>
          <p:nvSpPr>
            <p:cNvPr id="230410" name="Freeform 10"/>
            <p:cNvSpPr>
              <a:spLocks/>
            </p:cNvSpPr>
            <p:nvPr/>
          </p:nvSpPr>
          <p:spPr bwMode="auto">
            <a:xfrm>
              <a:off x="4041" y="2146"/>
              <a:ext cx="334" cy="583"/>
            </a:xfrm>
            <a:custGeom>
              <a:avLst/>
              <a:gdLst/>
              <a:ahLst/>
              <a:cxnLst>
                <a:cxn ang="0">
                  <a:pos x="1007" y="234"/>
                </a:cxn>
                <a:cxn ang="0">
                  <a:pos x="893" y="130"/>
                </a:cxn>
                <a:cxn ang="0">
                  <a:pos x="855" y="105"/>
                </a:cxn>
                <a:cxn ang="0">
                  <a:pos x="769" y="61"/>
                </a:cxn>
                <a:cxn ang="0">
                  <a:pos x="725" y="45"/>
                </a:cxn>
                <a:cxn ang="0">
                  <a:pos x="561" y="6"/>
                </a:cxn>
                <a:cxn ang="0">
                  <a:pos x="434" y="0"/>
                </a:cxn>
                <a:cxn ang="0">
                  <a:pos x="376" y="14"/>
                </a:cxn>
                <a:cxn ang="0">
                  <a:pos x="323" y="35"/>
                </a:cxn>
                <a:cxn ang="0">
                  <a:pos x="294" y="51"/>
                </a:cxn>
                <a:cxn ang="0">
                  <a:pos x="238" y="96"/>
                </a:cxn>
                <a:cxn ang="0">
                  <a:pos x="165" y="181"/>
                </a:cxn>
                <a:cxn ang="0">
                  <a:pos x="146" y="212"/>
                </a:cxn>
                <a:cxn ang="0">
                  <a:pos x="123" y="275"/>
                </a:cxn>
                <a:cxn ang="0">
                  <a:pos x="117" y="376"/>
                </a:cxn>
                <a:cxn ang="0">
                  <a:pos x="127" y="471"/>
                </a:cxn>
                <a:cxn ang="0">
                  <a:pos x="140" y="525"/>
                </a:cxn>
                <a:cxn ang="0">
                  <a:pos x="148" y="547"/>
                </a:cxn>
                <a:cxn ang="0">
                  <a:pos x="374" y="841"/>
                </a:cxn>
                <a:cxn ang="0">
                  <a:pos x="390" y="870"/>
                </a:cxn>
                <a:cxn ang="0">
                  <a:pos x="399" y="898"/>
                </a:cxn>
                <a:cxn ang="0">
                  <a:pos x="409" y="952"/>
                </a:cxn>
                <a:cxn ang="0">
                  <a:pos x="409" y="977"/>
                </a:cxn>
                <a:cxn ang="0">
                  <a:pos x="405" y="1003"/>
                </a:cxn>
                <a:cxn ang="0">
                  <a:pos x="386" y="1053"/>
                </a:cxn>
                <a:cxn ang="0">
                  <a:pos x="351" y="1106"/>
                </a:cxn>
                <a:cxn ang="0">
                  <a:pos x="327" y="1135"/>
                </a:cxn>
                <a:cxn ang="0">
                  <a:pos x="130" y="1283"/>
                </a:cxn>
                <a:cxn ang="0">
                  <a:pos x="95" y="1316"/>
                </a:cxn>
                <a:cxn ang="0">
                  <a:pos x="66" y="1353"/>
                </a:cxn>
                <a:cxn ang="0">
                  <a:pos x="29" y="1433"/>
                </a:cxn>
                <a:cxn ang="0">
                  <a:pos x="10" y="1521"/>
                </a:cxn>
                <a:cxn ang="0">
                  <a:pos x="0" y="1704"/>
                </a:cxn>
                <a:cxn ang="0">
                  <a:pos x="16" y="1865"/>
                </a:cxn>
                <a:cxn ang="0">
                  <a:pos x="29" y="1922"/>
                </a:cxn>
                <a:cxn ang="0">
                  <a:pos x="86" y="2081"/>
                </a:cxn>
                <a:cxn ang="0">
                  <a:pos x="148" y="2159"/>
                </a:cxn>
                <a:cxn ang="0">
                  <a:pos x="238" y="2229"/>
                </a:cxn>
                <a:cxn ang="0">
                  <a:pos x="393" y="2305"/>
                </a:cxn>
                <a:cxn ang="0">
                  <a:pos x="493" y="2330"/>
                </a:cxn>
                <a:cxn ang="0">
                  <a:pos x="592" y="2330"/>
                </a:cxn>
                <a:cxn ang="0">
                  <a:pos x="693" y="2311"/>
                </a:cxn>
                <a:cxn ang="0">
                  <a:pos x="883" y="2235"/>
                </a:cxn>
                <a:cxn ang="0">
                  <a:pos x="1052" y="2128"/>
                </a:cxn>
                <a:cxn ang="0">
                  <a:pos x="1124" y="2058"/>
                </a:cxn>
                <a:cxn ang="0">
                  <a:pos x="1188" y="1979"/>
                </a:cxn>
                <a:cxn ang="0">
                  <a:pos x="1237" y="1894"/>
                </a:cxn>
                <a:cxn ang="0">
                  <a:pos x="1278" y="1795"/>
                </a:cxn>
                <a:cxn ang="0">
                  <a:pos x="1330" y="1562"/>
                </a:cxn>
                <a:cxn ang="0">
                  <a:pos x="1340" y="1242"/>
                </a:cxn>
                <a:cxn ang="0">
                  <a:pos x="1301" y="851"/>
                </a:cxn>
                <a:cxn ang="0">
                  <a:pos x="1257" y="670"/>
                </a:cxn>
                <a:cxn ang="0">
                  <a:pos x="1169" y="462"/>
                </a:cxn>
                <a:cxn ang="0">
                  <a:pos x="1112" y="368"/>
                </a:cxn>
                <a:cxn ang="0">
                  <a:pos x="1007" y="234"/>
                </a:cxn>
              </a:cxnLst>
              <a:rect l="0" t="0" r="r" b="b"/>
              <a:pathLst>
                <a:path w="1340" h="2330">
                  <a:moveTo>
                    <a:pt x="1007" y="234"/>
                  </a:moveTo>
                  <a:lnTo>
                    <a:pt x="893" y="130"/>
                  </a:lnTo>
                  <a:lnTo>
                    <a:pt x="855" y="105"/>
                  </a:lnTo>
                  <a:lnTo>
                    <a:pt x="769" y="61"/>
                  </a:lnTo>
                  <a:lnTo>
                    <a:pt x="725" y="45"/>
                  </a:lnTo>
                  <a:lnTo>
                    <a:pt x="561" y="6"/>
                  </a:lnTo>
                  <a:lnTo>
                    <a:pt x="434" y="0"/>
                  </a:lnTo>
                  <a:lnTo>
                    <a:pt x="376" y="14"/>
                  </a:lnTo>
                  <a:lnTo>
                    <a:pt x="323" y="35"/>
                  </a:lnTo>
                  <a:lnTo>
                    <a:pt x="294" y="51"/>
                  </a:lnTo>
                  <a:lnTo>
                    <a:pt x="238" y="96"/>
                  </a:lnTo>
                  <a:lnTo>
                    <a:pt x="165" y="181"/>
                  </a:lnTo>
                  <a:lnTo>
                    <a:pt x="146" y="212"/>
                  </a:lnTo>
                  <a:lnTo>
                    <a:pt x="123" y="275"/>
                  </a:lnTo>
                  <a:lnTo>
                    <a:pt x="117" y="376"/>
                  </a:lnTo>
                  <a:lnTo>
                    <a:pt x="127" y="471"/>
                  </a:lnTo>
                  <a:lnTo>
                    <a:pt x="140" y="525"/>
                  </a:lnTo>
                  <a:lnTo>
                    <a:pt x="148" y="547"/>
                  </a:lnTo>
                  <a:lnTo>
                    <a:pt x="374" y="841"/>
                  </a:lnTo>
                  <a:lnTo>
                    <a:pt x="390" y="870"/>
                  </a:lnTo>
                  <a:lnTo>
                    <a:pt x="399" y="898"/>
                  </a:lnTo>
                  <a:lnTo>
                    <a:pt x="409" y="952"/>
                  </a:lnTo>
                  <a:lnTo>
                    <a:pt x="409" y="977"/>
                  </a:lnTo>
                  <a:lnTo>
                    <a:pt x="405" y="1003"/>
                  </a:lnTo>
                  <a:lnTo>
                    <a:pt x="386" y="1053"/>
                  </a:lnTo>
                  <a:lnTo>
                    <a:pt x="351" y="1106"/>
                  </a:lnTo>
                  <a:lnTo>
                    <a:pt x="327" y="1135"/>
                  </a:lnTo>
                  <a:lnTo>
                    <a:pt x="130" y="1283"/>
                  </a:lnTo>
                  <a:lnTo>
                    <a:pt x="95" y="1316"/>
                  </a:lnTo>
                  <a:lnTo>
                    <a:pt x="66" y="1353"/>
                  </a:lnTo>
                  <a:lnTo>
                    <a:pt x="29" y="1433"/>
                  </a:lnTo>
                  <a:lnTo>
                    <a:pt x="10" y="1521"/>
                  </a:lnTo>
                  <a:lnTo>
                    <a:pt x="0" y="1704"/>
                  </a:lnTo>
                  <a:lnTo>
                    <a:pt x="16" y="1865"/>
                  </a:lnTo>
                  <a:lnTo>
                    <a:pt x="29" y="1922"/>
                  </a:lnTo>
                  <a:lnTo>
                    <a:pt x="86" y="2081"/>
                  </a:lnTo>
                  <a:lnTo>
                    <a:pt x="148" y="2159"/>
                  </a:lnTo>
                  <a:lnTo>
                    <a:pt x="238" y="2229"/>
                  </a:lnTo>
                  <a:lnTo>
                    <a:pt x="393" y="2305"/>
                  </a:lnTo>
                  <a:lnTo>
                    <a:pt x="493" y="2330"/>
                  </a:lnTo>
                  <a:lnTo>
                    <a:pt x="592" y="2330"/>
                  </a:lnTo>
                  <a:lnTo>
                    <a:pt x="693" y="2311"/>
                  </a:lnTo>
                  <a:lnTo>
                    <a:pt x="883" y="2235"/>
                  </a:lnTo>
                  <a:lnTo>
                    <a:pt x="1052" y="2128"/>
                  </a:lnTo>
                  <a:lnTo>
                    <a:pt x="1124" y="2058"/>
                  </a:lnTo>
                  <a:lnTo>
                    <a:pt x="1188" y="1979"/>
                  </a:lnTo>
                  <a:lnTo>
                    <a:pt x="1237" y="1894"/>
                  </a:lnTo>
                  <a:lnTo>
                    <a:pt x="1278" y="1795"/>
                  </a:lnTo>
                  <a:lnTo>
                    <a:pt x="1330" y="1562"/>
                  </a:lnTo>
                  <a:lnTo>
                    <a:pt x="1340" y="1242"/>
                  </a:lnTo>
                  <a:lnTo>
                    <a:pt x="1301" y="851"/>
                  </a:lnTo>
                  <a:lnTo>
                    <a:pt x="1257" y="670"/>
                  </a:lnTo>
                  <a:lnTo>
                    <a:pt x="1169" y="462"/>
                  </a:lnTo>
                  <a:lnTo>
                    <a:pt x="1112" y="368"/>
                  </a:lnTo>
                  <a:lnTo>
                    <a:pt x="1007" y="234"/>
                  </a:lnTo>
                  <a:close/>
                </a:path>
              </a:pathLst>
            </a:custGeom>
            <a:solidFill>
              <a:srgbClr val="000000"/>
            </a:solidFill>
            <a:ln w="9525">
              <a:noFill/>
              <a:round/>
              <a:headEnd/>
              <a:tailEnd/>
            </a:ln>
          </p:spPr>
          <p:txBody>
            <a:bodyPr/>
            <a:lstStyle/>
            <a:p>
              <a:endParaRPr lang="en-US"/>
            </a:p>
          </p:txBody>
        </p:sp>
        <p:sp>
          <p:nvSpPr>
            <p:cNvPr id="230411" name="Freeform 11"/>
            <p:cNvSpPr>
              <a:spLocks/>
            </p:cNvSpPr>
            <p:nvPr/>
          </p:nvSpPr>
          <p:spPr bwMode="auto">
            <a:xfrm>
              <a:off x="4149" y="2209"/>
              <a:ext cx="526" cy="364"/>
            </a:xfrm>
            <a:custGeom>
              <a:avLst/>
              <a:gdLst/>
              <a:ahLst/>
              <a:cxnLst>
                <a:cxn ang="0">
                  <a:pos x="1165" y="907"/>
                </a:cxn>
                <a:cxn ang="0">
                  <a:pos x="791" y="791"/>
                </a:cxn>
                <a:cxn ang="0">
                  <a:pos x="671" y="693"/>
                </a:cxn>
                <a:cxn ang="0">
                  <a:pos x="431" y="218"/>
                </a:cxn>
                <a:cxn ang="0">
                  <a:pos x="326" y="80"/>
                </a:cxn>
                <a:cxn ang="0">
                  <a:pos x="253" y="29"/>
                </a:cxn>
                <a:cxn ang="0">
                  <a:pos x="177" y="4"/>
                </a:cxn>
                <a:cxn ang="0">
                  <a:pos x="57" y="10"/>
                </a:cxn>
                <a:cxn ang="0">
                  <a:pos x="16" y="32"/>
                </a:cxn>
                <a:cxn ang="0">
                  <a:pos x="0" y="67"/>
                </a:cxn>
                <a:cxn ang="0">
                  <a:pos x="10" y="117"/>
                </a:cxn>
                <a:cxn ang="0">
                  <a:pos x="253" y="547"/>
                </a:cxn>
                <a:cxn ang="0">
                  <a:pos x="630" y="939"/>
                </a:cxn>
                <a:cxn ang="0">
                  <a:pos x="782" y="1005"/>
                </a:cxn>
                <a:cxn ang="0">
                  <a:pos x="1481" y="1053"/>
                </a:cxn>
                <a:cxn ang="0">
                  <a:pos x="1551" y="1046"/>
                </a:cxn>
                <a:cxn ang="0">
                  <a:pos x="1580" y="1063"/>
                </a:cxn>
                <a:cxn ang="0">
                  <a:pos x="1608" y="1125"/>
                </a:cxn>
                <a:cxn ang="0">
                  <a:pos x="1734" y="1404"/>
                </a:cxn>
                <a:cxn ang="0">
                  <a:pos x="1789" y="1451"/>
                </a:cxn>
                <a:cxn ang="0">
                  <a:pos x="1820" y="1451"/>
                </a:cxn>
                <a:cxn ang="0">
                  <a:pos x="1861" y="1423"/>
                </a:cxn>
                <a:cxn ang="0">
                  <a:pos x="1880" y="1390"/>
                </a:cxn>
                <a:cxn ang="0">
                  <a:pos x="1884" y="1357"/>
                </a:cxn>
                <a:cxn ang="0">
                  <a:pos x="1785" y="1164"/>
                </a:cxn>
                <a:cxn ang="0">
                  <a:pos x="1705" y="1034"/>
                </a:cxn>
                <a:cxn ang="0">
                  <a:pos x="1705" y="1022"/>
                </a:cxn>
                <a:cxn ang="0">
                  <a:pos x="1728" y="1024"/>
                </a:cxn>
                <a:cxn ang="0">
                  <a:pos x="1836" y="1113"/>
                </a:cxn>
                <a:cxn ang="0">
                  <a:pos x="1960" y="1312"/>
                </a:cxn>
                <a:cxn ang="0">
                  <a:pos x="1997" y="1334"/>
                </a:cxn>
                <a:cxn ang="0">
                  <a:pos x="2051" y="1324"/>
                </a:cxn>
                <a:cxn ang="0">
                  <a:pos x="2092" y="1271"/>
                </a:cxn>
                <a:cxn ang="0">
                  <a:pos x="2089" y="1233"/>
                </a:cxn>
                <a:cxn ang="0">
                  <a:pos x="2054" y="1135"/>
                </a:cxn>
                <a:cxn ang="0">
                  <a:pos x="2007" y="1071"/>
                </a:cxn>
                <a:cxn ang="0">
                  <a:pos x="1836" y="968"/>
                </a:cxn>
                <a:cxn ang="0">
                  <a:pos x="1789" y="901"/>
                </a:cxn>
                <a:cxn ang="0">
                  <a:pos x="1779" y="845"/>
                </a:cxn>
                <a:cxn ang="0">
                  <a:pos x="1795" y="825"/>
                </a:cxn>
                <a:cxn ang="0">
                  <a:pos x="1874" y="791"/>
                </a:cxn>
                <a:cxn ang="0">
                  <a:pos x="2013" y="705"/>
                </a:cxn>
                <a:cxn ang="0">
                  <a:pos x="2089" y="645"/>
                </a:cxn>
                <a:cxn ang="0">
                  <a:pos x="2105" y="607"/>
                </a:cxn>
                <a:cxn ang="0">
                  <a:pos x="2089" y="569"/>
                </a:cxn>
                <a:cxn ang="0">
                  <a:pos x="2036" y="516"/>
                </a:cxn>
                <a:cxn ang="0">
                  <a:pos x="1997" y="503"/>
                </a:cxn>
                <a:cxn ang="0">
                  <a:pos x="1956" y="516"/>
                </a:cxn>
                <a:cxn ang="0">
                  <a:pos x="1781" y="648"/>
                </a:cxn>
                <a:cxn ang="0">
                  <a:pos x="1631" y="806"/>
                </a:cxn>
                <a:cxn ang="0">
                  <a:pos x="1438" y="886"/>
                </a:cxn>
              </a:cxnLst>
              <a:rect l="0" t="0" r="r" b="b"/>
              <a:pathLst>
                <a:path w="2105" h="1454">
                  <a:moveTo>
                    <a:pt x="1345" y="904"/>
                  </a:moveTo>
                  <a:lnTo>
                    <a:pt x="1165" y="907"/>
                  </a:lnTo>
                  <a:lnTo>
                    <a:pt x="937" y="851"/>
                  </a:lnTo>
                  <a:lnTo>
                    <a:pt x="791" y="791"/>
                  </a:lnTo>
                  <a:lnTo>
                    <a:pt x="700" y="724"/>
                  </a:lnTo>
                  <a:lnTo>
                    <a:pt x="671" y="693"/>
                  </a:lnTo>
                  <a:lnTo>
                    <a:pt x="608" y="607"/>
                  </a:lnTo>
                  <a:lnTo>
                    <a:pt x="431" y="218"/>
                  </a:lnTo>
                  <a:lnTo>
                    <a:pt x="376" y="133"/>
                  </a:lnTo>
                  <a:lnTo>
                    <a:pt x="326" y="80"/>
                  </a:lnTo>
                  <a:lnTo>
                    <a:pt x="300" y="57"/>
                  </a:lnTo>
                  <a:lnTo>
                    <a:pt x="253" y="29"/>
                  </a:lnTo>
                  <a:lnTo>
                    <a:pt x="203" y="10"/>
                  </a:lnTo>
                  <a:lnTo>
                    <a:pt x="177" y="4"/>
                  </a:lnTo>
                  <a:lnTo>
                    <a:pt x="114" y="0"/>
                  </a:lnTo>
                  <a:lnTo>
                    <a:pt x="57" y="10"/>
                  </a:lnTo>
                  <a:lnTo>
                    <a:pt x="32" y="20"/>
                  </a:lnTo>
                  <a:lnTo>
                    <a:pt x="16" y="32"/>
                  </a:lnTo>
                  <a:lnTo>
                    <a:pt x="3" y="47"/>
                  </a:lnTo>
                  <a:lnTo>
                    <a:pt x="0" y="67"/>
                  </a:lnTo>
                  <a:lnTo>
                    <a:pt x="0" y="92"/>
                  </a:lnTo>
                  <a:lnTo>
                    <a:pt x="10" y="117"/>
                  </a:lnTo>
                  <a:lnTo>
                    <a:pt x="18" y="149"/>
                  </a:lnTo>
                  <a:lnTo>
                    <a:pt x="253" y="547"/>
                  </a:lnTo>
                  <a:lnTo>
                    <a:pt x="534" y="863"/>
                  </a:lnTo>
                  <a:lnTo>
                    <a:pt x="630" y="939"/>
                  </a:lnTo>
                  <a:lnTo>
                    <a:pt x="678" y="968"/>
                  </a:lnTo>
                  <a:lnTo>
                    <a:pt x="782" y="1005"/>
                  </a:lnTo>
                  <a:lnTo>
                    <a:pt x="1282" y="1046"/>
                  </a:lnTo>
                  <a:lnTo>
                    <a:pt x="1481" y="1053"/>
                  </a:lnTo>
                  <a:lnTo>
                    <a:pt x="1520" y="1046"/>
                  </a:lnTo>
                  <a:lnTo>
                    <a:pt x="1551" y="1046"/>
                  </a:lnTo>
                  <a:lnTo>
                    <a:pt x="1567" y="1053"/>
                  </a:lnTo>
                  <a:lnTo>
                    <a:pt x="1580" y="1063"/>
                  </a:lnTo>
                  <a:lnTo>
                    <a:pt x="1592" y="1078"/>
                  </a:lnTo>
                  <a:lnTo>
                    <a:pt x="1608" y="1125"/>
                  </a:lnTo>
                  <a:lnTo>
                    <a:pt x="1633" y="1246"/>
                  </a:lnTo>
                  <a:lnTo>
                    <a:pt x="1734" y="1404"/>
                  </a:lnTo>
                  <a:lnTo>
                    <a:pt x="1773" y="1441"/>
                  </a:lnTo>
                  <a:lnTo>
                    <a:pt x="1789" y="1451"/>
                  </a:lnTo>
                  <a:lnTo>
                    <a:pt x="1804" y="1454"/>
                  </a:lnTo>
                  <a:lnTo>
                    <a:pt x="1820" y="1451"/>
                  </a:lnTo>
                  <a:lnTo>
                    <a:pt x="1836" y="1445"/>
                  </a:lnTo>
                  <a:lnTo>
                    <a:pt x="1861" y="1423"/>
                  </a:lnTo>
                  <a:lnTo>
                    <a:pt x="1874" y="1407"/>
                  </a:lnTo>
                  <a:lnTo>
                    <a:pt x="1880" y="1390"/>
                  </a:lnTo>
                  <a:lnTo>
                    <a:pt x="1884" y="1375"/>
                  </a:lnTo>
                  <a:lnTo>
                    <a:pt x="1884" y="1357"/>
                  </a:lnTo>
                  <a:lnTo>
                    <a:pt x="1877" y="1334"/>
                  </a:lnTo>
                  <a:lnTo>
                    <a:pt x="1785" y="1164"/>
                  </a:lnTo>
                  <a:lnTo>
                    <a:pt x="1713" y="1050"/>
                  </a:lnTo>
                  <a:lnTo>
                    <a:pt x="1705" y="1034"/>
                  </a:lnTo>
                  <a:lnTo>
                    <a:pt x="1703" y="1024"/>
                  </a:lnTo>
                  <a:lnTo>
                    <a:pt x="1705" y="1022"/>
                  </a:lnTo>
                  <a:lnTo>
                    <a:pt x="1715" y="1022"/>
                  </a:lnTo>
                  <a:lnTo>
                    <a:pt x="1728" y="1024"/>
                  </a:lnTo>
                  <a:lnTo>
                    <a:pt x="1781" y="1056"/>
                  </a:lnTo>
                  <a:lnTo>
                    <a:pt x="1836" y="1113"/>
                  </a:lnTo>
                  <a:lnTo>
                    <a:pt x="1940" y="1287"/>
                  </a:lnTo>
                  <a:lnTo>
                    <a:pt x="1960" y="1312"/>
                  </a:lnTo>
                  <a:lnTo>
                    <a:pt x="1978" y="1328"/>
                  </a:lnTo>
                  <a:lnTo>
                    <a:pt x="1997" y="1334"/>
                  </a:lnTo>
                  <a:lnTo>
                    <a:pt x="2013" y="1337"/>
                  </a:lnTo>
                  <a:lnTo>
                    <a:pt x="2051" y="1324"/>
                  </a:lnTo>
                  <a:lnTo>
                    <a:pt x="2079" y="1299"/>
                  </a:lnTo>
                  <a:lnTo>
                    <a:pt x="2092" y="1271"/>
                  </a:lnTo>
                  <a:lnTo>
                    <a:pt x="2092" y="1255"/>
                  </a:lnTo>
                  <a:lnTo>
                    <a:pt x="2089" y="1233"/>
                  </a:lnTo>
                  <a:lnTo>
                    <a:pt x="2077" y="1186"/>
                  </a:lnTo>
                  <a:lnTo>
                    <a:pt x="2054" y="1135"/>
                  </a:lnTo>
                  <a:lnTo>
                    <a:pt x="2026" y="1090"/>
                  </a:lnTo>
                  <a:lnTo>
                    <a:pt x="2007" y="1071"/>
                  </a:lnTo>
                  <a:lnTo>
                    <a:pt x="1855" y="983"/>
                  </a:lnTo>
                  <a:lnTo>
                    <a:pt x="1836" y="968"/>
                  </a:lnTo>
                  <a:lnTo>
                    <a:pt x="1808" y="936"/>
                  </a:lnTo>
                  <a:lnTo>
                    <a:pt x="1789" y="901"/>
                  </a:lnTo>
                  <a:lnTo>
                    <a:pt x="1775" y="857"/>
                  </a:lnTo>
                  <a:lnTo>
                    <a:pt x="1779" y="845"/>
                  </a:lnTo>
                  <a:lnTo>
                    <a:pt x="1785" y="835"/>
                  </a:lnTo>
                  <a:lnTo>
                    <a:pt x="1795" y="825"/>
                  </a:lnTo>
                  <a:lnTo>
                    <a:pt x="1820" y="812"/>
                  </a:lnTo>
                  <a:lnTo>
                    <a:pt x="1874" y="791"/>
                  </a:lnTo>
                  <a:lnTo>
                    <a:pt x="1892" y="777"/>
                  </a:lnTo>
                  <a:lnTo>
                    <a:pt x="2013" y="705"/>
                  </a:lnTo>
                  <a:lnTo>
                    <a:pt x="2071" y="664"/>
                  </a:lnTo>
                  <a:lnTo>
                    <a:pt x="2089" y="645"/>
                  </a:lnTo>
                  <a:lnTo>
                    <a:pt x="2102" y="627"/>
                  </a:lnTo>
                  <a:lnTo>
                    <a:pt x="2105" y="607"/>
                  </a:lnTo>
                  <a:lnTo>
                    <a:pt x="2099" y="588"/>
                  </a:lnTo>
                  <a:lnTo>
                    <a:pt x="2089" y="569"/>
                  </a:lnTo>
                  <a:lnTo>
                    <a:pt x="2073" y="547"/>
                  </a:lnTo>
                  <a:lnTo>
                    <a:pt x="2036" y="516"/>
                  </a:lnTo>
                  <a:lnTo>
                    <a:pt x="2016" y="506"/>
                  </a:lnTo>
                  <a:lnTo>
                    <a:pt x="1997" y="503"/>
                  </a:lnTo>
                  <a:lnTo>
                    <a:pt x="1978" y="506"/>
                  </a:lnTo>
                  <a:lnTo>
                    <a:pt x="1956" y="516"/>
                  </a:lnTo>
                  <a:lnTo>
                    <a:pt x="1909" y="544"/>
                  </a:lnTo>
                  <a:lnTo>
                    <a:pt x="1781" y="648"/>
                  </a:lnTo>
                  <a:lnTo>
                    <a:pt x="1662" y="781"/>
                  </a:lnTo>
                  <a:lnTo>
                    <a:pt x="1631" y="806"/>
                  </a:lnTo>
                  <a:lnTo>
                    <a:pt x="1563" y="841"/>
                  </a:lnTo>
                  <a:lnTo>
                    <a:pt x="1438" y="886"/>
                  </a:lnTo>
                  <a:lnTo>
                    <a:pt x="1345" y="904"/>
                  </a:lnTo>
                  <a:close/>
                </a:path>
              </a:pathLst>
            </a:custGeom>
            <a:solidFill>
              <a:srgbClr val="000000"/>
            </a:solidFill>
            <a:ln w="9525">
              <a:noFill/>
              <a:round/>
              <a:headEnd/>
              <a:tailEnd/>
            </a:ln>
          </p:spPr>
          <p:txBody>
            <a:bodyPr/>
            <a:lstStyle/>
            <a:p>
              <a:endParaRPr lang="en-US"/>
            </a:p>
          </p:txBody>
        </p:sp>
        <p:sp>
          <p:nvSpPr>
            <p:cNvPr id="230412" name="Freeform 12"/>
            <p:cNvSpPr>
              <a:spLocks/>
            </p:cNvSpPr>
            <p:nvPr/>
          </p:nvSpPr>
          <p:spPr bwMode="auto">
            <a:xfrm>
              <a:off x="4155" y="1923"/>
              <a:ext cx="429" cy="348"/>
            </a:xfrm>
            <a:custGeom>
              <a:avLst/>
              <a:gdLst/>
              <a:ahLst/>
              <a:cxnLst>
                <a:cxn ang="0">
                  <a:pos x="1050" y="68"/>
                </a:cxn>
                <a:cxn ang="0">
                  <a:pos x="1038" y="142"/>
                </a:cxn>
                <a:cxn ang="0">
                  <a:pos x="1112" y="302"/>
                </a:cxn>
                <a:cxn ang="0">
                  <a:pos x="1140" y="388"/>
                </a:cxn>
                <a:cxn ang="0">
                  <a:pos x="1114" y="395"/>
                </a:cxn>
                <a:cxn ang="0">
                  <a:pos x="1016" y="344"/>
                </a:cxn>
                <a:cxn ang="0">
                  <a:pos x="966" y="296"/>
                </a:cxn>
                <a:cxn ang="0">
                  <a:pos x="937" y="192"/>
                </a:cxn>
                <a:cxn ang="0">
                  <a:pos x="921" y="169"/>
                </a:cxn>
                <a:cxn ang="0">
                  <a:pos x="898" y="167"/>
                </a:cxn>
                <a:cxn ang="0">
                  <a:pos x="842" y="198"/>
                </a:cxn>
                <a:cxn ang="0">
                  <a:pos x="826" y="226"/>
                </a:cxn>
                <a:cxn ang="0">
                  <a:pos x="820" y="327"/>
                </a:cxn>
                <a:cxn ang="0">
                  <a:pos x="842" y="413"/>
                </a:cxn>
                <a:cxn ang="0">
                  <a:pos x="874" y="451"/>
                </a:cxn>
                <a:cxn ang="0">
                  <a:pos x="984" y="479"/>
                </a:cxn>
                <a:cxn ang="0">
                  <a:pos x="1064" y="520"/>
                </a:cxn>
                <a:cxn ang="0">
                  <a:pos x="1118" y="613"/>
                </a:cxn>
                <a:cxn ang="0">
                  <a:pos x="1235" y="1121"/>
                </a:cxn>
                <a:cxn ang="0">
                  <a:pos x="1212" y="1216"/>
                </a:cxn>
                <a:cxn ang="0">
                  <a:pos x="1165" y="1241"/>
                </a:cxn>
                <a:cxn ang="0">
                  <a:pos x="1105" y="1244"/>
                </a:cxn>
                <a:cxn ang="0">
                  <a:pos x="368" y="1014"/>
                </a:cxn>
                <a:cxn ang="0">
                  <a:pos x="92" y="985"/>
                </a:cxn>
                <a:cxn ang="0">
                  <a:pos x="19" y="1023"/>
                </a:cxn>
                <a:cxn ang="0">
                  <a:pos x="0" y="1127"/>
                </a:cxn>
                <a:cxn ang="0">
                  <a:pos x="37" y="1295"/>
                </a:cxn>
                <a:cxn ang="0">
                  <a:pos x="57" y="1317"/>
                </a:cxn>
                <a:cxn ang="0">
                  <a:pos x="105" y="1337"/>
                </a:cxn>
                <a:cxn ang="0">
                  <a:pos x="693" y="1337"/>
                </a:cxn>
                <a:cxn ang="0">
                  <a:pos x="1225" y="1384"/>
                </a:cxn>
                <a:cxn ang="0">
                  <a:pos x="1317" y="1349"/>
                </a:cxn>
                <a:cxn ang="0">
                  <a:pos x="1355" y="1298"/>
                </a:cxn>
                <a:cxn ang="0">
                  <a:pos x="1367" y="1219"/>
                </a:cxn>
                <a:cxn ang="0">
                  <a:pos x="1301" y="726"/>
                </a:cxn>
                <a:cxn ang="0">
                  <a:pos x="1288" y="590"/>
                </a:cxn>
                <a:cxn ang="0">
                  <a:pos x="1330" y="559"/>
                </a:cxn>
                <a:cxn ang="0">
                  <a:pos x="1586" y="562"/>
                </a:cxn>
                <a:cxn ang="0">
                  <a:pos x="1691" y="537"/>
                </a:cxn>
                <a:cxn ang="0">
                  <a:pos x="1716" y="511"/>
                </a:cxn>
                <a:cxn ang="0">
                  <a:pos x="1718" y="489"/>
                </a:cxn>
                <a:cxn ang="0">
                  <a:pos x="1697" y="438"/>
                </a:cxn>
                <a:cxn ang="0">
                  <a:pos x="1671" y="407"/>
                </a:cxn>
                <a:cxn ang="0">
                  <a:pos x="1634" y="388"/>
                </a:cxn>
                <a:cxn ang="0">
                  <a:pos x="1453" y="430"/>
                </a:cxn>
                <a:cxn ang="0">
                  <a:pos x="1396" y="436"/>
                </a:cxn>
                <a:cxn ang="0">
                  <a:pos x="1307" y="416"/>
                </a:cxn>
                <a:cxn ang="0">
                  <a:pos x="1272" y="395"/>
                </a:cxn>
                <a:cxn ang="0">
                  <a:pos x="1235" y="334"/>
                </a:cxn>
                <a:cxn ang="0">
                  <a:pos x="1222" y="144"/>
                </a:cxn>
                <a:cxn ang="0">
                  <a:pos x="1194" y="18"/>
                </a:cxn>
                <a:cxn ang="0">
                  <a:pos x="1159" y="0"/>
                </a:cxn>
                <a:cxn ang="0">
                  <a:pos x="1127" y="8"/>
                </a:cxn>
              </a:cxnLst>
              <a:rect l="0" t="0" r="r" b="b"/>
              <a:pathLst>
                <a:path w="1718" h="1393">
                  <a:moveTo>
                    <a:pt x="1067" y="50"/>
                  </a:moveTo>
                  <a:lnTo>
                    <a:pt x="1050" y="68"/>
                  </a:lnTo>
                  <a:lnTo>
                    <a:pt x="1036" y="113"/>
                  </a:lnTo>
                  <a:lnTo>
                    <a:pt x="1038" y="142"/>
                  </a:lnTo>
                  <a:lnTo>
                    <a:pt x="1050" y="179"/>
                  </a:lnTo>
                  <a:lnTo>
                    <a:pt x="1112" y="302"/>
                  </a:lnTo>
                  <a:lnTo>
                    <a:pt x="1140" y="381"/>
                  </a:lnTo>
                  <a:lnTo>
                    <a:pt x="1140" y="388"/>
                  </a:lnTo>
                  <a:lnTo>
                    <a:pt x="1130" y="395"/>
                  </a:lnTo>
                  <a:lnTo>
                    <a:pt x="1114" y="395"/>
                  </a:lnTo>
                  <a:lnTo>
                    <a:pt x="1092" y="388"/>
                  </a:lnTo>
                  <a:lnTo>
                    <a:pt x="1016" y="344"/>
                  </a:lnTo>
                  <a:lnTo>
                    <a:pt x="978" y="312"/>
                  </a:lnTo>
                  <a:lnTo>
                    <a:pt x="966" y="296"/>
                  </a:lnTo>
                  <a:lnTo>
                    <a:pt x="940" y="210"/>
                  </a:lnTo>
                  <a:lnTo>
                    <a:pt x="937" y="192"/>
                  </a:lnTo>
                  <a:lnTo>
                    <a:pt x="931" y="179"/>
                  </a:lnTo>
                  <a:lnTo>
                    <a:pt x="921" y="169"/>
                  </a:lnTo>
                  <a:lnTo>
                    <a:pt x="912" y="167"/>
                  </a:lnTo>
                  <a:lnTo>
                    <a:pt x="898" y="167"/>
                  </a:lnTo>
                  <a:lnTo>
                    <a:pt x="871" y="177"/>
                  </a:lnTo>
                  <a:lnTo>
                    <a:pt x="842" y="198"/>
                  </a:lnTo>
                  <a:lnTo>
                    <a:pt x="832" y="210"/>
                  </a:lnTo>
                  <a:lnTo>
                    <a:pt x="826" y="226"/>
                  </a:lnTo>
                  <a:lnTo>
                    <a:pt x="822" y="245"/>
                  </a:lnTo>
                  <a:lnTo>
                    <a:pt x="820" y="327"/>
                  </a:lnTo>
                  <a:lnTo>
                    <a:pt x="822" y="360"/>
                  </a:lnTo>
                  <a:lnTo>
                    <a:pt x="842" y="413"/>
                  </a:lnTo>
                  <a:lnTo>
                    <a:pt x="855" y="436"/>
                  </a:lnTo>
                  <a:lnTo>
                    <a:pt x="874" y="451"/>
                  </a:lnTo>
                  <a:lnTo>
                    <a:pt x="896" y="461"/>
                  </a:lnTo>
                  <a:lnTo>
                    <a:pt x="984" y="479"/>
                  </a:lnTo>
                  <a:lnTo>
                    <a:pt x="1042" y="502"/>
                  </a:lnTo>
                  <a:lnTo>
                    <a:pt x="1064" y="520"/>
                  </a:lnTo>
                  <a:lnTo>
                    <a:pt x="1083" y="545"/>
                  </a:lnTo>
                  <a:lnTo>
                    <a:pt x="1118" y="613"/>
                  </a:lnTo>
                  <a:lnTo>
                    <a:pt x="1212" y="967"/>
                  </a:lnTo>
                  <a:lnTo>
                    <a:pt x="1235" y="1121"/>
                  </a:lnTo>
                  <a:lnTo>
                    <a:pt x="1225" y="1193"/>
                  </a:lnTo>
                  <a:lnTo>
                    <a:pt x="1212" y="1216"/>
                  </a:lnTo>
                  <a:lnTo>
                    <a:pt x="1190" y="1232"/>
                  </a:lnTo>
                  <a:lnTo>
                    <a:pt x="1165" y="1241"/>
                  </a:lnTo>
                  <a:lnTo>
                    <a:pt x="1136" y="1244"/>
                  </a:lnTo>
                  <a:lnTo>
                    <a:pt x="1105" y="1244"/>
                  </a:lnTo>
                  <a:lnTo>
                    <a:pt x="915" y="1216"/>
                  </a:lnTo>
                  <a:lnTo>
                    <a:pt x="368" y="1014"/>
                  </a:lnTo>
                  <a:lnTo>
                    <a:pt x="168" y="981"/>
                  </a:lnTo>
                  <a:lnTo>
                    <a:pt x="92" y="985"/>
                  </a:lnTo>
                  <a:lnTo>
                    <a:pt x="37" y="1008"/>
                  </a:lnTo>
                  <a:lnTo>
                    <a:pt x="19" y="1023"/>
                  </a:lnTo>
                  <a:lnTo>
                    <a:pt x="6" y="1049"/>
                  </a:lnTo>
                  <a:lnTo>
                    <a:pt x="0" y="1127"/>
                  </a:lnTo>
                  <a:lnTo>
                    <a:pt x="13" y="1219"/>
                  </a:lnTo>
                  <a:lnTo>
                    <a:pt x="37" y="1295"/>
                  </a:lnTo>
                  <a:lnTo>
                    <a:pt x="47" y="1308"/>
                  </a:lnTo>
                  <a:lnTo>
                    <a:pt x="57" y="1317"/>
                  </a:lnTo>
                  <a:lnTo>
                    <a:pt x="79" y="1329"/>
                  </a:lnTo>
                  <a:lnTo>
                    <a:pt x="105" y="1337"/>
                  </a:lnTo>
                  <a:lnTo>
                    <a:pt x="285" y="1317"/>
                  </a:lnTo>
                  <a:lnTo>
                    <a:pt x="693" y="1337"/>
                  </a:lnTo>
                  <a:lnTo>
                    <a:pt x="1023" y="1393"/>
                  </a:lnTo>
                  <a:lnTo>
                    <a:pt x="1225" y="1384"/>
                  </a:lnTo>
                  <a:lnTo>
                    <a:pt x="1260" y="1378"/>
                  </a:lnTo>
                  <a:lnTo>
                    <a:pt x="1317" y="1349"/>
                  </a:lnTo>
                  <a:lnTo>
                    <a:pt x="1340" y="1327"/>
                  </a:lnTo>
                  <a:lnTo>
                    <a:pt x="1355" y="1298"/>
                  </a:lnTo>
                  <a:lnTo>
                    <a:pt x="1364" y="1261"/>
                  </a:lnTo>
                  <a:lnTo>
                    <a:pt x="1367" y="1219"/>
                  </a:lnTo>
                  <a:lnTo>
                    <a:pt x="1355" y="944"/>
                  </a:lnTo>
                  <a:lnTo>
                    <a:pt x="1301" y="726"/>
                  </a:lnTo>
                  <a:lnTo>
                    <a:pt x="1291" y="663"/>
                  </a:lnTo>
                  <a:lnTo>
                    <a:pt x="1288" y="590"/>
                  </a:lnTo>
                  <a:lnTo>
                    <a:pt x="1301" y="572"/>
                  </a:lnTo>
                  <a:lnTo>
                    <a:pt x="1330" y="559"/>
                  </a:lnTo>
                  <a:lnTo>
                    <a:pt x="1387" y="552"/>
                  </a:lnTo>
                  <a:lnTo>
                    <a:pt x="1586" y="562"/>
                  </a:lnTo>
                  <a:lnTo>
                    <a:pt x="1615" y="559"/>
                  </a:lnTo>
                  <a:lnTo>
                    <a:pt x="1691" y="537"/>
                  </a:lnTo>
                  <a:lnTo>
                    <a:pt x="1710" y="520"/>
                  </a:lnTo>
                  <a:lnTo>
                    <a:pt x="1716" y="511"/>
                  </a:lnTo>
                  <a:lnTo>
                    <a:pt x="1718" y="502"/>
                  </a:lnTo>
                  <a:lnTo>
                    <a:pt x="1718" y="489"/>
                  </a:lnTo>
                  <a:lnTo>
                    <a:pt x="1716" y="473"/>
                  </a:lnTo>
                  <a:lnTo>
                    <a:pt x="1697" y="438"/>
                  </a:lnTo>
                  <a:lnTo>
                    <a:pt x="1683" y="420"/>
                  </a:lnTo>
                  <a:lnTo>
                    <a:pt x="1671" y="407"/>
                  </a:lnTo>
                  <a:lnTo>
                    <a:pt x="1652" y="395"/>
                  </a:lnTo>
                  <a:lnTo>
                    <a:pt x="1634" y="388"/>
                  </a:lnTo>
                  <a:lnTo>
                    <a:pt x="1583" y="391"/>
                  </a:lnTo>
                  <a:lnTo>
                    <a:pt x="1453" y="430"/>
                  </a:lnTo>
                  <a:lnTo>
                    <a:pt x="1422" y="436"/>
                  </a:lnTo>
                  <a:lnTo>
                    <a:pt x="1396" y="436"/>
                  </a:lnTo>
                  <a:lnTo>
                    <a:pt x="1348" y="430"/>
                  </a:lnTo>
                  <a:lnTo>
                    <a:pt x="1307" y="416"/>
                  </a:lnTo>
                  <a:lnTo>
                    <a:pt x="1288" y="407"/>
                  </a:lnTo>
                  <a:lnTo>
                    <a:pt x="1272" y="395"/>
                  </a:lnTo>
                  <a:lnTo>
                    <a:pt x="1244" y="360"/>
                  </a:lnTo>
                  <a:lnTo>
                    <a:pt x="1235" y="334"/>
                  </a:lnTo>
                  <a:lnTo>
                    <a:pt x="1225" y="265"/>
                  </a:lnTo>
                  <a:lnTo>
                    <a:pt x="1222" y="144"/>
                  </a:lnTo>
                  <a:lnTo>
                    <a:pt x="1206" y="47"/>
                  </a:lnTo>
                  <a:lnTo>
                    <a:pt x="1194" y="18"/>
                  </a:lnTo>
                  <a:lnTo>
                    <a:pt x="1178" y="2"/>
                  </a:lnTo>
                  <a:lnTo>
                    <a:pt x="1159" y="0"/>
                  </a:lnTo>
                  <a:lnTo>
                    <a:pt x="1146" y="2"/>
                  </a:lnTo>
                  <a:lnTo>
                    <a:pt x="1127" y="8"/>
                  </a:lnTo>
                  <a:lnTo>
                    <a:pt x="1067" y="50"/>
                  </a:lnTo>
                  <a:close/>
                </a:path>
              </a:pathLst>
            </a:custGeom>
            <a:solidFill>
              <a:srgbClr val="000000"/>
            </a:solidFill>
            <a:ln w="9525">
              <a:noFill/>
              <a:round/>
              <a:headEnd/>
              <a:tailEnd/>
            </a:ln>
          </p:spPr>
          <p:txBody>
            <a:bodyPr/>
            <a:lstStyle/>
            <a:p>
              <a:endParaRPr lang="en-US"/>
            </a:p>
          </p:txBody>
        </p:sp>
        <p:sp>
          <p:nvSpPr>
            <p:cNvPr id="230413" name="Freeform 13"/>
            <p:cNvSpPr>
              <a:spLocks/>
            </p:cNvSpPr>
            <p:nvPr/>
          </p:nvSpPr>
          <p:spPr bwMode="auto">
            <a:xfrm>
              <a:off x="4227" y="2567"/>
              <a:ext cx="244" cy="524"/>
            </a:xfrm>
            <a:custGeom>
              <a:avLst/>
              <a:gdLst/>
              <a:ahLst/>
              <a:cxnLst>
                <a:cxn ang="0">
                  <a:pos x="94" y="33"/>
                </a:cxn>
                <a:cxn ang="0">
                  <a:pos x="12" y="134"/>
                </a:cxn>
                <a:cxn ang="0">
                  <a:pos x="0" y="194"/>
                </a:cxn>
                <a:cxn ang="0">
                  <a:pos x="84" y="526"/>
                </a:cxn>
                <a:cxn ang="0">
                  <a:pos x="212" y="921"/>
                </a:cxn>
                <a:cxn ang="0">
                  <a:pos x="205" y="1010"/>
                </a:cxn>
                <a:cxn ang="0">
                  <a:pos x="135" y="1234"/>
                </a:cxn>
                <a:cxn ang="0">
                  <a:pos x="154" y="1467"/>
                </a:cxn>
                <a:cxn ang="0">
                  <a:pos x="145" y="1596"/>
                </a:cxn>
                <a:cxn ang="0">
                  <a:pos x="25" y="1919"/>
                </a:cxn>
                <a:cxn ang="0">
                  <a:pos x="21" y="1964"/>
                </a:cxn>
                <a:cxn ang="0">
                  <a:pos x="41" y="1999"/>
                </a:cxn>
                <a:cxn ang="0">
                  <a:pos x="126" y="2043"/>
                </a:cxn>
                <a:cxn ang="0">
                  <a:pos x="199" y="2046"/>
                </a:cxn>
                <a:cxn ang="0">
                  <a:pos x="380" y="1993"/>
                </a:cxn>
                <a:cxn ang="0">
                  <a:pos x="446" y="1999"/>
                </a:cxn>
                <a:cxn ang="0">
                  <a:pos x="563" y="2046"/>
                </a:cxn>
                <a:cxn ang="0">
                  <a:pos x="715" y="2096"/>
                </a:cxn>
                <a:cxn ang="0">
                  <a:pos x="841" y="2081"/>
                </a:cxn>
                <a:cxn ang="0">
                  <a:pos x="896" y="2059"/>
                </a:cxn>
                <a:cxn ang="0">
                  <a:pos x="945" y="2014"/>
                </a:cxn>
                <a:cxn ang="0">
                  <a:pos x="974" y="1923"/>
                </a:cxn>
                <a:cxn ang="0">
                  <a:pos x="958" y="1882"/>
                </a:cxn>
                <a:cxn ang="0">
                  <a:pos x="917" y="1859"/>
                </a:cxn>
                <a:cxn ang="0">
                  <a:pos x="709" y="1853"/>
                </a:cxn>
                <a:cxn ang="0">
                  <a:pos x="372" y="1847"/>
                </a:cxn>
                <a:cxn ang="0">
                  <a:pos x="316" y="1831"/>
                </a:cxn>
                <a:cxn ang="0">
                  <a:pos x="278" y="1802"/>
                </a:cxn>
                <a:cxn ang="0">
                  <a:pos x="255" y="1767"/>
                </a:cxn>
                <a:cxn ang="0">
                  <a:pos x="249" y="1641"/>
                </a:cxn>
                <a:cxn ang="0">
                  <a:pos x="380" y="1193"/>
                </a:cxn>
                <a:cxn ang="0">
                  <a:pos x="433" y="769"/>
                </a:cxn>
                <a:cxn ang="0">
                  <a:pos x="360" y="235"/>
                </a:cxn>
                <a:cxn ang="0">
                  <a:pos x="290" y="68"/>
                </a:cxn>
                <a:cxn ang="0">
                  <a:pos x="205" y="4"/>
                </a:cxn>
                <a:cxn ang="0">
                  <a:pos x="164" y="0"/>
                </a:cxn>
              </a:cxnLst>
              <a:rect l="0" t="0" r="r" b="b"/>
              <a:pathLst>
                <a:path w="974" h="2096">
                  <a:moveTo>
                    <a:pt x="142" y="4"/>
                  </a:moveTo>
                  <a:lnTo>
                    <a:pt x="94" y="33"/>
                  </a:lnTo>
                  <a:lnTo>
                    <a:pt x="47" y="76"/>
                  </a:lnTo>
                  <a:lnTo>
                    <a:pt x="12" y="134"/>
                  </a:lnTo>
                  <a:lnTo>
                    <a:pt x="2" y="162"/>
                  </a:lnTo>
                  <a:lnTo>
                    <a:pt x="0" y="194"/>
                  </a:lnTo>
                  <a:lnTo>
                    <a:pt x="8" y="263"/>
                  </a:lnTo>
                  <a:lnTo>
                    <a:pt x="84" y="526"/>
                  </a:lnTo>
                  <a:lnTo>
                    <a:pt x="205" y="870"/>
                  </a:lnTo>
                  <a:lnTo>
                    <a:pt x="212" y="921"/>
                  </a:lnTo>
                  <a:lnTo>
                    <a:pt x="212" y="965"/>
                  </a:lnTo>
                  <a:lnTo>
                    <a:pt x="205" y="1010"/>
                  </a:lnTo>
                  <a:lnTo>
                    <a:pt x="142" y="1195"/>
                  </a:lnTo>
                  <a:lnTo>
                    <a:pt x="135" y="1234"/>
                  </a:lnTo>
                  <a:lnTo>
                    <a:pt x="135" y="1312"/>
                  </a:lnTo>
                  <a:lnTo>
                    <a:pt x="154" y="1467"/>
                  </a:lnTo>
                  <a:lnTo>
                    <a:pt x="154" y="1537"/>
                  </a:lnTo>
                  <a:lnTo>
                    <a:pt x="145" y="1596"/>
                  </a:lnTo>
                  <a:lnTo>
                    <a:pt x="88" y="1775"/>
                  </a:lnTo>
                  <a:lnTo>
                    <a:pt x="25" y="1919"/>
                  </a:lnTo>
                  <a:lnTo>
                    <a:pt x="21" y="1942"/>
                  </a:lnTo>
                  <a:lnTo>
                    <a:pt x="21" y="1964"/>
                  </a:lnTo>
                  <a:lnTo>
                    <a:pt x="28" y="1983"/>
                  </a:lnTo>
                  <a:lnTo>
                    <a:pt x="41" y="1999"/>
                  </a:lnTo>
                  <a:lnTo>
                    <a:pt x="78" y="2024"/>
                  </a:lnTo>
                  <a:lnTo>
                    <a:pt x="126" y="2043"/>
                  </a:lnTo>
                  <a:lnTo>
                    <a:pt x="173" y="2049"/>
                  </a:lnTo>
                  <a:lnTo>
                    <a:pt x="199" y="2046"/>
                  </a:lnTo>
                  <a:lnTo>
                    <a:pt x="312" y="2008"/>
                  </a:lnTo>
                  <a:lnTo>
                    <a:pt x="380" y="1993"/>
                  </a:lnTo>
                  <a:lnTo>
                    <a:pt x="411" y="1993"/>
                  </a:lnTo>
                  <a:lnTo>
                    <a:pt x="446" y="1999"/>
                  </a:lnTo>
                  <a:lnTo>
                    <a:pt x="524" y="2026"/>
                  </a:lnTo>
                  <a:lnTo>
                    <a:pt x="563" y="2046"/>
                  </a:lnTo>
                  <a:lnTo>
                    <a:pt x="680" y="2090"/>
                  </a:lnTo>
                  <a:lnTo>
                    <a:pt x="715" y="2096"/>
                  </a:lnTo>
                  <a:lnTo>
                    <a:pt x="781" y="2094"/>
                  </a:lnTo>
                  <a:lnTo>
                    <a:pt x="841" y="2081"/>
                  </a:lnTo>
                  <a:lnTo>
                    <a:pt x="869" y="2067"/>
                  </a:lnTo>
                  <a:lnTo>
                    <a:pt x="896" y="2059"/>
                  </a:lnTo>
                  <a:lnTo>
                    <a:pt x="933" y="2030"/>
                  </a:lnTo>
                  <a:lnTo>
                    <a:pt x="945" y="2014"/>
                  </a:lnTo>
                  <a:lnTo>
                    <a:pt x="968" y="1970"/>
                  </a:lnTo>
                  <a:lnTo>
                    <a:pt x="974" y="1923"/>
                  </a:lnTo>
                  <a:lnTo>
                    <a:pt x="968" y="1900"/>
                  </a:lnTo>
                  <a:lnTo>
                    <a:pt x="958" y="1882"/>
                  </a:lnTo>
                  <a:lnTo>
                    <a:pt x="943" y="1869"/>
                  </a:lnTo>
                  <a:lnTo>
                    <a:pt x="917" y="1859"/>
                  </a:lnTo>
                  <a:lnTo>
                    <a:pt x="800" y="1849"/>
                  </a:lnTo>
                  <a:lnTo>
                    <a:pt x="709" y="1853"/>
                  </a:lnTo>
                  <a:lnTo>
                    <a:pt x="661" y="1849"/>
                  </a:lnTo>
                  <a:lnTo>
                    <a:pt x="372" y="1847"/>
                  </a:lnTo>
                  <a:lnTo>
                    <a:pt x="341" y="1841"/>
                  </a:lnTo>
                  <a:lnTo>
                    <a:pt x="316" y="1831"/>
                  </a:lnTo>
                  <a:lnTo>
                    <a:pt x="296" y="1818"/>
                  </a:lnTo>
                  <a:lnTo>
                    <a:pt x="278" y="1802"/>
                  </a:lnTo>
                  <a:lnTo>
                    <a:pt x="265" y="1787"/>
                  </a:lnTo>
                  <a:lnTo>
                    <a:pt x="255" y="1767"/>
                  </a:lnTo>
                  <a:lnTo>
                    <a:pt x="249" y="1742"/>
                  </a:lnTo>
                  <a:lnTo>
                    <a:pt x="249" y="1641"/>
                  </a:lnTo>
                  <a:lnTo>
                    <a:pt x="271" y="1534"/>
                  </a:lnTo>
                  <a:lnTo>
                    <a:pt x="380" y="1193"/>
                  </a:lnTo>
                  <a:lnTo>
                    <a:pt x="427" y="889"/>
                  </a:lnTo>
                  <a:lnTo>
                    <a:pt x="433" y="769"/>
                  </a:lnTo>
                  <a:lnTo>
                    <a:pt x="417" y="513"/>
                  </a:lnTo>
                  <a:lnTo>
                    <a:pt x="360" y="235"/>
                  </a:lnTo>
                  <a:lnTo>
                    <a:pt x="310" y="96"/>
                  </a:lnTo>
                  <a:lnTo>
                    <a:pt x="290" y="68"/>
                  </a:lnTo>
                  <a:lnTo>
                    <a:pt x="249" y="27"/>
                  </a:lnTo>
                  <a:lnTo>
                    <a:pt x="205" y="4"/>
                  </a:lnTo>
                  <a:lnTo>
                    <a:pt x="187" y="0"/>
                  </a:lnTo>
                  <a:lnTo>
                    <a:pt x="164" y="0"/>
                  </a:lnTo>
                  <a:lnTo>
                    <a:pt x="142" y="4"/>
                  </a:lnTo>
                  <a:close/>
                </a:path>
              </a:pathLst>
            </a:custGeom>
            <a:solidFill>
              <a:srgbClr val="000000"/>
            </a:solidFill>
            <a:ln w="9525">
              <a:noFill/>
              <a:round/>
              <a:headEnd/>
              <a:tailEnd/>
            </a:ln>
          </p:spPr>
          <p:txBody>
            <a:bodyPr/>
            <a:lstStyle/>
            <a:p>
              <a:endParaRPr lang="en-US"/>
            </a:p>
          </p:txBody>
        </p:sp>
        <p:sp>
          <p:nvSpPr>
            <p:cNvPr id="230414" name="Freeform 14"/>
            <p:cNvSpPr>
              <a:spLocks/>
            </p:cNvSpPr>
            <p:nvPr/>
          </p:nvSpPr>
          <p:spPr bwMode="auto">
            <a:xfrm>
              <a:off x="4014" y="2601"/>
              <a:ext cx="208" cy="603"/>
            </a:xfrm>
            <a:custGeom>
              <a:avLst/>
              <a:gdLst/>
              <a:ahLst/>
              <a:cxnLst>
                <a:cxn ang="0">
                  <a:pos x="549" y="4"/>
                </a:cxn>
                <a:cxn ang="0">
                  <a:pos x="488" y="60"/>
                </a:cxn>
                <a:cxn ang="0">
                  <a:pos x="444" y="158"/>
                </a:cxn>
                <a:cxn ang="0">
                  <a:pos x="446" y="335"/>
                </a:cxn>
                <a:cxn ang="0">
                  <a:pos x="479" y="740"/>
                </a:cxn>
                <a:cxn ang="0">
                  <a:pos x="446" y="1090"/>
                </a:cxn>
                <a:cxn ang="0">
                  <a:pos x="222" y="1688"/>
                </a:cxn>
                <a:cxn ang="0">
                  <a:pos x="118" y="2054"/>
                </a:cxn>
                <a:cxn ang="0">
                  <a:pos x="19" y="2180"/>
                </a:cxn>
                <a:cxn ang="0">
                  <a:pos x="0" y="2219"/>
                </a:cxn>
                <a:cxn ang="0">
                  <a:pos x="4" y="2254"/>
                </a:cxn>
                <a:cxn ang="0">
                  <a:pos x="48" y="2307"/>
                </a:cxn>
                <a:cxn ang="0">
                  <a:pos x="109" y="2326"/>
                </a:cxn>
                <a:cxn ang="0">
                  <a:pos x="302" y="2291"/>
                </a:cxn>
                <a:cxn ang="0">
                  <a:pos x="362" y="2303"/>
                </a:cxn>
                <a:cxn ang="0">
                  <a:pos x="466" y="2371"/>
                </a:cxn>
                <a:cxn ang="0">
                  <a:pos x="571" y="2412"/>
                </a:cxn>
                <a:cxn ang="0">
                  <a:pos x="662" y="2404"/>
                </a:cxn>
                <a:cxn ang="0">
                  <a:pos x="760" y="2371"/>
                </a:cxn>
                <a:cxn ang="0">
                  <a:pos x="820" y="2303"/>
                </a:cxn>
                <a:cxn ang="0">
                  <a:pos x="830" y="2266"/>
                </a:cxn>
                <a:cxn ang="0">
                  <a:pos x="818" y="2237"/>
                </a:cxn>
                <a:cxn ang="0">
                  <a:pos x="380" y="2168"/>
                </a:cxn>
                <a:cxn ang="0">
                  <a:pos x="286" y="2139"/>
                </a:cxn>
                <a:cxn ang="0">
                  <a:pos x="253" y="2108"/>
                </a:cxn>
                <a:cxn ang="0">
                  <a:pos x="247" y="2073"/>
                </a:cxn>
                <a:cxn ang="0">
                  <a:pos x="314" y="1892"/>
                </a:cxn>
                <a:cxn ang="0">
                  <a:pos x="602" y="1362"/>
                </a:cxn>
                <a:cxn ang="0">
                  <a:pos x="795" y="654"/>
                </a:cxn>
                <a:cxn ang="0">
                  <a:pos x="808" y="255"/>
                </a:cxn>
                <a:cxn ang="0">
                  <a:pos x="767" y="154"/>
                </a:cxn>
                <a:cxn ang="0">
                  <a:pos x="666" y="45"/>
                </a:cxn>
                <a:cxn ang="0">
                  <a:pos x="596" y="6"/>
                </a:cxn>
              </a:cxnLst>
              <a:rect l="0" t="0" r="r" b="b"/>
              <a:pathLst>
                <a:path w="830" h="2412">
                  <a:moveTo>
                    <a:pt x="571" y="0"/>
                  </a:moveTo>
                  <a:lnTo>
                    <a:pt x="549" y="4"/>
                  </a:lnTo>
                  <a:lnTo>
                    <a:pt x="526" y="12"/>
                  </a:lnTo>
                  <a:lnTo>
                    <a:pt x="488" y="60"/>
                  </a:lnTo>
                  <a:lnTo>
                    <a:pt x="473" y="88"/>
                  </a:lnTo>
                  <a:lnTo>
                    <a:pt x="444" y="158"/>
                  </a:lnTo>
                  <a:lnTo>
                    <a:pt x="434" y="222"/>
                  </a:lnTo>
                  <a:lnTo>
                    <a:pt x="446" y="335"/>
                  </a:lnTo>
                  <a:lnTo>
                    <a:pt x="473" y="465"/>
                  </a:lnTo>
                  <a:lnTo>
                    <a:pt x="479" y="740"/>
                  </a:lnTo>
                  <a:lnTo>
                    <a:pt x="466" y="967"/>
                  </a:lnTo>
                  <a:lnTo>
                    <a:pt x="446" y="1090"/>
                  </a:lnTo>
                  <a:lnTo>
                    <a:pt x="374" y="1314"/>
                  </a:lnTo>
                  <a:lnTo>
                    <a:pt x="222" y="1688"/>
                  </a:lnTo>
                  <a:lnTo>
                    <a:pt x="134" y="2019"/>
                  </a:lnTo>
                  <a:lnTo>
                    <a:pt x="118" y="2054"/>
                  </a:lnTo>
                  <a:lnTo>
                    <a:pt x="99" y="2083"/>
                  </a:lnTo>
                  <a:lnTo>
                    <a:pt x="19" y="2180"/>
                  </a:lnTo>
                  <a:lnTo>
                    <a:pt x="7" y="2200"/>
                  </a:lnTo>
                  <a:lnTo>
                    <a:pt x="0" y="2219"/>
                  </a:lnTo>
                  <a:lnTo>
                    <a:pt x="0" y="2237"/>
                  </a:lnTo>
                  <a:lnTo>
                    <a:pt x="4" y="2254"/>
                  </a:lnTo>
                  <a:lnTo>
                    <a:pt x="19" y="2285"/>
                  </a:lnTo>
                  <a:lnTo>
                    <a:pt x="48" y="2307"/>
                  </a:lnTo>
                  <a:lnTo>
                    <a:pt x="86" y="2322"/>
                  </a:lnTo>
                  <a:lnTo>
                    <a:pt x="109" y="2326"/>
                  </a:lnTo>
                  <a:lnTo>
                    <a:pt x="270" y="2295"/>
                  </a:lnTo>
                  <a:lnTo>
                    <a:pt x="302" y="2291"/>
                  </a:lnTo>
                  <a:lnTo>
                    <a:pt x="333" y="2295"/>
                  </a:lnTo>
                  <a:lnTo>
                    <a:pt x="362" y="2303"/>
                  </a:lnTo>
                  <a:lnTo>
                    <a:pt x="415" y="2332"/>
                  </a:lnTo>
                  <a:lnTo>
                    <a:pt x="466" y="2371"/>
                  </a:lnTo>
                  <a:lnTo>
                    <a:pt x="516" y="2402"/>
                  </a:lnTo>
                  <a:lnTo>
                    <a:pt x="571" y="2412"/>
                  </a:lnTo>
                  <a:lnTo>
                    <a:pt x="598" y="2412"/>
                  </a:lnTo>
                  <a:lnTo>
                    <a:pt x="662" y="2404"/>
                  </a:lnTo>
                  <a:lnTo>
                    <a:pt x="691" y="2398"/>
                  </a:lnTo>
                  <a:lnTo>
                    <a:pt x="760" y="2371"/>
                  </a:lnTo>
                  <a:lnTo>
                    <a:pt x="792" y="2342"/>
                  </a:lnTo>
                  <a:lnTo>
                    <a:pt x="820" y="2303"/>
                  </a:lnTo>
                  <a:lnTo>
                    <a:pt x="827" y="2285"/>
                  </a:lnTo>
                  <a:lnTo>
                    <a:pt x="830" y="2266"/>
                  </a:lnTo>
                  <a:lnTo>
                    <a:pt x="827" y="2250"/>
                  </a:lnTo>
                  <a:lnTo>
                    <a:pt x="818" y="2237"/>
                  </a:lnTo>
                  <a:lnTo>
                    <a:pt x="798" y="2227"/>
                  </a:lnTo>
                  <a:lnTo>
                    <a:pt x="380" y="2168"/>
                  </a:lnTo>
                  <a:lnTo>
                    <a:pt x="311" y="2149"/>
                  </a:lnTo>
                  <a:lnTo>
                    <a:pt x="286" y="2139"/>
                  </a:lnTo>
                  <a:lnTo>
                    <a:pt x="267" y="2124"/>
                  </a:lnTo>
                  <a:lnTo>
                    <a:pt x="253" y="2108"/>
                  </a:lnTo>
                  <a:lnTo>
                    <a:pt x="247" y="2089"/>
                  </a:lnTo>
                  <a:lnTo>
                    <a:pt x="247" y="2073"/>
                  </a:lnTo>
                  <a:lnTo>
                    <a:pt x="257" y="2029"/>
                  </a:lnTo>
                  <a:lnTo>
                    <a:pt x="314" y="1892"/>
                  </a:lnTo>
                  <a:lnTo>
                    <a:pt x="479" y="1624"/>
                  </a:lnTo>
                  <a:lnTo>
                    <a:pt x="602" y="1362"/>
                  </a:lnTo>
                  <a:lnTo>
                    <a:pt x="732" y="985"/>
                  </a:lnTo>
                  <a:lnTo>
                    <a:pt x="795" y="654"/>
                  </a:lnTo>
                  <a:lnTo>
                    <a:pt x="818" y="392"/>
                  </a:lnTo>
                  <a:lnTo>
                    <a:pt x="808" y="255"/>
                  </a:lnTo>
                  <a:lnTo>
                    <a:pt x="792" y="202"/>
                  </a:lnTo>
                  <a:lnTo>
                    <a:pt x="767" y="154"/>
                  </a:lnTo>
                  <a:lnTo>
                    <a:pt x="736" y="111"/>
                  </a:lnTo>
                  <a:lnTo>
                    <a:pt x="666" y="45"/>
                  </a:lnTo>
                  <a:lnTo>
                    <a:pt x="631" y="22"/>
                  </a:lnTo>
                  <a:lnTo>
                    <a:pt x="596" y="6"/>
                  </a:lnTo>
                  <a:lnTo>
                    <a:pt x="571" y="0"/>
                  </a:lnTo>
                  <a:close/>
                </a:path>
              </a:pathLst>
            </a:custGeom>
            <a:solidFill>
              <a:srgbClr val="000000"/>
            </a:solidFill>
            <a:ln w="9525">
              <a:noFill/>
              <a:round/>
              <a:headEnd/>
              <a:tailEnd/>
            </a:ln>
          </p:spPr>
          <p:txBody>
            <a:bodyPr/>
            <a:lstStyle/>
            <a:p>
              <a:endParaRPr lang="en-US"/>
            </a:p>
          </p:txBody>
        </p:sp>
      </p:grpSp>
      <p:grpSp>
        <p:nvGrpSpPr>
          <p:cNvPr id="230420" name="Group 20"/>
          <p:cNvGrpSpPr>
            <a:grpSpLocks/>
          </p:cNvGrpSpPr>
          <p:nvPr/>
        </p:nvGrpSpPr>
        <p:grpSpPr bwMode="auto">
          <a:xfrm>
            <a:off x="6858000" y="4572000"/>
            <a:ext cx="1487488" cy="792163"/>
            <a:chOff x="4272" y="3341"/>
            <a:chExt cx="937" cy="499"/>
          </a:xfrm>
        </p:grpSpPr>
        <p:sp>
          <p:nvSpPr>
            <p:cNvPr id="230415" name="Freeform 15"/>
            <p:cNvSpPr>
              <a:spLocks/>
            </p:cNvSpPr>
            <p:nvPr/>
          </p:nvSpPr>
          <p:spPr bwMode="auto">
            <a:xfrm>
              <a:off x="4272" y="3341"/>
              <a:ext cx="937" cy="499"/>
            </a:xfrm>
            <a:custGeom>
              <a:avLst/>
              <a:gdLst/>
              <a:ahLst/>
              <a:cxnLst>
                <a:cxn ang="0">
                  <a:pos x="2809" y="462"/>
                </a:cxn>
                <a:cxn ang="0">
                  <a:pos x="2640" y="452"/>
                </a:cxn>
                <a:cxn ang="0">
                  <a:pos x="2495" y="586"/>
                </a:cxn>
                <a:cxn ang="0">
                  <a:pos x="2321" y="775"/>
                </a:cxn>
                <a:cxn ang="0">
                  <a:pos x="2011" y="791"/>
                </a:cxn>
                <a:cxn ang="0">
                  <a:pos x="1855" y="645"/>
                </a:cxn>
                <a:cxn ang="0">
                  <a:pos x="1944" y="544"/>
                </a:cxn>
                <a:cxn ang="0">
                  <a:pos x="2299" y="465"/>
                </a:cxn>
                <a:cxn ang="0">
                  <a:pos x="2340" y="421"/>
                </a:cxn>
                <a:cxn ang="0">
                  <a:pos x="2280" y="181"/>
                </a:cxn>
                <a:cxn ang="0">
                  <a:pos x="2137" y="57"/>
                </a:cxn>
                <a:cxn ang="0">
                  <a:pos x="1827" y="7"/>
                </a:cxn>
                <a:cxn ang="0">
                  <a:pos x="1691" y="123"/>
                </a:cxn>
                <a:cxn ang="0">
                  <a:pos x="1112" y="323"/>
                </a:cxn>
                <a:cxn ang="0">
                  <a:pos x="795" y="117"/>
                </a:cxn>
                <a:cxn ang="0">
                  <a:pos x="219" y="47"/>
                </a:cxn>
                <a:cxn ang="0">
                  <a:pos x="10" y="184"/>
                </a:cxn>
                <a:cxn ang="0">
                  <a:pos x="35" y="411"/>
                </a:cxn>
                <a:cxn ang="0">
                  <a:pos x="143" y="512"/>
                </a:cxn>
                <a:cxn ang="0">
                  <a:pos x="561" y="579"/>
                </a:cxn>
                <a:cxn ang="0">
                  <a:pos x="596" y="633"/>
                </a:cxn>
                <a:cxn ang="0">
                  <a:pos x="542" y="711"/>
                </a:cxn>
                <a:cxn ang="0">
                  <a:pos x="165" y="800"/>
                </a:cxn>
                <a:cxn ang="0">
                  <a:pos x="105" y="845"/>
                </a:cxn>
                <a:cxn ang="0">
                  <a:pos x="99" y="1091"/>
                </a:cxn>
                <a:cxn ang="0">
                  <a:pos x="817" y="1445"/>
                </a:cxn>
                <a:cxn ang="0">
                  <a:pos x="906" y="1404"/>
                </a:cxn>
                <a:cxn ang="0">
                  <a:pos x="1229" y="1050"/>
                </a:cxn>
                <a:cxn ang="0">
                  <a:pos x="1479" y="1018"/>
                </a:cxn>
                <a:cxn ang="0">
                  <a:pos x="1590" y="1085"/>
                </a:cxn>
                <a:cxn ang="0">
                  <a:pos x="1580" y="1180"/>
                </a:cxn>
                <a:cxn ang="0">
                  <a:pos x="1295" y="1318"/>
                </a:cxn>
                <a:cxn ang="0">
                  <a:pos x="1178" y="1417"/>
                </a:cxn>
                <a:cxn ang="0">
                  <a:pos x="1198" y="1678"/>
                </a:cxn>
                <a:cxn ang="0">
                  <a:pos x="1726" y="1888"/>
                </a:cxn>
                <a:cxn ang="0">
                  <a:pos x="1948" y="1966"/>
                </a:cxn>
                <a:cxn ang="0">
                  <a:pos x="2223" y="1783"/>
                </a:cxn>
                <a:cxn ang="0">
                  <a:pos x="2523" y="1625"/>
                </a:cxn>
                <a:cxn ang="0">
                  <a:pos x="2591" y="1660"/>
                </a:cxn>
                <a:cxn ang="0">
                  <a:pos x="2802" y="1890"/>
                </a:cxn>
                <a:cxn ang="0">
                  <a:pos x="3390" y="1988"/>
                </a:cxn>
                <a:cxn ang="0">
                  <a:pos x="3676" y="1863"/>
                </a:cxn>
                <a:cxn ang="0">
                  <a:pos x="3748" y="1726"/>
                </a:cxn>
                <a:cxn ang="0">
                  <a:pos x="3666" y="1372"/>
                </a:cxn>
                <a:cxn ang="0">
                  <a:pos x="3590" y="1337"/>
                </a:cxn>
                <a:cxn ang="0">
                  <a:pos x="3261" y="1256"/>
                </a:cxn>
                <a:cxn ang="0">
                  <a:pos x="3265" y="1223"/>
                </a:cxn>
                <a:cxn ang="0">
                  <a:pos x="3594" y="1071"/>
                </a:cxn>
                <a:cxn ang="0">
                  <a:pos x="3604" y="806"/>
                </a:cxn>
              </a:cxnLst>
              <a:rect l="0" t="0" r="r" b="b"/>
              <a:pathLst>
                <a:path w="3748" h="1998">
                  <a:moveTo>
                    <a:pt x="3575" y="759"/>
                  </a:moveTo>
                  <a:lnTo>
                    <a:pt x="3518" y="718"/>
                  </a:lnTo>
                  <a:lnTo>
                    <a:pt x="3486" y="703"/>
                  </a:lnTo>
                  <a:lnTo>
                    <a:pt x="2809" y="462"/>
                  </a:lnTo>
                  <a:lnTo>
                    <a:pt x="2735" y="446"/>
                  </a:lnTo>
                  <a:lnTo>
                    <a:pt x="2682" y="444"/>
                  </a:lnTo>
                  <a:lnTo>
                    <a:pt x="2659" y="446"/>
                  </a:lnTo>
                  <a:lnTo>
                    <a:pt x="2640" y="452"/>
                  </a:lnTo>
                  <a:lnTo>
                    <a:pt x="2605" y="471"/>
                  </a:lnTo>
                  <a:lnTo>
                    <a:pt x="2564" y="503"/>
                  </a:lnTo>
                  <a:lnTo>
                    <a:pt x="2542" y="526"/>
                  </a:lnTo>
                  <a:lnTo>
                    <a:pt x="2495" y="586"/>
                  </a:lnTo>
                  <a:lnTo>
                    <a:pt x="2425" y="689"/>
                  </a:lnTo>
                  <a:lnTo>
                    <a:pt x="2400" y="718"/>
                  </a:lnTo>
                  <a:lnTo>
                    <a:pt x="2375" y="740"/>
                  </a:lnTo>
                  <a:lnTo>
                    <a:pt x="2321" y="775"/>
                  </a:lnTo>
                  <a:lnTo>
                    <a:pt x="2207" y="812"/>
                  </a:lnTo>
                  <a:lnTo>
                    <a:pt x="2147" y="816"/>
                  </a:lnTo>
                  <a:lnTo>
                    <a:pt x="2081" y="810"/>
                  </a:lnTo>
                  <a:lnTo>
                    <a:pt x="2011" y="791"/>
                  </a:lnTo>
                  <a:lnTo>
                    <a:pt x="1900" y="740"/>
                  </a:lnTo>
                  <a:lnTo>
                    <a:pt x="1884" y="728"/>
                  </a:lnTo>
                  <a:lnTo>
                    <a:pt x="1862" y="696"/>
                  </a:lnTo>
                  <a:lnTo>
                    <a:pt x="1855" y="645"/>
                  </a:lnTo>
                  <a:lnTo>
                    <a:pt x="1862" y="617"/>
                  </a:lnTo>
                  <a:lnTo>
                    <a:pt x="1878" y="592"/>
                  </a:lnTo>
                  <a:lnTo>
                    <a:pt x="1906" y="567"/>
                  </a:lnTo>
                  <a:lnTo>
                    <a:pt x="1944" y="544"/>
                  </a:lnTo>
                  <a:lnTo>
                    <a:pt x="1995" y="522"/>
                  </a:lnTo>
                  <a:lnTo>
                    <a:pt x="2026" y="512"/>
                  </a:lnTo>
                  <a:lnTo>
                    <a:pt x="2239" y="485"/>
                  </a:lnTo>
                  <a:lnTo>
                    <a:pt x="2299" y="465"/>
                  </a:lnTo>
                  <a:lnTo>
                    <a:pt x="2318" y="456"/>
                  </a:lnTo>
                  <a:lnTo>
                    <a:pt x="2330" y="444"/>
                  </a:lnTo>
                  <a:lnTo>
                    <a:pt x="2336" y="434"/>
                  </a:lnTo>
                  <a:lnTo>
                    <a:pt x="2340" y="421"/>
                  </a:lnTo>
                  <a:lnTo>
                    <a:pt x="2340" y="392"/>
                  </a:lnTo>
                  <a:lnTo>
                    <a:pt x="2334" y="341"/>
                  </a:lnTo>
                  <a:lnTo>
                    <a:pt x="2318" y="273"/>
                  </a:lnTo>
                  <a:lnTo>
                    <a:pt x="2280" y="181"/>
                  </a:lnTo>
                  <a:lnTo>
                    <a:pt x="2254" y="143"/>
                  </a:lnTo>
                  <a:lnTo>
                    <a:pt x="2223" y="111"/>
                  </a:lnTo>
                  <a:lnTo>
                    <a:pt x="2184" y="82"/>
                  </a:lnTo>
                  <a:lnTo>
                    <a:pt x="2137" y="57"/>
                  </a:lnTo>
                  <a:lnTo>
                    <a:pt x="2073" y="35"/>
                  </a:lnTo>
                  <a:lnTo>
                    <a:pt x="1919" y="0"/>
                  </a:lnTo>
                  <a:lnTo>
                    <a:pt x="1853" y="0"/>
                  </a:lnTo>
                  <a:lnTo>
                    <a:pt x="1827" y="7"/>
                  </a:lnTo>
                  <a:lnTo>
                    <a:pt x="1808" y="16"/>
                  </a:lnTo>
                  <a:lnTo>
                    <a:pt x="1773" y="47"/>
                  </a:lnTo>
                  <a:lnTo>
                    <a:pt x="1738" y="86"/>
                  </a:lnTo>
                  <a:lnTo>
                    <a:pt x="1691" y="123"/>
                  </a:lnTo>
                  <a:lnTo>
                    <a:pt x="1479" y="238"/>
                  </a:lnTo>
                  <a:lnTo>
                    <a:pt x="1438" y="253"/>
                  </a:lnTo>
                  <a:lnTo>
                    <a:pt x="1210" y="314"/>
                  </a:lnTo>
                  <a:lnTo>
                    <a:pt x="1112" y="323"/>
                  </a:lnTo>
                  <a:lnTo>
                    <a:pt x="1027" y="314"/>
                  </a:lnTo>
                  <a:lnTo>
                    <a:pt x="988" y="298"/>
                  </a:lnTo>
                  <a:lnTo>
                    <a:pt x="922" y="244"/>
                  </a:lnTo>
                  <a:lnTo>
                    <a:pt x="795" y="117"/>
                  </a:lnTo>
                  <a:lnTo>
                    <a:pt x="725" y="80"/>
                  </a:lnTo>
                  <a:lnTo>
                    <a:pt x="536" y="45"/>
                  </a:lnTo>
                  <a:lnTo>
                    <a:pt x="337" y="35"/>
                  </a:lnTo>
                  <a:lnTo>
                    <a:pt x="219" y="47"/>
                  </a:lnTo>
                  <a:lnTo>
                    <a:pt x="105" y="92"/>
                  </a:lnTo>
                  <a:lnTo>
                    <a:pt x="55" y="123"/>
                  </a:lnTo>
                  <a:lnTo>
                    <a:pt x="20" y="162"/>
                  </a:lnTo>
                  <a:lnTo>
                    <a:pt x="10" y="184"/>
                  </a:lnTo>
                  <a:lnTo>
                    <a:pt x="0" y="238"/>
                  </a:lnTo>
                  <a:lnTo>
                    <a:pt x="0" y="267"/>
                  </a:lnTo>
                  <a:lnTo>
                    <a:pt x="14" y="348"/>
                  </a:lnTo>
                  <a:lnTo>
                    <a:pt x="35" y="411"/>
                  </a:lnTo>
                  <a:lnTo>
                    <a:pt x="57" y="446"/>
                  </a:lnTo>
                  <a:lnTo>
                    <a:pt x="89" y="477"/>
                  </a:lnTo>
                  <a:lnTo>
                    <a:pt x="123" y="503"/>
                  </a:lnTo>
                  <a:lnTo>
                    <a:pt x="143" y="512"/>
                  </a:lnTo>
                  <a:lnTo>
                    <a:pt x="165" y="518"/>
                  </a:lnTo>
                  <a:lnTo>
                    <a:pt x="355" y="547"/>
                  </a:lnTo>
                  <a:lnTo>
                    <a:pt x="466" y="559"/>
                  </a:lnTo>
                  <a:lnTo>
                    <a:pt x="561" y="579"/>
                  </a:lnTo>
                  <a:lnTo>
                    <a:pt x="580" y="588"/>
                  </a:lnTo>
                  <a:lnTo>
                    <a:pt x="589" y="601"/>
                  </a:lnTo>
                  <a:lnTo>
                    <a:pt x="596" y="617"/>
                  </a:lnTo>
                  <a:lnTo>
                    <a:pt x="596" y="633"/>
                  </a:lnTo>
                  <a:lnTo>
                    <a:pt x="592" y="652"/>
                  </a:lnTo>
                  <a:lnTo>
                    <a:pt x="573" y="683"/>
                  </a:lnTo>
                  <a:lnTo>
                    <a:pt x="558" y="699"/>
                  </a:lnTo>
                  <a:lnTo>
                    <a:pt x="542" y="711"/>
                  </a:lnTo>
                  <a:lnTo>
                    <a:pt x="491" y="734"/>
                  </a:lnTo>
                  <a:lnTo>
                    <a:pt x="261" y="794"/>
                  </a:lnTo>
                  <a:lnTo>
                    <a:pt x="234" y="794"/>
                  </a:lnTo>
                  <a:lnTo>
                    <a:pt x="165" y="800"/>
                  </a:lnTo>
                  <a:lnTo>
                    <a:pt x="146" y="804"/>
                  </a:lnTo>
                  <a:lnTo>
                    <a:pt x="127" y="812"/>
                  </a:lnTo>
                  <a:lnTo>
                    <a:pt x="115" y="826"/>
                  </a:lnTo>
                  <a:lnTo>
                    <a:pt x="105" y="845"/>
                  </a:lnTo>
                  <a:lnTo>
                    <a:pt x="82" y="936"/>
                  </a:lnTo>
                  <a:lnTo>
                    <a:pt x="80" y="999"/>
                  </a:lnTo>
                  <a:lnTo>
                    <a:pt x="86" y="1053"/>
                  </a:lnTo>
                  <a:lnTo>
                    <a:pt x="99" y="1091"/>
                  </a:lnTo>
                  <a:lnTo>
                    <a:pt x="150" y="1147"/>
                  </a:lnTo>
                  <a:lnTo>
                    <a:pt x="282" y="1227"/>
                  </a:lnTo>
                  <a:lnTo>
                    <a:pt x="682" y="1404"/>
                  </a:lnTo>
                  <a:lnTo>
                    <a:pt x="817" y="1445"/>
                  </a:lnTo>
                  <a:lnTo>
                    <a:pt x="834" y="1445"/>
                  </a:lnTo>
                  <a:lnTo>
                    <a:pt x="849" y="1442"/>
                  </a:lnTo>
                  <a:lnTo>
                    <a:pt x="865" y="1435"/>
                  </a:lnTo>
                  <a:lnTo>
                    <a:pt x="906" y="1404"/>
                  </a:lnTo>
                  <a:lnTo>
                    <a:pt x="928" y="1378"/>
                  </a:lnTo>
                  <a:lnTo>
                    <a:pt x="1048" y="1215"/>
                  </a:lnTo>
                  <a:lnTo>
                    <a:pt x="1124" y="1135"/>
                  </a:lnTo>
                  <a:lnTo>
                    <a:pt x="1229" y="1050"/>
                  </a:lnTo>
                  <a:lnTo>
                    <a:pt x="1282" y="1024"/>
                  </a:lnTo>
                  <a:lnTo>
                    <a:pt x="1340" y="1012"/>
                  </a:lnTo>
                  <a:lnTo>
                    <a:pt x="1397" y="1009"/>
                  </a:lnTo>
                  <a:lnTo>
                    <a:pt x="1479" y="1018"/>
                  </a:lnTo>
                  <a:lnTo>
                    <a:pt x="1520" y="1030"/>
                  </a:lnTo>
                  <a:lnTo>
                    <a:pt x="1543" y="1044"/>
                  </a:lnTo>
                  <a:lnTo>
                    <a:pt x="1574" y="1069"/>
                  </a:lnTo>
                  <a:lnTo>
                    <a:pt x="1590" y="1085"/>
                  </a:lnTo>
                  <a:lnTo>
                    <a:pt x="1605" y="1113"/>
                  </a:lnTo>
                  <a:lnTo>
                    <a:pt x="1605" y="1129"/>
                  </a:lnTo>
                  <a:lnTo>
                    <a:pt x="1602" y="1145"/>
                  </a:lnTo>
                  <a:lnTo>
                    <a:pt x="1580" y="1180"/>
                  </a:lnTo>
                  <a:lnTo>
                    <a:pt x="1526" y="1233"/>
                  </a:lnTo>
                  <a:lnTo>
                    <a:pt x="1482" y="1262"/>
                  </a:lnTo>
                  <a:lnTo>
                    <a:pt x="1457" y="1275"/>
                  </a:lnTo>
                  <a:lnTo>
                    <a:pt x="1295" y="1318"/>
                  </a:lnTo>
                  <a:lnTo>
                    <a:pt x="1245" y="1337"/>
                  </a:lnTo>
                  <a:lnTo>
                    <a:pt x="1212" y="1363"/>
                  </a:lnTo>
                  <a:lnTo>
                    <a:pt x="1191" y="1388"/>
                  </a:lnTo>
                  <a:lnTo>
                    <a:pt x="1178" y="1417"/>
                  </a:lnTo>
                  <a:lnTo>
                    <a:pt x="1165" y="1474"/>
                  </a:lnTo>
                  <a:lnTo>
                    <a:pt x="1165" y="1499"/>
                  </a:lnTo>
                  <a:lnTo>
                    <a:pt x="1181" y="1631"/>
                  </a:lnTo>
                  <a:lnTo>
                    <a:pt x="1198" y="1678"/>
                  </a:lnTo>
                  <a:lnTo>
                    <a:pt x="1206" y="1698"/>
                  </a:lnTo>
                  <a:lnTo>
                    <a:pt x="1216" y="1707"/>
                  </a:lnTo>
                  <a:lnTo>
                    <a:pt x="1274" y="1736"/>
                  </a:lnTo>
                  <a:lnTo>
                    <a:pt x="1726" y="1888"/>
                  </a:lnTo>
                  <a:lnTo>
                    <a:pt x="1868" y="1947"/>
                  </a:lnTo>
                  <a:lnTo>
                    <a:pt x="1909" y="1957"/>
                  </a:lnTo>
                  <a:lnTo>
                    <a:pt x="1925" y="1964"/>
                  </a:lnTo>
                  <a:lnTo>
                    <a:pt x="1948" y="1966"/>
                  </a:lnTo>
                  <a:lnTo>
                    <a:pt x="1970" y="1960"/>
                  </a:lnTo>
                  <a:lnTo>
                    <a:pt x="2005" y="1945"/>
                  </a:lnTo>
                  <a:lnTo>
                    <a:pt x="2090" y="1888"/>
                  </a:lnTo>
                  <a:lnTo>
                    <a:pt x="2223" y="1783"/>
                  </a:lnTo>
                  <a:lnTo>
                    <a:pt x="2447" y="1660"/>
                  </a:lnTo>
                  <a:lnTo>
                    <a:pt x="2470" y="1651"/>
                  </a:lnTo>
                  <a:lnTo>
                    <a:pt x="2486" y="1641"/>
                  </a:lnTo>
                  <a:lnTo>
                    <a:pt x="2523" y="1625"/>
                  </a:lnTo>
                  <a:lnTo>
                    <a:pt x="2542" y="1622"/>
                  </a:lnTo>
                  <a:lnTo>
                    <a:pt x="2552" y="1625"/>
                  </a:lnTo>
                  <a:lnTo>
                    <a:pt x="2564" y="1631"/>
                  </a:lnTo>
                  <a:lnTo>
                    <a:pt x="2591" y="1660"/>
                  </a:lnTo>
                  <a:lnTo>
                    <a:pt x="2647" y="1752"/>
                  </a:lnTo>
                  <a:lnTo>
                    <a:pt x="2679" y="1793"/>
                  </a:lnTo>
                  <a:lnTo>
                    <a:pt x="2716" y="1828"/>
                  </a:lnTo>
                  <a:lnTo>
                    <a:pt x="2802" y="1890"/>
                  </a:lnTo>
                  <a:lnTo>
                    <a:pt x="2942" y="1964"/>
                  </a:lnTo>
                  <a:lnTo>
                    <a:pt x="3024" y="1988"/>
                  </a:lnTo>
                  <a:lnTo>
                    <a:pt x="3245" y="1998"/>
                  </a:lnTo>
                  <a:lnTo>
                    <a:pt x="3390" y="1988"/>
                  </a:lnTo>
                  <a:lnTo>
                    <a:pt x="3464" y="1976"/>
                  </a:lnTo>
                  <a:lnTo>
                    <a:pt x="3495" y="1966"/>
                  </a:lnTo>
                  <a:lnTo>
                    <a:pt x="3596" y="1916"/>
                  </a:lnTo>
                  <a:lnTo>
                    <a:pt x="3676" y="1863"/>
                  </a:lnTo>
                  <a:lnTo>
                    <a:pt x="3704" y="1836"/>
                  </a:lnTo>
                  <a:lnTo>
                    <a:pt x="3727" y="1808"/>
                  </a:lnTo>
                  <a:lnTo>
                    <a:pt x="3742" y="1774"/>
                  </a:lnTo>
                  <a:lnTo>
                    <a:pt x="3748" y="1726"/>
                  </a:lnTo>
                  <a:lnTo>
                    <a:pt x="3729" y="1515"/>
                  </a:lnTo>
                  <a:lnTo>
                    <a:pt x="3717" y="1451"/>
                  </a:lnTo>
                  <a:lnTo>
                    <a:pt x="3692" y="1400"/>
                  </a:lnTo>
                  <a:lnTo>
                    <a:pt x="3666" y="1372"/>
                  </a:lnTo>
                  <a:lnTo>
                    <a:pt x="3653" y="1363"/>
                  </a:lnTo>
                  <a:lnTo>
                    <a:pt x="3637" y="1357"/>
                  </a:lnTo>
                  <a:lnTo>
                    <a:pt x="3618" y="1347"/>
                  </a:lnTo>
                  <a:lnTo>
                    <a:pt x="3590" y="1337"/>
                  </a:lnTo>
                  <a:lnTo>
                    <a:pt x="3312" y="1283"/>
                  </a:lnTo>
                  <a:lnTo>
                    <a:pt x="3280" y="1271"/>
                  </a:lnTo>
                  <a:lnTo>
                    <a:pt x="3271" y="1262"/>
                  </a:lnTo>
                  <a:lnTo>
                    <a:pt x="3261" y="1256"/>
                  </a:lnTo>
                  <a:lnTo>
                    <a:pt x="3258" y="1248"/>
                  </a:lnTo>
                  <a:lnTo>
                    <a:pt x="3255" y="1242"/>
                  </a:lnTo>
                  <a:lnTo>
                    <a:pt x="3258" y="1233"/>
                  </a:lnTo>
                  <a:lnTo>
                    <a:pt x="3265" y="1223"/>
                  </a:lnTo>
                  <a:lnTo>
                    <a:pt x="3452" y="1135"/>
                  </a:lnTo>
                  <a:lnTo>
                    <a:pt x="3514" y="1116"/>
                  </a:lnTo>
                  <a:lnTo>
                    <a:pt x="3571" y="1088"/>
                  </a:lnTo>
                  <a:lnTo>
                    <a:pt x="3594" y="1071"/>
                  </a:lnTo>
                  <a:lnTo>
                    <a:pt x="3610" y="1053"/>
                  </a:lnTo>
                  <a:lnTo>
                    <a:pt x="3628" y="1003"/>
                  </a:lnTo>
                  <a:lnTo>
                    <a:pt x="3622" y="876"/>
                  </a:lnTo>
                  <a:lnTo>
                    <a:pt x="3604" y="806"/>
                  </a:lnTo>
                  <a:lnTo>
                    <a:pt x="3575" y="759"/>
                  </a:lnTo>
                  <a:close/>
                </a:path>
              </a:pathLst>
            </a:custGeom>
            <a:solidFill>
              <a:srgbClr val="119093"/>
            </a:solidFill>
            <a:ln w="9525">
              <a:noFill/>
              <a:round/>
              <a:headEnd/>
              <a:tailEnd/>
            </a:ln>
          </p:spPr>
          <p:txBody>
            <a:bodyPr/>
            <a:lstStyle/>
            <a:p>
              <a:endParaRPr lang="en-US"/>
            </a:p>
          </p:txBody>
        </p:sp>
        <p:sp>
          <p:nvSpPr>
            <p:cNvPr id="230416" name="Freeform 16"/>
            <p:cNvSpPr>
              <a:spLocks/>
            </p:cNvSpPr>
            <p:nvPr/>
          </p:nvSpPr>
          <p:spPr bwMode="auto">
            <a:xfrm>
              <a:off x="4296" y="3361"/>
              <a:ext cx="892" cy="421"/>
            </a:xfrm>
            <a:custGeom>
              <a:avLst/>
              <a:gdLst/>
              <a:ahLst/>
              <a:cxnLst>
                <a:cxn ang="0">
                  <a:pos x="3000" y="543"/>
                </a:cxn>
                <a:cxn ang="0">
                  <a:pos x="2620" y="432"/>
                </a:cxn>
                <a:cxn ang="0">
                  <a:pos x="2522" y="499"/>
                </a:cxn>
                <a:cxn ang="0">
                  <a:pos x="2205" y="780"/>
                </a:cxn>
                <a:cxn ang="0">
                  <a:pos x="1959" y="790"/>
                </a:cxn>
                <a:cxn ang="0">
                  <a:pos x="1734" y="717"/>
                </a:cxn>
                <a:cxn ang="0">
                  <a:pos x="1605" y="518"/>
                </a:cxn>
                <a:cxn ang="0">
                  <a:pos x="1624" y="423"/>
                </a:cxn>
                <a:cxn ang="0">
                  <a:pos x="1807" y="309"/>
                </a:cxn>
                <a:cxn ang="0">
                  <a:pos x="2115" y="193"/>
                </a:cxn>
                <a:cxn ang="0">
                  <a:pos x="2127" y="142"/>
                </a:cxn>
                <a:cxn ang="0">
                  <a:pos x="2029" y="63"/>
                </a:cxn>
                <a:cxn ang="0">
                  <a:pos x="1842" y="8"/>
                </a:cxn>
                <a:cxn ang="0">
                  <a:pos x="1558" y="158"/>
                </a:cxn>
                <a:cxn ang="0">
                  <a:pos x="1057" y="309"/>
                </a:cxn>
                <a:cxn ang="0">
                  <a:pos x="648" y="177"/>
                </a:cxn>
                <a:cxn ang="0">
                  <a:pos x="338" y="0"/>
                </a:cxn>
                <a:cxn ang="0">
                  <a:pos x="21" y="94"/>
                </a:cxn>
                <a:cxn ang="0">
                  <a:pos x="27" y="220"/>
                </a:cxn>
                <a:cxn ang="0">
                  <a:pos x="148" y="347"/>
                </a:cxn>
                <a:cxn ang="0">
                  <a:pos x="598" y="467"/>
                </a:cxn>
                <a:cxn ang="0">
                  <a:pos x="654" y="540"/>
                </a:cxn>
                <a:cxn ang="0">
                  <a:pos x="629" y="590"/>
                </a:cxn>
                <a:cxn ang="0">
                  <a:pos x="126" y="773"/>
                </a:cxn>
                <a:cxn ang="0">
                  <a:pos x="95" y="793"/>
                </a:cxn>
                <a:cxn ang="0">
                  <a:pos x="313" y="925"/>
                </a:cxn>
                <a:cxn ang="0">
                  <a:pos x="712" y="1096"/>
                </a:cxn>
                <a:cxn ang="0">
                  <a:pos x="794" y="1049"/>
                </a:cxn>
                <a:cxn ang="0">
                  <a:pos x="991" y="831"/>
                </a:cxn>
                <a:cxn ang="0">
                  <a:pos x="1219" y="720"/>
                </a:cxn>
                <a:cxn ang="0">
                  <a:pos x="1437" y="736"/>
                </a:cxn>
                <a:cxn ang="0">
                  <a:pos x="1589" y="834"/>
                </a:cxn>
                <a:cxn ang="0">
                  <a:pos x="1624" y="915"/>
                </a:cxn>
                <a:cxn ang="0">
                  <a:pos x="1595" y="1115"/>
                </a:cxn>
                <a:cxn ang="0">
                  <a:pos x="1396" y="1277"/>
                </a:cxn>
                <a:cxn ang="0">
                  <a:pos x="1155" y="1330"/>
                </a:cxn>
                <a:cxn ang="0">
                  <a:pos x="1151" y="1349"/>
                </a:cxn>
                <a:cxn ang="0">
                  <a:pos x="1690" y="1624"/>
                </a:cxn>
                <a:cxn ang="0">
                  <a:pos x="1854" y="1637"/>
                </a:cxn>
                <a:cxn ang="0">
                  <a:pos x="2298" y="1368"/>
                </a:cxn>
                <a:cxn ang="0">
                  <a:pos x="2519" y="1302"/>
                </a:cxn>
                <a:cxn ang="0">
                  <a:pos x="2627" y="1343"/>
                </a:cxn>
                <a:cxn ang="0">
                  <a:pos x="2791" y="1551"/>
                </a:cxn>
                <a:cxn ang="0">
                  <a:pos x="2982" y="1678"/>
                </a:cxn>
                <a:cxn ang="0">
                  <a:pos x="3342" y="1659"/>
                </a:cxn>
                <a:cxn ang="0">
                  <a:pos x="3522" y="1577"/>
                </a:cxn>
                <a:cxn ang="0">
                  <a:pos x="3570" y="1462"/>
                </a:cxn>
                <a:cxn ang="0">
                  <a:pos x="3561" y="1378"/>
                </a:cxn>
                <a:cxn ang="0">
                  <a:pos x="3510" y="1330"/>
                </a:cxn>
                <a:cxn ang="0">
                  <a:pos x="3060" y="1219"/>
                </a:cxn>
                <a:cxn ang="0">
                  <a:pos x="2972" y="1153"/>
                </a:cxn>
                <a:cxn ang="0">
                  <a:pos x="3004" y="1026"/>
                </a:cxn>
                <a:cxn ang="0">
                  <a:pos x="3397" y="790"/>
                </a:cxn>
                <a:cxn ang="0">
                  <a:pos x="3440" y="746"/>
                </a:cxn>
              </a:cxnLst>
              <a:rect l="0" t="0" r="r" b="b"/>
              <a:pathLst>
                <a:path w="3570" h="1687">
                  <a:moveTo>
                    <a:pt x="3438" y="732"/>
                  </a:moveTo>
                  <a:lnTo>
                    <a:pt x="3418" y="720"/>
                  </a:lnTo>
                  <a:lnTo>
                    <a:pt x="3000" y="543"/>
                  </a:lnTo>
                  <a:lnTo>
                    <a:pt x="2731" y="446"/>
                  </a:lnTo>
                  <a:lnTo>
                    <a:pt x="2690" y="436"/>
                  </a:lnTo>
                  <a:lnTo>
                    <a:pt x="2620" y="432"/>
                  </a:lnTo>
                  <a:lnTo>
                    <a:pt x="2592" y="442"/>
                  </a:lnTo>
                  <a:lnTo>
                    <a:pt x="2567" y="454"/>
                  </a:lnTo>
                  <a:lnTo>
                    <a:pt x="2522" y="499"/>
                  </a:lnTo>
                  <a:lnTo>
                    <a:pt x="2481" y="553"/>
                  </a:lnTo>
                  <a:lnTo>
                    <a:pt x="2279" y="739"/>
                  </a:lnTo>
                  <a:lnTo>
                    <a:pt x="2205" y="780"/>
                  </a:lnTo>
                  <a:lnTo>
                    <a:pt x="2164" y="793"/>
                  </a:lnTo>
                  <a:lnTo>
                    <a:pt x="2121" y="800"/>
                  </a:lnTo>
                  <a:lnTo>
                    <a:pt x="1959" y="790"/>
                  </a:lnTo>
                  <a:lnTo>
                    <a:pt x="1852" y="767"/>
                  </a:lnTo>
                  <a:lnTo>
                    <a:pt x="1766" y="736"/>
                  </a:lnTo>
                  <a:lnTo>
                    <a:pt x="1734" y="717"/>
                  </a:lnTo>
                  <a:lnTo>
                    <a:pt x="1677" y="666"/>
                  </a:lnTo>
                  <a:lnTo>
                    <a:pt x="1620" y="575"/>
                  </a:lnTo>
                  <a:lnTo>
                    <a:pt x="1605" y="518"/>
                  </a:lnTo>
                  <a:lnTo>
                    <a:pt x="1607" y="471"/>
                  </a:lnTo>
                  <a:lnTo>
                    <a:pt x="1614" y="446"/>
                  </a:lnTo>
                  <a:lnTo>
                    <a:pt x="1624" y="423"/>
                  </a:lnTo>
                  <a:lnTo>
                    <a:pt x="1655" y="382"/>
                  </a:lnTo>
                  <a:lnTo>
                    <a:pt x="1700" y="347"/>
                  </a:lnTo>
                  <a:lnTo>
                    <a:pt x="1807" y="309"/>
                  </a:lnTo>
                  <a:lnTo>
                    <a:pt x="2004" y="261"/>
                  </a:lnTo>
                  <a:lnTo>
                    <a:pt x="2051" y="240"/>
                  </a:lnTo>
                  <a:lnTo>
                    <a:pt x="2115" y="193"/>
                  </a:lnTo>
                  <a:lnTo>
                    <a:pt x="2127" y="167"/>
                  </a:lnTo>
                  <a:lnTo>
                    <a:pt x="2129" y="154"/>
                  </a:lnTo>
                  <a:lnTo>
                    <a:pt x="2127" y="142"/>
                  </a:lnTo>
                  <a:lnTo>
                    <a:pt x="2115" y="117"/>
                  </a:lnTo>
                  <a:lnTo>
                    <a:pt x="2051" y="72"/>
                  </a:lnTo>
                  <a:lnTo>
                    <a:pt x="2029" y="63"/>
                  </a:lnTo>
                  <a:lnTo>
                    <a:pt x="2004" y="50"/>
                  </a:lnTo>
                  <a:lnTo>
                    <a:pt x="1943" y="25"/>
                  </a:lnTo>
                  <a:lnTo>
                    <a:pt x="1842" y="8"/>
                  </a:lnTo>
                  <a:lnTo>
                    <a:pt x="1766" y="28"/>
                  </a:lnTo>
                  <a:lnTo>
                    <a:pt x="1728" y="47"/>
                  </a:lnTo>
                  <a:lnTo>
                    <a:pt x="1558" y="158"/>
                  </a:lnTo>
                  <a:lnTo>
                    <a:pt x="1462" y="205"/>
                  </a:lnTo>
                  <a:lnTo>
                    <a:pt x="1234" y="278"/>
                  </a:lnTo>
                  <a:lnTo>
                    <a:pt x="1057" y="309"/>
                  </a:lnTo>
                  <a:lnTo>
                    <a:pt x="958" y="306"/>
                  </a:lnTo>
                  <a:lnTo>
                    <a:pt x="874" y="284"/>
                  </a:lnTo>
                  <a:lnTo>
                    <a:pt x="648" y="177"/>
                  </a:lnTo>
                  <a:lnTo>
                    <a:pt x="469" y="28"/>
                  </a:lnTo>
                  <a:lnTo>
                    <a:pt x="405" y="6"/>
                  </a:lnTo>
                  <a:lnTo>
                    <a:pt x="338" y="0"/>
                  </a:lnTo>
                  <a:lnTo>
                    <a:pt x="179" y="25"/>
                  </a:lnTo>
                  <a:lnTo>
                    <a:pt x="66" y="66"/>
                  </a:lnTo>
                  <a:lnTo>
                    <a:pt x="21" y="94"/>
                  </a:lnTo>
                  <a:lnTo>
                    <a:pt x="0" y="129"/>
                  </a:lnTo>
                  <a:lnTo>
                    <a:pt x="3" y="170"/>
                  </a:lnTo>
                  <a:lnTo>
                    <a:pt x="27" y="220"/>
                  </a:lnTo>
                  <a:lnTo>
                    <a:pt x="62" y="271"/>
                  </a:lnTo>
                  <a:lnTo>
                    <a:pt x="107" y="322"/>
                  </a:lnTo>
                  <a:lnTo>
                    <a:pt x="148" y="347"/>
                  </a:lnTo>
                  <a:lnTo>
                    <a:pt x="493" y="413"/>
                  </a:lnTo>
                  <a:lnTo>
                    <a:pt x="522" y="423"/>
                  </a:lnTo>
                  <a:lnTo>
                    <a:pt x="598" y="467"/>
                  </a:lnTo>
                  <a:lnTo>
                    <a:pt x="636" y="502"/>
                  </a:lnTo>
                  <a:lnTo>
                    <a:pt x="648" y="521"/>
                  </a:lnTo>
                  <a:lnTo>
                    <a:pt x="654" y="540"/>
                  </a:lnTo>
                  <a:lnTo>
                    <a:pt x="654" y="555"/>
                  </a:lnTo>
                  <a:lnTo>
                    <a:pt x="645" y="572"/>
                  </a:lnTo>
                  <a:lnTo>
                    <a:pt x="629" y="590"/>
                  </a:lnTo>
                  <a:lnTo>
                    <a:pt x="545" y="648"/>
                  </a:lnTo>
                  <a:lnTo>
                    <a:pt x="399" y="711"/>
                  </a:lnTo>
                  <a:lnTo>
                    <a:pt x="126" y="773"/>
                  </a:lnTo>
                  <a:lnTo>
                    <a:pt x="113" y="777"/>
                  </a:lnTo>
                  <a:lnTo>
                    <a:pt x="103" y="783"/>
                  </a:lnTo>
                  <a:lnTo>
                    <a:pt x="95" y="793"/>
                  </a:lnTo>
                  <a:lnTo>
                    <a:pt x="95" y="802"/>
                  </a:lnTo>
                  <a:lnTo>
                    <a:pt x="101" y="812"/>
                  </a:lnTo>
                  <a:lnTo>
                    <a:pt x="313" y="925"/>
                  </a:lnTo>
                  <a:lnTo>
                    <a:pt x="621" y="1077"/>
                  </a:lnTo>
                  <a:lnTo>
                    <a:pt x="668" y="1094"/>
                  </a:lnTo>
                  <a:lnTo>
                    <a:pt x="712" y="1096"/>
                  </a:lnTo>
                  <a:lnTo>
                    <a:pt x="734" y="1090"/>
                  </a:lnTo>
                  <a:lnTo>
                    <a:pt x="775" y="1065"/>
                  </a:lnTo>
                  <a:lnTo>
                    <a:pt x="794" y="1049"/>
                  </a:lnTo>
                  <a:lnTo>
                    <a:pt x="896" y="942"/>
                  </a:lnTo>
                  <a:lnTo>
                    <a:pt x="917" y="913"/>
                  </a:lnTo>
                  <a:lnTo>
                    <a:pt x="991" y="831"/>
                  </a:lnTo>
                  <a:lnTo>
                    <a:pt x="1044" y="783"/>
                  </a:lnTo>
                  <a:lnTo>
                    <a:pt x="1104" y="749"/>
                  </a:lnTo>
                  <a:lnTo>
                    <a:pt x="1219" y="720"/>
                  </a:lnTo>
                  <a:lnTo>
                    <a:pt x="1295" y="711"/>
                  </a:lnTo>
                  <a:lnTo>
                    <a:pt x="1367" y="717"/>
                  </a:lnTo>
                  <a:lnTo>
                    <a:pt x="1437" y="736"/>
                  </a:lnTo>
                  <a:lnTo>
                    <a:pt x="1506" y="771"/>
                  </a:lnTo>
                  <a:lnTo>
                    <a:pt x="1535" y="790"/>
                  </a:lnTo>
                  <a:lnTo>
                    <a:pt x="1589" y="834"/>
                  </a:lnTo>
                  <a:lnTo>
                    <a:pt x="1605" y="859"/>
                  </a:lnTo>
                  <a:lnTo>
                    <a:pt x="1617" y="888"/>
                  </a:lnTo>
                  <a:lnTo>
                    <a:pt x="1624" y="915"/>
                  </a:lnTo>
                  <a:lnTo>
                    <a:pt x="1626" y="985"/>
                  </a:lnTo>
                  <a:lnTo>
                    <a:pt x="1617" y="1055"/>
                  </a:lnTo>
                  <a:lnTo>
                    <a:pt x="1595" y="1115"/>
                  </a:lnTo>
                  <a:lnTo>
                    <a:pt x="1560" y="1166"/>
                  </a:lnTo>
                  <a:lnTo>
                    <a:pt x="1538" y="1188"/>
                  </a:lnTo>
                  <a:lnTo>
                    <a:pt x="1396" y="1277"/>
                  </a:lnTo>
                  <a:lnTo>
                    <a:pt x="1364" y="1289"/>
                  </a:lnTo>
                  <a:lnTo>
                    <a:pt x="1161" y="1327"/>
                  </a:lnTo>
                  <a:lnTo>
                    <a:pt x="1155" y="1330"/>
                  </a:lnTo>
                  <a:lnTo>
                    <a:pt x="1149" y="1337"/>
                  </a:lnTo>
                  <a:lnTo>
                    <a:pt x="1149" y="1343"/>
                  </a:lnTo>
                  <a:lnTo>
                    <a:pt x="1151" y="1349"/>
                  </a:lnTo>
                  <a:lnTo>
                    <a:pt x="1168" y="1365"/>
                  </a:lnTo>
                  <a:lnTo>
                    <a:pt x="1433" y="1485"/>
                  </a:lnTo>
                  <a:lnTo>
                    <a:pt x="1690" y="1624"/>
                  </a:lnTo>
                  <a:lnTo>
                    <a:pt x="1734" y="1639"/>
                  </a:lnTo>
                  <a:lnTo>
                    <a:pt x="1776" y="1646"/>
                  </a:lnTo>
                  <a:lnTo>
                    <a:pt x="1854" y="1637"/>
                  </a:lnTo>
                  <a:lnTo>
                    <a:pt x="1893" y="1621"/>
                  </a:lnTo>
                  <a:lnTo>
                    <a:pt x="2152" y="1469"/>
                  </a:lnTo>
                  <a:lnTo>
                    <a:pt x="2298" y="1368"/>
                  </a:lnTo>
                  <a:lnTo>
                    <a:pt x="2364" y="1333"/>
                  </a:lnTo>
                  <a:lnTo>
                    <a:pt x="2487" y="1302"/>
                  </a:lnTo>
                  <a:lnTo>
                    <a:pt x="2519" y="1302"/>
                  </a:lnTo>
                  <a:lnTo>
                    <a:pt x="2577" y="1312"/>
                  </a:lnTo>
                  <a:lnTo>
                    <a:pt x="2602" y="1324"/>
                  </a:lnTo>
                  <a:lnTo>
                    <a:pt x="2627" y="1343"/>
                  </a:lnTo>
                  <a:lnTo>
                    <a:pt x="2653" y="1368"/>
                  </a:lnTo>
                  <a:lnTo>
                    <a:pt x="2766" y="1526"/>
                  </a:lnTo>
                  <a:lnTo>
                    <a:pt x="2791" y="1551"/>
                  </a:lnTo>
                  <a:lnTo>
                    <a:pt x="2893" y="1637"/>
                  </a:lnTo>
                  <a:lnTo>
                    <a:pt x="2918" y="1653"/>
                  </a:lnTo>
                  <a:lnTo>
                    <a:pt x="2982" y="1678"/>
                  </a:lnTo>
                  <a:lnTo>
                    <a:pt x="3019" y="1684"/>
                  </a:lnTo>
                  <a:lnTo>
                    <a:pt x="3118" y="1687"/>
                  </a:lnTo>
                  <a:lnTo>
                    <a:pt x="3342" y="1659"/>
                  </a:lnTo>
                  <a:lnTo>
                    <a:pt x="3428" y="1637"/>
                  </a:lnTo>
                  <a:lnTo>
                    <a:pt x="3485" y="1612"/>
                  </a:lnTo>
                  <a:lnTo>
                    <a:pt x="3522" y="1577"/>
                  </a:lnTo>
                  <a:lnTo>
                    <a:pt x="3535" y="1561"/>
                  </a:lnTo>
                  <a:lnTo>
                    <a:pt x="3561" y="1504"/>
                  </a:lnTo>
                  <a:lnTo>
                    <a:pt x="3570" y="1462"/>
                  </a:lnTo>
                  <a:lnTo>
                    <a:pt x="3570" y="1419"/>
                  </a:lnTo>
                  <a:lnTo>
                    <a:pt x="3567" y="1396"/>
                  </a:lnTo>
                  <a:lnTo>
                    <a:pt x="3561" y="1378"/>
                  </a:lnTo>
                  <a:lnTo>
                    <a:pt x="3549" y="1359"/>
                  </a:lnTo>
                  <a:lnTo>
                    <a:pt x="3532" y="1343"/>
                  </a:lnTo>
                  <a:lnTo>
                    <a:pt x="3510" y="1330"/>
                  </a:lnTo>
                  <a:lnTo>
                    <a:pt x="3446" y="1312"/>
                  </a:lnTo>
                  <a:lnTo>
                    <a:pt x="3292" y="1286"/>
                  </a:lnTo>
                  <a:lnTo>
                    <a:pt x="3060" y="1219"/>
                  </a:lnTo>
                  <a:lnTo>
                    <a:pt x="3000" y="1188"/>
                  </a:lnTo>
                  <a:lnTo>
                    <a:pt x="2982" y="1172"/>
                  </a:lnTo>
                  <a:lnTo>
                    <a:pt x="2972" y="1153"/>
                  </a:lnTo>
                  <a:lnTo>
                    <a:pt x="2969" y="1131"/>
                  </a:lnTo>
                  <a:lnTo>
                    <a:pt x="2978" y="1077"/>
                  </a:lnTo>
                  <a:lnTo>
                    <a:pt x="3004" y="1026"/>
                  </a:lnTo>
                  <a:lnTo>
                    <a:pt x="3039" y="983"/>
                  </a:lnTo>
                  <a:lnTo>
                    <a:pt x="3060" y="964"/>
                  </a:lnTo>
                  <a:lnTo>
                    <a:pt x="3397" y="790"/>
                  </a:lnTo>
                  <a:lnTo>
                    <a:pt x="3428" y="767"/>
                  </a:lnTo>
                  <a:lnTo>
                    <a:pt x="3438" y="755"/>
                  </a:lnTo>
                  <a:lnTo>
                    <a:pt x="3440" y="746"/>
                  </a:lnTo>
                  <a:lnTo>
                    <a:pt x="3440" y="739"/>
                  </a:lnTo>
                  <a:lnTo>
                    <a:pt x="3438" y="732"/>
                  </a:lnTo>
                  <a:close/>
                </a:path>
              </a:pathLst>
            </a:custGeom>
            <a:solidFill>
              <a:srgbClr val="16BABE"/>
            </a:solidFill>
            <a:ln w="9525">
              <a:noFill/>
              <a:round/>
              <a:headEnd/>
              <a:tailEnd/>
            </a:ln>
          </p:spPr>
          <p:txBody>
            <a:bodyPr/>
            <a:lstStyle/>
            <a:p>
              <a:endParaRPr lang="en-US"/>
            </a:p>
          </p:txBody>
        </p:sp>
      </p:grpSp>
      <p:grpSp>
        <p:nvGrpSpPr>
          <p:cNvPr id="230419" name="Group 19"/>
          <p:cNvGrpSpPr>
            <a:grpSpLocks/>
          </p:cNvGrpSpPr>
          <p:nvPr/>
        </p:nvGrpSpPr>
        <p:grpSpPr bwMode="auto">
          <a:xfrm>
            <a:off x="5715000" y="3505200"/>
            <a:ext cx="1493838" cy="1093788"/>
            <a:chOff x="2592" y="3241"/>
            <a:chExt cx="941" cy="689"/>
          </a:xfrm>
        </p:grpSpPr>
        <p:sp>
          <p:nvSpPr>
            <p:cNvPr id="230417" name="Freeform 17"/>
            <p:cNvSpPr>
              <a:spLocks/>
            </p:cNvSpPr>
            <p:nvPr/>
          </p:nvSpPr>
          <p:spPr bwMode="auto">
            <a:xfrm>
              <a:off x="2592" y="3241"/>
              <a:ext cx="941" cy="689"/>
            </a:xfrm>
            <a:custGeom>
              <a:avLst/>
              <a:gdLst/>
              <a:ahLst/>
              <a:cxnLst>
                <a:cxn ang="0">
                  <a:pos x="2250" y="288"/>
                </a:cxn>
                <a:cxn ang="0">
                  <a:pos x="2257" y="379"/>
                </a:cxn>
                <a:cxn ang="0">
                  <a:pos x="2228" y="418"/>
                </a:cxn>
                <a:cxn ang="0">
                  <a:pos x="1728" y="237"/>
                </a:cxn>
                <a:cxn ang="0">
                  <a:pos x="1497" y="208"/>
                </a:cxn>
                <a:cxn ang="0">
                  <a:pos x="1026" y="480"/>
                </a:cxn>
                <a:cxn ang="0">
                  <a:pos x="962" y="568"/>
                </a:cxn>
                <a:cxn ang="0">
                  <a:pos x="968" y="774"/>
                </a:cxn>
                <a:cxn ang="0">
                  <a:pos x="997" y="815"/>
                </a:cxn>
                <a:cxn ang="0">
                  <a:pos x="1406" y="866"/>
                </a:cxn>
                <a:cxn ang="0">
                  <a:pos x="1560" y="969"/>
                </a:cxn>
                <a:cxn ang="0">
                  <a:pos x="1583" y="1052"/>
                </a:cxn>
                <a:cxn ang="0">
                  <a:pos x="1550" y="1119"/>
                </a:cxn>
                <a:cxn ang="0">
                  <a:pos x="1437" y="1175"/>
                </a:cxn>
                <a:cxn ang="0">
                  <a:pos x="1032" y="1148"/>
                </a:cxn>
                <a:cxn ang="0">
                  <a:pos x="477" y="1021"/>
                </a:cxn>
                <a:cxn ang="0">
                  <a:pos x="91" y="1214"/>
                </a:cxn>
                <a:cxn ang="0">
                  <a:pos x="41" y="1283"/>
                </a:cxn>
                <a:cxn ang="0">
                  <a:pos x="6" y="1467"/>
                </a:cxn>
                <a:cxn ang="0">
                  <a:pos x="15" y="1640"/>
                </a:cxn>
                <a:cxn ang="0">
                  <a:pos x="85" y="1681"/>
                </a:cxn>
                <a:cxn ang="0">
                  <a:pos x="820" y="1779"/>
                </a:cxn>
                <a:cxn ang="0">
                  <a:pos x="857" y="1802"/>
                </a:cxn>
                <a:cxn ang="0">
                  <a:pos x="826" y="1868"/>
                </a:cxn>
                <a:cxn ang="0">
                  <a:pos x="504" y="2102"/>
                </a:cxn>
                <a:cxn ang="0">
                  <a:pos x="443" y="2190"/>
                </a:cxn>
                <a:cxn ang="0">
                  <a:pos x="453" y="2559"/>
                </a:cxn>
                <a:cxn ang="0">
                  <a:pos x="519" y="2674"/>
                </a:cxn>
                <a:cxn ang="0">
                  <a:pos x="639" y="2727"/>
                </a:cxn>
                <a:cxn ang="0">
                  <a:pos x="1433" y="2727"/>
                </a:cxn>
                <a:cxn ang="0">
                  <a:pos x="1608" y="2629"/>
                </a:cxn>
                <a:cxn ang="0">
                  <a:pos x="1667" y="2446"/>
                </a:cxn>
                <a:cxn ang="0">
                  <a:pos x="1614" y="2187"/>
                </a:cxn>
                <a:cxn ang="0">
                  <a:pos x="1614" y="2127"/>
                </a:cxn>
                <a:cxn ang="0">
                  <a:pos x="1649" y="2104"/>
                </a:cxn>
                <a:cxn ang="0">
                  <a:pos x="2466" y="2326"/>
                </a:cxn>
                <a:cxn ang="0">
                  <a:pos x="2665" y="2389"/>
                </a:cxn>
                <a:cxn ang="0">
                  <a:pos x="2744" y="2357"/>
                </a:cxn>
                <a:cxn ang="0">
                  <a:pos x="3114" y="2038"/>
                </a:cxn>
                <a:cxn ang="0">
                  <a:pos x="3121" y="1874"/>
                </a:cxn>
                <a:cxn ang="0">
                  <a:pos x="3080" y="1741"/>
                </a:cxn>
                <a:cxn ang="0">
                  <a:pos x="2855" y="1678"/>
                </a:cxn>
                <a:cxn ang="0">
                  <a:pos x="2419" y="1567"/>
                </a:cxn>
                <a:cxn ang="0">
                  <a:pos x="2358" y="1473"/>
                </a:cxn>
                <a:cxn ang="0">
                  <a:pos x="2386" y="1362"/>
                </a:cxn>
                <a:cxn ang="0">
                  <a:pos x="2522" y="1251"/>
                </a:cxn>
                <a:cxn ang="0">
                  <a:pos x="3406" y="1343"/>
                </a:cxn>
                <a:cxn ang="0">
                  <a:pos x="3539" y="1333"/>
                </a:cxn>
                <a:cxn ang="0">
                  <a:pos x="3656" y="1230"/>
                </a:cxn>
                <a:cxn ang="0">
                  <a:pos x="3763" y="1030"/>
                </a:cxn>
                <a:cxn ang="0">
                  <a:pos x="3728" y="790"/>
                </a:cxn>
                <a:cxn ang="0">
                  <a:pos x="3693" y="771"/>
                </a:cxn>
                <a:cxn ang="0">
                  <a:pos x="3054" y="642"/>
                </a:cxn>
                <a:cxn ang="0">
                  <a:pos x="2966" y="619"/>
                </a:cxn>
                <a:cxn ang="0">
                  <a:pos x="3013" y="566"/>
                </a:cxn>
                <a:cxn ang="0">
                  <a:pos x="3197" y="455"/>
                </a:cxn>
                <a:cxn ang="0">
                  <a:pos x="3254" y="335"/>
                </a:cxn>
                <a:cxn ang="0">
                  <a:pos x="3197" y="145"/>
                </a:cxn>
                <a:cxn ang="0">
                  <a:pos x="3058" y="44"/>
                </a:cxn>
                <a:cxn ang="0">
                  <a:pos x="2627" y="9"/>
                </a:cxn>
                <a:cxn ang="0">
                  <a:pos x="2396" y="107"/>
                </a:cxn>
              </a:cxnLst>
              <a:rect l="0" t="0" r="r" b="b"/>
              <a:pathLst>
                <a:path w="3763" h="2756">
                  <a:moveTo>
                    <a:pt x="2275" y="227"/>
                  </a:moveTo>
                  <a:lnTo>
                    <a:pt x="2257" y="266"/>
                  </a:lnTo>
                  <a:lnTo>
                    <a:pt x="2250" y="288"/>
                  </a:lnTo>
                  <a:lnTo>
                    <a:pt x="2250" y="309"/>
                  </a:lnTo>
                  <a:lnTo>
                    <a:pt x="2257" y="356"/>
                  </a:lnTo>
                  <a:lnTo>
                    <a:pt x="2257" y="379"/>
                  </a:lnTo>
                  <a:lnTo>
                    <a:pt x="2253" y="398"/>
                  </a:lnTo>
                  <a:lnTo>
                    <a:pt x="2247" y="410"/>
                  </a:lnTo>
                  <a:lnTo>
                    <a:pt x="2228" y="418"/>
                  </a:lnTo>
                  <a:lnTo>
                    <a:pt x="2199" y="418"/>
                  </a:lnTo>
                  <a:lnTo>
                    <a:pt x="2165" y="408"/>
                  </a:lnTo>
                  <a:lnTo>
                    <a:pt x="1728" y="237"/>
                  </a:lnTo>
                  <a:lnTo>
                    <a:pt x="1611" y="202"/>
                  </a:lnTo>
                  <a:lnTo>
                    <a:pt x="1573" y="199"/>
                  </a:lnTo>
                  <a:lnTo>
                    <a:pt x="1497" y="208"/>
                  </a:lnTo>
                  <a:lnTo>
                    <a:pt x="1418" y="237"/>
                  </a:lnTo>
                  <a:lnTo>
                    <a:pt x="1196" y="356"/>
                  </a:lnTo>
                  <a:lnTo>
                    <a:pt x="1026" y="480"/>
                  </a:lnTo>
                  <a:lnTo>
                    <a:pt x="987" y="521"/>
                  </a:lnTo>
                  <a:lnTo>
                    <a:pt x="975" y="541"/>
                  </a:lnTo>
                  <a:lnTo>
                    <a:pt x="962" y="568"/>
                  </a:lnTo>
                  <a:lnTo>
                    <a:pt x="956" y="636"/>
                  </a:lnTo>
                  <a:lnTo>
                    <a:pt x="958" y="726"/>
                  </a:lnTo>
                  <a:lnTo>
                    <a:pt x="968" y="774"/>
                  </a:lnTo>
                  <a:lnTo>
                    <a:pt x="975" y="790"/>
                  </a:lnTo>
                  <a:lnTo>
                    <a:pt x="985" y="806"/>
                  </a:lnTo>
                  <a:lnTo>
                    <a:pt x="997" y="815"/>
                  </a:lnTo>
                  <a:lnTo>
                    <a:pt x="1022" y="821"/>
                  </a:lnTo>
                  <a:lnTo>
                    <a:pt x="1082" y="819"/>
                  </a:lnTo>
                  <a:lnTo>
                    <a:pt x="1406" y="866"/>
                  </a:lnTo>
                  <a:lnTo>
                    <a:pt x="1478" y="891"/>
                  </a:lnTo>
                  <a:lnTo>
                    <a:pt x="1525" y="926"/>
                  </a:lnTo>
                  <a:lnTo>
                    <a:pt x="1560" y="969"/>
                  </a:lnTo>
                  <a:lnTo>
                    <a:pt x="1570" y="992"/>
                  </a:lnTo>
                  <a:lnTo>
                    <a:pt x="1583" y="1033"/>
                  </a:lnTo>
                  <a:lnTo>
                    <a:pt x="1583" y="1052"/>
                  </a:lnTo>
                  <a:lnTo>
                    <a:pt x="1573" y="1087"/>
                  </a:lnTo>
                  <a:lnTo>
                    <a:pt x="1564" y="1103"/>
                  </a:lnTo>
                  <a:lnTo>
                    <a:pt x="1550" y="1119"/>
                  </a:lnTo>
                  <a:lnTo>
                    <a:pt x="1515" y="1148"/>
                  </a:lnTo>
                  <a:lnTo>
                    <a:pt x="1478" y="1166"/>
                  </a:lnTo>
                  <a:lnTo>
                    <a:pt x="1437" y="1175"/>
                  </a:lnTo>
                  <a:lnTo>
                    <a:pt x="1389" y="1179"/>
                  </a:lnTo>
                  <a:lnTo>
                    <a:pt x="1196" y="1173"/>
                  </a:lnTo>
                  <a:lnTo>
                    <a:pt x="1032" y="1148"/>
                  </a:lnTo>
                  <a:lnTo>
                    <a:pt x="623" y="1030"/>
                  </a:lnTo>
                  <a:lnTo>
                    <a:pt x="525" y="1018"/>
                  </a:lnTo>
                  <a:lnTo>
                    <a:pt x="477" y="1021"/>
                  </a:lnTo>
                  <a:lnTo>
                    <a:pt x="342" y="1065"/>
                  </a:lnTo>
                  <a:lnTo>
                    <a:pt x="148" y="1169"/>
                  </a:lnTo>
                  <a:lnTo>
                    <a:pt x="91" y="1214"/>
                  </a:lnTo>
                  <a:lnTo>
                    <a:pt x="56" y="1251"/>
                  </a:lnTo>
                  <a:lnTo>
                    <a:pt x="48" y="1267"/>
                  </a:lnTo>
                  <a:lnTo>
                    <a:pt x="41" y="1283"/>
                  </a:lnTo>
                  <a:lnTo>
                    <a:pt x="31" y="1321"/>
                  </a:lnTo>
                  <a:lnTo>
                    <a:pt x="25" y="1366"/>
                  </a:lnTo>
                  <a:lnTo>
                    <a:pt x="6" y="1467"/>
                  </a:lnTo>
                  <a:lnTo>
                    <a:pt x="0" y="1584"/>
                  </a:lnTo>
                  <a:lnTo>
                    <a:pt x="6" y="1615"/>
                  </a:lnTo>
                  <a:lnTo>
                    <a:pt x="15" y="1640"/>
                  </a:lnTo>
                  <a:lnTo>
                    <a:pt x="34" y="1658"/>
                  </a:lnTo>
                  <a:lnTo>
                    <a:pt x="56" y="1672"/>
                  </a:lnTo>
                  <a:lnTo>
                    <a:pt x="85" y="1681"/>
                  </a:lnTo>
                  <a:lnTo>
                    <a:pt x="633" y="1763"/>
                  </a:lnTo>
                  <a:lnTo>
                    <a:pt x="798" y="1776"/>
                  </a:lnTo>
                  <a:lnTo>
                    <a:pt x="820" y="1779"/>
                  </a:lnTo>
                  <a:lnTo>
                    <a:pt x="839" y="1786"/>
                  </a:lnTo>
                  <a:lnTo>
                    <a:pt x="851" y="1792"/>
                  </a:lnTo>
                  <a:lnTo>
                    <a:pt x="857" y="1802"/>
                  </a:lnTo>
                  <a:lnTo>
                    <a:pt x="861" y="1810"/>
                  </a:lnTo>
                  <a:lnTo>
                    <a:pt x="857" y="1823"/>
                  </a:lnTo>
                  <a:lnTo>
                    <a:pt x="826" y="1868"/>
                  </a:lnTo>
                  <a:lnTo>
                    <a:pt x="775" y="1911"/>
                  </a:lnTo>
                  <a:lnTo>
                    <a:pt x="607" y="2010"/>
                  </a:lnTo>
                  <a:lnTo>
                    <a:pt x="504" y="2102"/>
                  </a:lnTo>
                  <a:lnTo>
                    <a:pt x="469" y="2143"/>
                  </a:lnTo>
                  <a:lnTo>
                    <a:pt x="455" y="2164"/>
                  </a:lnTo>
                  <a:lnTo>
                    <a:pt x="443" y="2190"/>
                  </a:lnTo>
                  <a:lnTo>
                    <a:pt x="428" y="2244"/>
                  </a:lnTo>
                  <a:lnTo>
                    <a:pt x="418" y="2367"/>
                  </a:lnTo>
                  <a:lnTo>
                    <a:pt x="453" y="2559"/>
                  </a:lnTo>
                  <a:lnTo>
                    <a:pt x="477" y="2623"/>
                  </a:lnTo>
                  <a:lnTo>
                    <a:pt x="496" y="2651"/>
                  </a:lnTo>
                  <a:lnTo>
                    <a:pt x="519" y="2674"/>
                  </a:lnTo>
                  <a:lnTo>
                    <a:pt x="545" y="2693"/>
                  </a:lnTo>
                  <a:lnTo>
                    <a:pt x="572" y="2705"/>
                  </a:lnTo>
                  <a:lnTo>
                    <a:pt x="639" y="2727"/>
                  </a:lnTo>
                  <a:lnTo>
                    <a:pt x="804" y="2750"/>
                  </a:lnTo>
                  <a:lnTo>
                    <a:pt x="1152" y="2756"/>
                  </a:lnTo>
                  <a:lnTo>
                    <a:pt x="1433" y="2727"/>
                  </a:lnTo>
                  <a:lnTo>
                    <a:pt x="1507" y="2705"/>
                  </a:lnTo>
                  <a:lnTo>
                    <a:pt x="1564" y="2674"/>
                  </a:lnTo>
                  <a:lnTo>
                    <a:pt x="1608" y="2629"/>
                  </a:lnTo>
                  <a:lnTo>
                    <a:pt x="1640" y="2573"/>
                  </a:lnTo>
                  <a:lnTo>
                    <a:pt x="1659" y="2509"/>
                  </a:lnTo>
                  <a:lnTo>
                    <a:pt x="1667" y="2446"/>
                  </a:lnTo>
                  <a:lnTo>
                    <a:pt x="1667" y="2411"/>
                  </a:lnTo>
                  <a:lnTo>
                    <a:pt x="1661" y="2374"/>
                  </a:lnTo>
                  <a:lnTo>
                    <a:pt x="1614" y="2187"/>
                  </a:lnTo>
                  <a:lnTo>
                    <a:pt x="1611" y="2162"/>
                  </a:lnTo>
                  <a:lnTo>
                    <a:pt x="1614" y="2143"/>
                  </a:lnTo>
                  <a:lnTo>
                    <a:pt x="1614" y="2127"/>
                  </a:lnTo>
                  <a:lnTo>
                    <a:pt x="1620" y="2117"/>
                  </a:lnTo>
                  <a:lnTo>
                    <a:pt x="1626" y="2111"/>
                  </a:lnTo>
                  <a:lnTo>
                    <a:pt x="1649" y="2104"/>
                  </a:lnTo>
                  <a:lnTo>
                    <a:pt x="1687" y="2104"/>
                  </a:lnTo>
                  <a:lnTo>
                    <a:pt x="2218" y="2247"/>
                  </a:lnTo>
                  <a:lnTo>
                    <a:pt x="2466" y="2326"/>
                  </a:lnTo>
                  <a:lnTo>
                    <a:pt x="2586" y="2380"/>
                  </a:lnTo>
                  <a:lnTo>
                    <a:pt x="2614" y="2386"/>
                  </a:lnTo>
                  <a:lnTo>
                    <a:pt x="2665" y="2389"/>
                  </a:lnTo>
                  <a:lnTo>
                    <a:pt x="2694" y="2382"/>
                  </a:lnTo>
                  <a:lnTo>
                    <a:pt x="2719" y="2374"/>
                  </a:lnTo>
                  <a:lnTo>
                    <a:pt x="2744" y="2357"/>
                  </a:lnTo>
                  <a:lnTo>
                    <a:pt x="3001" y="2158"/>
                  </a:lnTo>
                  <a:lnTo>
                    <a:pt x="3060" y="2104"/>
                  </a:lnTo>
                  <a:lnTo>
                    <a:pt x="3114" y="2038"/>
                  </a:lnTo>
                  <a:lnTo>
                    <a:pt x="3124" y="2020"/>
                  </a:lnTo>
                  <a:lnTo>
                    <a:pt x="3128" y="2000"/>
                  </a:lnTo>
                  <a:lnTo>
                    <a:pt x="3121" y="1874"/>
                  </a:lnTo>
                  <a:lnTo>
                    <a:pt x="3111" y="1788"/>
                  </a:lnTo>
                  <a:lnTo>
                    <a:pt x="3105" y="1769"/>
                  </a:lnTo>
                  <a:lnTo>
                    <a:pt x="3080" y="1741"/>
                  </a:lnTo>
                  <a:lnTo>
                    <a:pt x="3045" y="1722"/>
                  </a:lnTo>
                  <a:lnTo>
                    <a:pt x="2880" y="1681"/>
                  </a:lnTo>
                  <a:lnTo>
                    <a:pt x="2855" y="1678"/>
                  </a:lnTo>
                  <a:lnTo>
                    <a:pt x="2487" y="1599"/>
                  </a:lnTo>
                  <a:lnTo>
                    <a:pt x="2446" y="1584"/>
                  </a:lnTo>
                  <a:lnTo>
                    <a:pt x="2419" y="1567"/>
                  </a:lnTo>
                  <a:lnTo>
                    <a:pt x="2380" y="1533"/>
                  </a:lnTo>
                  <a:lnTo>
                    <a:pt x="2368" y="1514"/>
                  </a:lnTo>
                  <a:lnTo>
                    <a:pt x="2358" y="1473"/>
                  </a:lnTo>
                  <a:lnTo>
                    <a:pt x="2361" y="1432"/>
                  </a:lnTo>
                  <a:lnTo>
                    <a:pt x="2374" y="1387"/>
                  </a:lnTo>
                  <a:lnTo>
                    <a:pt x="2386" y="1362"/>
                  </a:lnTo>
                  <a:lnTo>
                    <a:pt x="2444" y="1292"/>
                  </a:lnTo>
                  <a:lnTo>
                    <a:pt x="2469" y="1273"/>
                  </a:lnTo>
                  <a:lnTo>
                    <a:pt x="2522" y="1251"/>
                  </a:lnTo>
                  <a:lnTo>
                    <a:pt x="2555" y="1245"/>
                  </a:lnTo>
                  <a:lnTo>
                    <a:pt x="2700" y="1245"/>
                  </a:lnTo>
                  <a:lnTo>
                    <a:pt x="3406" y="1343"/>
                  </a:lnTo>
                  <a:lnTo>
                    <a:pt x="3473" y="1346"/>
                  </a:lnTo>
                  <a:lnTo>
                    <a:pt x="3520" y="1339"/>
                  </a:lnTo>
                  <a:lnTo>
                    <a:pt x="3539" y="1333"/>
                  </a:lnTo>
                  <a:lnTo>
                    <a:pt x="3555" y="1325"/>
                  </a:lnTo>
                  <a:lnTo>
                    <a:pt x="3582" y="1302"/>
                  </a:lnTo>
                  <a:lnTo>
                    <a:pt x="3656" y="1230"/>
                  </a:lnTo>
                  <a:lnTo>
                    <a:pt x="3716" y="1150"/>
                  </a:lnTo>
                  <a:lnTo>
                    <a:pt x="3748" y="1090"/>
                  </a:lnTo>
                  <a:lnTo>
                    <a:pt x="3763" y="1030"/>
                  </a:lnTo>
                  <a:lnTo>
                    <a:pt x="3757" y="895"/>
                  </a:lnTo>
                  <a:lnTo>
                    <a:pt x="3738" y="815"/>
                  </a:lnTo>
                  <a:lnTo>
                    <a:pt x="3728" y="790"/>
                  </a:lnTo>
                  <a:lnTo>
                    <a:pt x="3722" y="780"/>
                  </a:lnTo>
                  <a:lnTo>
                    <a:pt x="3707" y="774"/>
                  </a:lnTo>
                  <a:lnTo>
                    <a:pt x="3693" y="771"/>
                  </a:lnTo>
                  <a:lnTo>
                    <a:pt x="3362" y="663"/>
                  </a:lnTo>
                  <a:lnTo>
                    <a:pt x="3280" y="648"/>
                  </a:lnTo>
                  <a:lnTo>
                    <a:pt x="3054" y="642"/>
                  </a:lnTo>
                  <a:lnTo>
                    <a:pt x="2997" y="636"/>
                  </a:lnTo>
                  <a:lnTo>
                    <a:pt x="2969" y="626"/>
                  </a:lnTo>
                  <a:lnTo>
                    <a:pt x="2966" y="619"/>
                  </a:lnTo>
                  <a:lnTo>
                    <a:pt x="2966" y="613"/>
                  </a:lnTo>
                  <a:lnTo>
                    <a:pt x="2976" y="597"/>
                  </a:lnTo>
                  <a:lnTo>
                    <a:pt x="3013" y="566"/>
                  </a:lnTo>
                  <a:lnTo>
                    <a:pt x="3064" y="541"/>
                  </a:lnTo>
                  <a:lnTo>
                    <a:pt x="3178" y="474"/>
                  </a:lnTo>
                  <a:lnTo>
                    <a:pt x="3197" y="455"/>
                  </a:lnTo>
                  <a:lnTo>
                    <a:pt x="3225" y="418"/>
                  </a:lnTo>
                  <a:lnTo>
                    <a:pt x="3245" y="379"/>
                  </a:lnTo>
                  <a:lnTo>
                    <a:pt x="3254" y="335"/>
                  </a:lnTo>
                  <a:lnTo>
                    <a:pt x="3254" y="294"/>
                  </a:lnTo>
                  <a:lnTo>
                    <a:pt x="3245" y="247"/>
                  </a:lnTo>
                  <a:lnTo>
                    <a:pt x="3197" y="145"/>
                  </a:lnTo>
                  <a:lnTo>
                    <a:pt x="3159" y="104"/>
                  </a:lnTo>
                  <a:lnTo>
                    <a:pt x="3114" y="72"/>
                  </a:lnTo>
                  <a:lnTo>
                    <a:pt x="3058" y="44"/>
                  </a:lnTo>
                  <a:lnTo>
                    <a:pt x="2896" y="3"/>
                  </a:lnTo>
                  <a:lnTo>
                    <a:pt x="2700" y="0"/>
                  </a:lnTo>
                  <a:lnTo>
                    <a:pt x="2627" y="9"/>
                  </a:lnTo>
                  <a:lnTo>
                    <a:pt x="2557" y="29"/>
                  </a:lnTo>
                  <a:lnTo>
                    <a:pt x="2487" y="56"/>
                  </a:lnTo>
                  <a:lnTo>
                    <a:pt x="2396" y="107"/>
                  </a:lnTo>
                  <a:lnTo>
                    <a:pt x="2329" y="155"/>
                  </a:lnTo>
                  <a:lnTo>
                    <a:pt x="2275" y="227"/>
                  </a:lnTo>
                  <a:close/>
                </a:path>
              </a:pathLst>
            </a:custGeom>
            <a:solidFill>
              <a:srgbClr val="773DA7"/>
            </a:solidFill>
            <a:ln w="9525">
              <a:noFill/>
              <a:round/>
              <a:headEnd/>
              <a:tailEnd/>
            </a:ln>
          </p:spPr>
          <p:txBody>
            <a:bodyPr/>
            <a:lstStyle/>
            <a:p>
              <a:endParaRPr lang="en-US"/>
            </a:p>
          </p:txBody>
        </p:sp>
        <p:sp>
          <p:nvSpPr>
            <p:cNvPr id="230418" name="Freeform 18"/>
            <p:cNvSpPr>
              <a:spLocks/>
            </p:cNvSpPr>
            <p:nvPr/>
          </p:nvSpPr>
          <p:spPr bwMode="auto">
            <a:xfrm>
              <a:off x="2620" y="3254"/>
              <a:ext cx="885" cy="630"/>
            </a:xfrm>
            <a:custGeom>
              <a:avLst/>
              <a:gdLst/>
              <a:ahLst/>
              <a:cxnLst>
                <a:cxn ang="0">
                  <a:pos x="1612" y="271"/>
                </a:cxn>
                <a:cxn ang="0">
                  <a:pos x="1397" y="265"/>
                </a:cxn>
                <a:cxn ang="0">
                  <a:pos x="931" y="518"/>
                </a:cxn>
                <a:cxn ang="0">
                  <a:pos x="928" y="549"/>
                </a:cxn>
                <a:cxn ang="0">
                  <a:pos x="994" y="588"/>
                </a:cxn>
                <a:cxn ang="0">
                  <a:pos x="1321" y="644"/>
                </a:cxn>
                <a:cxn ang="0">
                  <a:pos x="1539" y="739"/>
                </a:cxn>
                <a:cxn ang="0">
                  <a:pos x="1643" y="866"/>
                </a:cxn>
                <a:cxn ang="0">
                  <a:pos x="1643" y="957"/>
                </a:cxn>
                <a:cxn ang="0">
                  <a:pos x="1571" y="1080"/>
                </a:cxn>
                <a:cxn ang="0">
                  <a:pos x="1197" y="1185"/>
                </a:cxn>
                <a:cxn ang="0">
                  <a:pos x="517" y="1045"/>
                </a:cxn>
                <a:cxn ang="0">
                  <a:pos x="345" y="1052"/>
                </a:cxn>
                <a:cxn ang="0">
                  <a:pos x="35" y="1261"/>
                </a:cxn>
                <a:cxn ang="0">
                  <a:pos x="0" y="1320"/>
                </a:cxn>
                <a:cxn ang="0">
                  <a:pos x="20" y="1361"/>
                </a:cxn>
                <a:cxn ang="0">
                  <a:pos x="114" y="1400"/>
                </a:cxn>
                <a:cxn ang="0">
                  <a:pos x="807" y="1504"/>
                </a:cxn>
                <a:cxn ang="0">
                  <a:pos x="883" y="1557"/>
                </a:cxn>
                <a:cxn ang="0">
                  <a:pos x="887" y="1725"/>
                </a:cxn>
                <a:cxn ang="0">
                  <a:pos x="823" y="1849"/>
                </a:cxn>
                <a:cxn ang="0">
                  <a:pos x="431" y="2092"/>
                </a:cxn>
                <a:cxn ang="0">
                  <a:pos x="380" y="2164"/>
                </a:cxn>
                <a:cxn ang="0">
                  <a:pos x="377" y="2246"/>
                </a:cxn>
                <a:cxn ang="0">
                  <a:pos x="485" y="2404"/>
                </a:cxn>
                <a:cxn ang="0">
                  <a:pos x="924" y="2519"/>
                </a:cxn>
                <a:cxn ang="0">
                  <a:pos x="1273" y="2497"/>
                </a:cxn>
                <a:cxn ang="0">
                  <a:pos x="1378" y="2386"/>
                </a:cxn>
                <a:cxn ang="0">
                  <a:pos x="1397" y="2234"/>
                </a:cxn>
                <a:cxn ang="0">
                  <a:pos x="1364" y="2016"/>
                </a:cxn>
                <a:cxn ang="0">
                  <a:pos x="1501" y="1871"/>
                </a:cxn>
                <a:cxn ang="0">
                  <a:pos x="1890" y="1886"/>
                </a:cxn>
                <a:cxn ang="0">
                  <a:pos x="2521" y="2098"/>
                </a:cxn>
                <a:cxn ang="0">
                  <a:pos x="2625" y="2054"/>
                </a:cxn>
                <a:cxn ang="0">
                  <a:pos x="2843" y="1857"/>
                </a:cxn>
                <a:cxn ang="0">
                  <a:pos x="2929" y="1760"/>
                </a:cxn>
                <a:cxn ang="0">
                  <a:pos x="2919" y="1734"/>
                </a:cxn>
                <a:cxn ang="0">
                  <a:pos x="2315" y="1583"/>
                </a:cxn>
                <a:cxn ang="0">
                  <a:pos x="2172" y="1491"/>
                </a:cxn>
                <a:cxn ang="0">
                  <a:pos x="2147" y="1394"/>
                </a:cxn>
                <a:cxn ang="0">
                  <a:pos x="2213" y="1188"/>
                </a:cxn>
                <a:cxn ang="0">
                  <a:pos x="2371" y="1043"/>
                </a:cxn>
                <a:cxn ang="0">
                  <a:pos x="2605" y="1014"/>
                </a:cxn>
                <a:cxn ang="0">
                  <a:pos x="3353" y="1084"/>
                </a:cxn>
                <a:cxn ang="0">
                  <a:pos x="3439" y="1008"/>
                </a:cxn>
                <a:cxn ang="0">
                  <a:pos x="3540" y="821"/>
                </a:cxn>
                <a:cxn ang="0">
                  <a:pos x="3511" y="765"/>
                </a:cxn>
                <a:cxn ang="0">
                  <a:pos x="3322" y="707"/>
                </a:cxn>
                <a:cxn ang="0">
                  <a:pos x="2745" y="603"/>
                </a:cxn>
                <a:cxn ang="0">
                  <a:pos x="2697" y="588"/>
                </a:cxn>
                <a:cxn ang="0">
                  <a:pos x="2669" y="543"/>
                </a:cxn>
                <a:cxn ang="0">
                  <a:pos x="2707" y="438"/>
                </a:cxn>
                <a:cxn ang="0">
                  <a:pos x="2935" y="372"/>
                </a:cxn>
                <a:cxn ang="0">
                  <a:pos x="3020" y="271"/>
                </a:cxn>
                <a:cxn ang="0">
                  <a:pos x="3033" y="179"/>
                </a:cxn>
                <a:cxn ang="0">
                  <a:pos x="2979" y="129"/>
                </a:cxn>
                <a:cxn ang="0">
                  <a:pos x="2666" y="2"/>
                </a:cxn>
                <a:cxn ang="0">
                  <a:pos x="2432" y="31"/>
                </a:cxn>
                <a:cxn ang="0">
                  <a:pos x="2251" y="208"/>
                </a:cxn>
                <a:cxn ang="0">
                  <a:pos x="2200" y="322"/>
                </a:cxn>
                <a:cxn ang="0">
                  <a:pos x="2204" y="430"/>
                </a:cxn>
                <a:cxn ang="0">
                  <a:pos x="2118" y="436"/>
                </a:cxn>
              </a:cxnLst>
              <a:rect l="0" t="0" r="r" b="b"/>
              <a:pathLst>
                <a:path w="3540" h="2519">
                  <a:moveTo>
                    <a:pt x="2118" y="436"/>
                  </a:moveTo>
                  <a:lnTo>
                    <a:pt x="1789" y="341"/>
                  </a:lnTo>
                  <a:lnTo>
                    <a:pt x="1612" y="271"/>
                  </a:lnTo>
                  <a:lnTo>
                    <a:pt x="1567" y="259"/>
                  </a:lnTo>
                  <a:lnTo>
                    <a:pt x="1481" y="249"/>
                  </a:lnTo>
                  <a:lnTo>
                    <a:pt x="1397" y="265"/>
                  </a:lnTo>
                  <a:lnTo>
                    <a:pt x="1232" y="344"/>
                  </a:lnTo>
                  <a:lnTo>
                    <a:pt x="963" y="483"/>
                  </a:lnTo>
                  <a:lnTo>
                    <a:pt x="931" y="518"/>
                  </a:lnTo>
                  <a:lnTo>
                    <a:pt x="924" y="530"/>
                  </a:lnTo>
                  <a:lnTo>
                    <a:pt x="924" y="540"/>
                  </a:lnTo>
                  <a:lnTo>
                    <a:pt x="928" y="549"/>
                  </a:lnTo>
                  <a:lnTo>
                    <a:pt x="937" y="559"/>
                  </a:lnTo>
                  <a:lnTo>
                    <a:pt x="953" y="572"/>
                  </a:lnTo>
                  <a:lnTo>
                    <a:pt x="994" y="588"/>
                  </a:lnTo>
                  <a:lnTo>
                    <a:pt x="1017" y="590"/>
                  </a:lnTo>
                  <a:lnTo>
                    <a:pt x="1039" y="596"/>
                  </a:lnTo>
                  <a:lnTo>
                    <a:pt x="1321" y="644"/>
                  </a:lnTo>
                  <a:lnTo>
                    <a:pt x="1403" y="666"/>
                  </a:lnTo>
                  <a:lnTo>
                    <a:pt x="1466" y="695"/>
                  </a:lnTo>
                  <a:lnTo>
                    <a:pt x="1539" y="739"/>
                  </a:lnTo>
                  <a:lnTo>
                    <a:pt x="1596" y="786"/>
                  </a:lnTo>
                  <a:lnTo>
                    <a:pt x="1618" y="812"/>
                  </a:lnTo>
                  <a:lnTo>
                    <a:pt x="1643" y="866"/>
                  </a:lnTo>
                  <a:lnTo>
                    <a:pt x="1650" y="894"/>
                  </a:lnTo>
                  <a:lnTo>
                    <a:pt x="1650" y="925"/>
                  </a:lnTo>
                  <a:lnTo>
                    <a:pt x="1643" y="957"/>
                  </a:lnTo>
                  <a:lnTo>
                    <a:pt x="1618" y="1024"/>
                  </a:lnTo>
                  <a:lnTo>
                    <a:pt x="1598" y="1052"/>
                  </a:lnTo>
                  <a:lnTo>
                    <a:pt x="1571" y="1080"/>
                  </a:lnTo>
                  <a:lnTo>
                    <a:pt x="1539" y="1102"/>
                  </a:lnTo>
                  <a:lnTo>
                    <a:pt x="1448" y="1141"/>
                  </a:lnTo>
                  <a:lnTo>
                    <a:pt x="1197" y="1185"/>
                  </a:lnTo>
                  <a:lnTo>
                    <a:pt x="1074" y="1188"/>
                  </a:lnTo>
                  <a:lnTo>
                    <a:pt x="959" y="1176"/>
                  </a:lnTo>
                  <a:lnTo>
                    <a:pt x="517" y="1045"/>
                  </a:lnTo>
                  <a:lnTo>
                    <a:pt x="437" y="1033"/>
                  </a:lnTo>
                  <a:lnTo>
                    <a:pt x="409" y="1036"/>
                  </a:lnTo>
                  <a:lnTo>
                    <a:pt x="345" y="1052"/>
                  </a:lnTo>
                  <a:lnTo>
                    <a:pt x="187" y="1131"/>
                  </a:lnTo>
                  <a:lnTo>
                    <a:pt x="108" y="1191"/>
                  </a:lnTo>
                  <a:lnTo>
                    <a:pt x="35" y="1261"/>
                  </a:lnTo>
                  <a:lnTo>
                    <a:pt x="16" y="1283"/>
                  </a:lnTo>
                  <a:lnTo>
                    <a:pt x="4" y="1305"/>
                  </a:lnTo>
                  <a:lnTo>
                    <a:pt x="0" y="1320"/>
                  </a:lnTo>
                  <a:lnTo>
                    <a:pt x="4" y="1337"/>
                  </a:lnTo>
                  <a:lnTo>
                    <a:pt x="10" y="1349"/>
                  </a:lnTo>
                  <a:lnTo>
                    <a:pt x="20" y="1361"/>
                  </a:lnTo>
                  <a:lnTo>
                    <a:pt x="35" y="1371"/>
                  </a:lnTo>
                  <a:lnTo>
                    <a:pt x="55" y="1380"/>
                  </a:lnTo>
                  <a:lnTo>
                    <a:pt x="114" y="1400"/>
                  </a:lnTo>
                  <a:lnTo>
                    <a:pt x="478" y="1444"/>
                  </a:lnTo>
                  <a:lnTo>
                    <a:pt x="779" y="1495"/>
                  </a:lnTo>
                  <a:lnTo>
                    <a:pt x="807" y="1504"/>
                  </a:lnTo>
                  <a:lnTo>
                    <a:pt x="855" y="1523"/>
                  </a:lnTo>
                  <a:lnTo>
                    <a:pt x="871" y="1538"/>
                  </a:lnTo>
                  <a:lnTo>
                    <a:pt x="883" y="1557"/>
                  </a:lnTo>
                  <a:lnTo>
                    <a:pt x="893" y="1583"/>
                  </a:lnTo>
                  <a:lnTo>
                    <a:pt x="896" y="1649"/>
                  </a:lnTo>
                  <a:lnTo>
                    <a:pt x="887" y="1725"/>
                  </a:lnTo>
                  <a:lnTo>
                    <a:pt x="865" y="1795"/>
                  </a:lnTo>
                  <a:lnTo>
                    <a:pt x="846" y="1824"/>
                  </a:lnTo>
                  <a:lnTo>
                    <a:pt x="823" y="1849"/>
                  </a:lnTo>
                  <a:lnTo>
                    <a:pt x="612" y="1956"/>
                  </a:lnTo>
                  <a:lnTo>
                    <a:pt x="579" y="1974"/>
                  </a:lnTo>
                  <a:lnTo>
                    <a:pt x="431" y="2092"/>
                  </a:lnTo>
                  <a:lnTo>
                    <a:pt x="409" y="2114"/>
                  </a:lnTo>
                  <a:lnTo>
                    <a:pt x="390" y="2139"/>
                  </a:lnTo>
                  <a:lnTo>
                    <a:pt x="380" y="2164"/>
                  </a:lnTo>
                  <a:lnTo>
                    <a:pt x="374" y="2190"/>
                  </a:lnTo>
                  <a:lnTo>
                    <a:pt x="374" y="2219"/>
                  </a:lnTo>
                  <a:lnTo>
                    <a:pt x="377" y="2246"/>
                  </a:lnTo>
                  <a:lnTo>
                    <a:pt x="396" y="2307"/>
                  </a:lnTo>
                  <a:lnTo>
                    <a:pt x="431" y="2361"/>
                  </a:lnTo>
                  <a:lnTo>
                    <a:pt x="485" y="2404"/>
                  </a:lnTo>
                  <a:lnTo>
                    <a:pt x="561" y="2443"/>
                  </a:lnTo>
                  <a:lnTo>
                    <a:pt x="706" y="2487"/>
                  </a:lnTo>
                  <a:lnTo>
                    <a:pt x="924" y="2519"/>
                  </a:lnTo>
                  <a:lnTo>
                    <a:pt x="1179" y="2515"/>
                  </a:lnTo>
                  <a:lnTo>
                    <a:pt x="1232" y="2509"/>
                  </a:lnTo>
                  <a:lnTo>
                    <a:pt x="1273" y="2497"/>
                  </a:lnTo>
                  <a:lnTo>
                    <a:pt x="1333" y="2462"/>
                  </a:lnTo>
                  <a:lnTo>
                    <a:pt x="1352" y="2439"/>
                  </a:lnTo>
                  <a:lnTo>
                    <a:pt x="1378" y="2386"/>
                  </a:lnTo>
                  <a:lnTo>
                    <a:pt x="1397" y="2297"/>
                  </a:lnTo>
                  <a:lnTo>
                    <a:pt x="1399" y="2269"/>
                  </a:lnTo>
                  <a:lnTo>
                    <a:pt x="1397" y="2234"/>
                  </a:lnTo>
                  <a:lnTo>
                    <a:pt x="1355" y="2069"/>
                  </a:lnTo>
                  <a:lnTo>
                    <a:pt x="1358" y="2042"/>
                  </a:lnTo>
                  <a:lnTo>
                    <a:pt x="1364" y="2016"/>
                  </a:lnTo>
                  <a:lnTo>
                    <a:pt x="1409" y="1940"/>
                  </a:lnTo>
                  <a:lnTo>
                    <a:pt x="1450" y="1898"/>
                  </a:lnTo>
                  <a:lnTo>
                    <a:pt x="1501" y="1871"/>
                  </a:lnTo>
                  <a:lnTo>
                    <a:pt x="1555" y="1855"/>
                  </a:lnTo>
                  <a:lnTo>
                    <a:pt x="1691" y="1849"/>
                  </a:lnTo>
                  <a:lnTo>
                    <a:pt x="1890" y="1886"/>
                  </a:lnTo>
                  <a:lnTo>
                    <a:pt x="2356" y="2034"/>
                  </a:lnTo>
                  <a:lnTo>
                    <a:pt x="2459" y="2079"/>
                  </a:lnTo>
                  <a:lnTo>
                    <a:pt x="2521" y="2098"/>
                  </a:lnTo>
                  <a:lnTo>
                    <a:pt x="2570" y="2095"/>
                  </a:lnTo>
                  <a:lnTo>
                    <a:pt x="2590" y="2085"/>
                  </a:lnTo>
                  <a:lnTo>
                    <a:pt x="2625" y="2054"/>
                  </a:lnTo>
                  <a:lnTo>
                    <a:pt x="2660" y="2016"/>
                  </a:lnTo>
                  <a:lnTo>
                    <a:pt x="2675" y="1994"/>
                  </a:lnTo>
                  <a:lnTo>
                    <a:pt x="2843" y="1857"/>
                  </a:lnTo>
                  <a:lnTo>
                    <a:pt x="2891" y="1814"/>
                  </a:lnTo>
                  <a:lnTo>
                    <a:pt x="2925" y="1769"/>
                  </a:lnTo>
                  <a:lnTo>
                    <a:pt x="2929" y="1760"/>
                  </a:lnTo>
                  <a:lnTo>
                    <a:pt x="2932" y="1750"/>
                  </a:lnTo>
                  <a:lnTo>
                    <a:pt x="2925" y="1744"/>
                  </a:lnTo>
                  <a:lnTo>
                    <a:pt x="2919" y="1734"/>
                  </a:lnTo>
                  <a:lnTo>
                    <a:pt x="2862" y="1709"/>
                  </a:lnTo>
                  <a:lnTo>
                    <a:pt x="2574" y="1653"/>
                  </a:lnTo>
                  <a:lnTo>
                    <a:pt x="2315" y="1583"/>
                  </a:lnTo>
                  <a:lnTo>
                    <a:pt x="2225" y="1542"/>
                  </a:lnTo>
                  <a:lnTo>
                    <a:pt x="2194" y="1520"/>
                  </a:lnTo>
                  <a:lnTo>
                    <a:pt x="2172" y="1491"/>
                  </a:lnTo>
                  <a:lnTo>
                    <a:pt x="2159" y="1462"/>
                  </a:lnTo>
                  <a:lnTo>
                    <a:pt x="2150" y="1428"/>
                  </a:lnTo>
                  <a:lnTo>
                    <a:pt x="2147" y="1394"/>
                  </a:lnTo>
                  <a:lnTo>
                    <a:pt x="2153" y="1320"/>
                  </a:lnTo>
                  <a:lnTo>
                    <a:pt x="2175" y="1254"/>
                  </a:lnTo>
                  <a:lnTo>
                    <a:pt x="2213" y="1188"/>
                  </a:lnTo>
                  <a:lnTo>
                    <a:pt x="2268" y="1121"/>
                  </a:lnTo>
                  <a:lnTo>
                    <a:pt x="2299" y="1094"/>
                  </a:lnTo>
                  <a:lnTo>
                    <a:pt x="2371" y="1043"/>
                  </a:lnTo>
                  <a:lnTo>
                    <a:pt x="2412" y="1026"/>
                  </a:lnTo>
                  <a:lnTo>
                    <a:pt x="2502" y="1011"/>
                  </a:lnTo>
                  <a:lnTo>
                    <a:pt x="2605" y="1014"/>
                  </a:lnTo>
                  <a:lnTo>
                    <a:pt x="3217" y="1094"/>
                  </a:lnTo>
                  <a:lnTo>
                    <a:pt x="3314" y="1094"/>
                  </a:lnTo>
                  <a:lnTo>
                    <a:pt x="3353" y="1084"/>
                  </a:lnTo>
                  <a:lnTo>
                    <a:pt x="3381" y="1071"/>
                  </a:lnTo>
                  <a:lnTo>
                    <a:pt x="3404" y="1052"/>
                  </a:lnTo>
                  <a:lnTo>
                    <a:pt x="3439" y="1008"/>
                  </a:lnTo>
                  <a:lnTo>
                    <a:pt x="3464" y="960"/>
                  </a:lnTo>
                  <a:lnTo>
                    <a:pt x="3527" y="862"/>
                  </a:lnTo>
                  <a:lnTo>
                    <a:pt x="3540" y="821"/>
                  </a:lnTo>
                  <a:lnTo>
                    <a:pt x="3540" y="806"/>
                  </a:lnTo>
                  <a:lnTo>
                    <a:pt x="3534" y="790"/>
                  </a:lnTo>
                  <a:lnTo>
                    <a:pt x="3511" y="765"/>
                  </a:lnTo>
                  <a:lnTo>
                    <a:pt x="3492" y="758"/>
                  </a:lnTo>
                  <a:lnTo>
                    <a:pt x="3448" y="739"/>
                  </a:lnTo>
                  <a:lnTo>
                    <a:pt x="3322" y="707"/>
                  </a:lnTo>
                  <a:lnTo>
                    <a:pt x="2887" y="629"/>
                  </a:lnTo>
                  <a:lnTo>
                    <a:pt x="2862" y="623"/>
                  </a:lnTo>
                  <a:lnTo>
                    <a:pt x="2745" y="603"/>
                  </a:lnTo>
                  <a:lnTo>
                    <a:pt x="2726" y="596"/>
                  </a:lnTo>
                  <a:lnTo>
                    <a:pt x="2710" y="594"/>
                  </a:lnTo>
                  <a:lnTo>
                    <a:pt x="2697" y="588"/>
                  </a:lnTo>
                  <a:lnTo>
                    <a:pt x="2679" y="572"/>
                  </a:lnTo>
                  <a:lnTo>
                    <a:pt x="2673" y="559"/>
                  </a:lnTo>
                  <a:lnTo>
                    <a:pt x="2669" y="543"/>
                  </a:lnTo>
                  <a:lnTo>
                    <a:pt x="2669" y="506"/>
                  </a:lnTo>
                  <a:lnTo>
                    <a:pt x="2681" y="471"/>
                  </a:lnTo>
                  <a:lnTo>
                    <a:pt x="2707" y="438"/>
                  </a:lnTo>
                  <a:lnTo>
                    <a:pt x="2751" y="420"/>
                  </a:lnTo>
                  <a:lnTo>
                    <a:pt x="2913" y="385"/>
                  </a:lnTo>
                  <a:lnTo>
                    <a:pt x="2935" y="372"/>
                  </a:lnTo>
                  <a:lnTo>
                    <a:pt x="2973" y="337"/>
                  </a:lnTo>
                  <a:lnTo>
                    <a:pt x="3008" y="294"/>
                  </a:lnTo>
                  <a:lnTo>
                    <a:pt x="3020" y="271"/>
                  </a:lnTo>
                  <a:lnTo>
                    <a:pt x="3036" y="230"/>
                  </a:lnTo>
                  <a:lnTo>
                    <a:pt x="3039" y="212"/>
                  </a:lnTo>
                  <a:lnTo>
                    <a:pt x="3033" y="179"/>
                  </a:lnTo>
                  <a:lnTo>
                    <a:pt x="3024" y="167"/>
                  </a:lnTo>
                  <a:lnTo>
                    <a:pt x="3011" y="154"/>
                  </a:lnTo>
                  <a:lnTo>
                    <a:pt x="2979" y="129"/>
                  </a:lnTo>
                  <a:lnTo>
                    <a:pt x="2853" y="53"/>
                  </a:lnTo>
                  <a:lnTo>
                    <a:pt x="2767" y="18"/>
                  </a:lnTo>
                  <a:lnTo>
                    <a:pt x="2666" y="2"/>
                  </a:lnTo>
                  <a:lnTo>
                    <a:pt x="2584" y="0"/>
                  </a:lnTo>
                  <a:lnTo>
                    <a:pt x="2504" y="8"/>
                  </a:lnTo>
                  <a:lnTo>
                    <a:pt x="2432" y="31"/>
                  </a:lnTo>
                  <a:lnTo>
                    <a:pt x="2400" y="50"/>
                  </a:lnTo>
                  <a:lnTo>
                    <a:pt x="2334" y="107"/>
                  </a:lnTo>
                  <a:lnTo>
                    <a:pt x="2251" y="208"/>
                  </a:lnTo>
                  <a:lnTo>
                    <a:pt x="2213" y="268"/>
                  </a:lnTo>
                  <a:lnTo>
                    <a:pt x="2204" y="294"/>
                  </a:lnTo>
                  <a:lnTo>
                    <a:pt x="2200" y="322"/>
                  </a:lnTo>
                  <a:lnTo>
                    <a:pt x="2210" y="397"/>
                  </a:lnTo>
                  <a:lnTo>
                    <a:pt x="2210" y="417"/>
                  </a:lnTo>
                  <a:lnTo>
                    <a:pt x="2204" y="430"/>
                  </a:lnTo>
                  <a:lnTo>
                    <a:pt x="2194" y="436"/>
                  </a:lnTo>
                  <a:lnTo>
                    <a:pt x="2184" y="438"/>
                  </a:lnTo>
                  <a:lnTo>
                    <a:pt x="2118" y="436"/>
                  </a:lnTo>
                  <a:close/>
                </a:path>
              </a:pathLst>
            </a:custGeom>
            <a:solidFill>
              <a:srgbClr val="9C67C7"/>
            </a:solidFill>
            <a:ln w="9525">
              <a:noFill/>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040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04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040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Moving Up</a:t>
            </a:r>
          </a:p>
        </p:txBody>
      </p:sp>
      <p:sp>
        <p:nvSpPr>
          <p:cNvPr id="359427" name="Rectangle 3"/>
          <p:cNvSpPr>
            <a:spLocks noGrp="1" noChangeArrowheads="1"/>
          </p:cNvSpPr>
          <p:nvPr>
            <p:ph type="body" idx="1"/>
          </p:nvPr>
        </p:nvSpPr>
        <p:spPr>
          <a:xfrm>
            <a:off x="1981200" y="1676400"/>
            <a:ext cx="6324600" cy="4724400"/>
          </a:xfrm>
        </p:spPr>
        <p:txBody>
          <a:bodyPr/>
          <a:lstStyle/>
          <a:p>
            <a:pPr>
              <a:spcBef>
                <a:spcPct val="70000"/>
              </a:spcBef>
            </a:pPr>
            <a:r>
              <a:rPr lang="en-US" dirty="0"/>
              <a:t>One way a level one question can be converted to a higher level question is by providing a narrative. </a:t>
            </a:r>
          </a:p>
          <a:p>
            <a:pPr>
              <a:spcBef>
                <a:spcPct val="70000"/>
              </a:spcBef>
            </a:pPr>
            <a:r>
              <a:rPr lang="en-US" dirty="0"/>
              <a:t>The student must </a:t>
            </a:r>
            <a:r>
              <a:rPr lang="en-US" b="1" dirty="0"/>
              <a:t>apply</a:t>
            </a:r>
            <a:r>
              <a:rPr lang="en-US" dirty="0"/>
              <a:t> knowledge to a </a:t>
            </a:r>
            <a:r>
              <a:rPr lang="en-US" i="1" dirty="0"/>
              <a:t>new</a:t>
            </a:r>
            <a:r>
              <a:rPr lang="en-US" dirty="0"/>
              <a:t> situation.</a:t>
            </a:r>
          </a:p>
        </p:txBody>
      </p:sp>
      <p:pic>
        <p:nvPicPr>
          <p:cNvPr id="359429" name="Picture 5" descr="Boost"/>
          <p:cNvPicPr>
            <a:picLocks noChangeAspect="1" noChangeArrowheads="1"/>
          </p:cNvPicPr>
          <p:nvPr/>
        </p:nvPicPr>
        <p:blipFill>
          <a:blip r:embed="rId3"/>
          <a:srcRect/>
          <a:stretch>
            <a:fillRect/>
          </a:stretch>
        </p:blipFill>
        <p:spPr bwMode="auto">
          <a:xfrm>
            <a:off x="0" y="3233738"/>
            <a:ext cx="1739900" cy="3624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Level 1</a:t>
            </a:r>
          </a:p>
        </p:txBody>
      </p:sp>
      <p:pic>
        <p:nvPicPr>
          <p:cNvPr id="407557" name="Picture 5"/>
          <p:cNvPicPr>
            <a:picLocks noChangeAspect="1" noChangeArrowheads="1"/>
          </p:cNvPicPr>
          <p:nvPr/>
        </p:nvPicPr>
        <p:blipFill>
          <a:blip r:embed="rId3"/>
          <a:srcRect/>
          <a:stretch>
            <a:fillRect/>
          </a:stretch>
        </p:blipFill>
        <p:spPr bwMode="auto">
          <a:xfrm>
            <a:off x="304800" y="1600200"/>
            <a:ext cx="8686800" cy="430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Move to Level 2 - Applying</a:t>
            </a:r>
          </a:p>
        </p:txBody>
      </p:sp>
      <p:pic>
        <p:nvPicPr>
          <p:cNvPr id="408580" name="Picture 4"/>
          <p:cNvPicPr>
            <a:picLocks noChangeAspect="1" noChangeArrowheads="1"/>
          </p:cNvPicPr>
          <p:nvPr/>
        </p:nvPicPr>
        <p:blipFill>
          <a:blip r:embed="rId3"/>
          <a:srcRect/>
          <a:stretch>
            <a:fillRect/>
          </a:stretch>
        </p:blipFill>
        <p:spPr bwMode="auto">
          <a:xfrm>
            <a:off x="0" y="1219200"/>
            <a:ext cx="9144000" cy="4022725"/>
          </a:xfrm>
          <a:prstGeom prst="rect">
            <a:avLst/>
          </a:prstGeom>
          <a:noFill/>
          <a:ln w="9525">
            <a:noFill/>
            <a:miter lim="800000"/>
            <a:headEnd/>
            <a:tailEnd/>
          </a:ln>
          <a:effectLst/>
        </p:spPr>
      </p:pic>
      <p:sp>
        <p:nvSpPr>
          <p:cNvPr id="408582" name="Text Box 6"/>
          <p:cNvSpPr txBox="1">
            <a:spLocks noChangeArrowheads="1"/>
          </p:cNvSpPr>
          <p:nvPr/>
        </p:nvSpPr>
        <p:spPr bwMode="auto">
          <a:xfrm>
            <a:off x="862013" y="3462338"/>
            <a:ext cx="8169275" cy="1190625"/>
          </a:xfrm>
          <a:prstGeom prst="rect">
            <a:avLst/>
          </a:prstGeom>
          <a:solidFill>
            <a:srgbClr val="FFFFFF"/>
          </a:solidFill>
          <a:ln w="9525">
            <a:noFill/>
            <a:miter lim="800000"/>
            <a:headEnd/>
            <a:tailEnd/>
          </a:ln>
          <a:effectLst/>
        </p:spPr>
        <p:txBody>
          <a:bodyPr>
            <a:spAutoFit/>
          </a:bodyPr>
          <a:lstStyle/>
          <a:p>
            <a:r>
              <a:rPr lang="en-US"/>
              <a:t>Sara is observing a group of first grade students in the dramatic play center. The children are playing in a store situation with a store clerk and customers purchasing several items. During the observation, Sara is assessing several skills that she observes in the children.</a:t>
            </a:r>
          </a:p>
        </p:txBody>
      </p:sp>
      <p:sp>
        <p:nvSpPr>
          <p:cNvPr id="408583" name="Text Box 7"/>
          <p:cNvSpPr txBox="1">
            <a:spLocks noChangeArrowheads="1"/>
          </p:cNvSpPr>
          <p:nvPr/>
        </p:nvSpPr>
        <p:spPr bwMode="auto">
          <a:xfrm>
            <a:off x="152400" y="4800600"/>
            <a:ext cx="7315200" cy="366713"/>
          </a:xfrm>
          <a:prstGeom prst="rect">
            <a:avLst/>
          </a:prstGeom>
          <a:solidFill>
            <a:srgbClr val="FFFFFF"/>
          </a:solidFill>
          <a:ln w="9525">
            <a:noFill/>
            <a:miter lim="800000"/>
            <a:headEnd/>
            <a:tailEnd/>
          </a:ln>
          <a:effectLst/>
        </p:spPr>
        <p:txBody>
          <a:bodyPr>
            <a:spAutoFit/>
          </a:bodyPr>
          <a:lstStyle/>
          <a:p>
            <a:pPr>
              <a:spcBef>
                <a:spcPct val="50000"/>
              </a:spcBef>
            </a:pPr>
            <a:r>
              <a:rPr lang="en-US"/>
              <a:t>____ 1. An anecdotal record could be used during this observation.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2. No Biases</a:t>
            </a:r>
          </a:p>
        </p:txBody>
      </p:sp>
      <p:pic>
        <p:nvPicPr>
          <p:cNvPr id="283655" name="Picture 7"/>
          <p:cNvPicPr>
            <a:picLocks noChangeAspect="1" noChangeArrowheads="1"/>
          </p:cNvPicPr>
          <p:nvPr/>
        </p:nvPicPr>
        <p:blipFill>
          <a:blip r:embed="rId4"/>
          <a:srcRect/>
          <a:stretch>
            <a:fillRect/>
          </a:stretch>
        </p:blipFill>
        <p:spPr bwMode="auto">
          <a:xfrm>
            <a:off x="0" y="1905000"/>
            <a:ext cx="9144000" cy="431958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type="body" idx="1"/>
          </p:nvPr>
        </p:nvSpPr>
        <p:spPr/>
        <p:txBody>
          <a:bodyPr/>
          <a:lstStyle/>
          <a:p>
            <a:pPr marL="609600" indent="-609600">
              <a:buFontTx/>
              <a:buChar char="•"/>
            </a:pPr>
            <a:r>
              <a:rPr lang="en-US" sz="3600"/>
              <a:t>Make sure the main point of the question is the main point you want them to remember.</a:t>
            </a:r>
          </a:p>
        </p:txBody>
      </p:sp>
      <p:sp>
        <p:nvSpPr>
          <p:cNvPr id="409604" name="Rectangle 4"/>
          <p:cNvSpPr>
            <a:spLocks noGrp="1" noChangeArrowheads="1"/>
          </p:cNvSpPr>
          <p:nvPr>
            <p:ph type="title"/>
          </p:nvPr>
        </p:nvSpPr>
        <p:spPr>
          <a:noFill/>
          <a:ln/>
        </p:spPr>
        <p:txBody>
          <a:bodyPr/>
          <a:lstStyle/>
          <a:p>
            <a:r>
              <a:rPr lang="en-US"/>
              <a:t>3. Learning Goals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p:cNvPicPr>
            <a:picLocks noChangeAspect="1" noChangeArrowheads="1"/>
          </p:cNvPicPr>
          <p:nvPr/>
        </p:nvPicPr>
        <p:blipFill>
          <a:blip r:embed="rId3" cstate="print"/>
          <a:srcRect/>
          <a:stretch>
            <a:fillRect/>
          </a:stretch>
        </p:blipFill>
        <p:spPr bwMode="auto">
          <a:xfrm>
            <a:off x="9525000" y="0"/>
            <a:ext cx="2362200" cy="1030288"/>
          </a:xfrm>
          <a:prstGeom prst="rect">
            <a:avLst/>
          </a:prstGeom>
          <a:noFill/>
          <a:ln w="9525">
            <a:noFill/>
            <a:miter lim="800000"/>
            <a:headEnd/>
            <a:tailEnd/>
          </a:ln>
          <a:effectLst/>
        </p:spPr>
      </p:pic>
      <p:sp>
        <p:nvSpPr>
          <p:cNvPr id="523267" name="Text Box 3"/>
          <p:cNvSpPr txBox="1">
            <a:spLocks noChangeArrowheads="1"/>
          </p:cNvSpPr>
          <p:nvPr/>
        </p:nvSpPr>
        <p:spPr bwMode="auto">
          <a:xfrm>
            <a:off x="1905000" y="5730875"/>
            <a:ext cx="5410200" cy="974725"/>
          </a:xfrm>
          <a:prstGeom prst="rect">
            <a:avLst/>
          </a:prstGeom>
          <a:solidFill>
            <a:srgbClr val="CCFFCC"/>
          </a:solidFill>
          <a:ln w="28575">
            <a:solidFill>
              <a:schemeClr val="tx1"/>
            </a:solidFill>
            <a:miter lim="800000"/>
            <a:headEnd/>
            <a:tailEnd/>
          </a:ln>
          <a:effectLst/>
        </p:spPr>
        <p:txBody>
          <a:bodyPr>
            <a:spAutoFit/>
          </a:bodyPr>
          <a:lstStyle/>
          <a:p>
            <a:r>
              <a:rPr lang="en-US" sz="2800"/>
              <a:t>Is this really what you want the student to study and remember?</a:t>
            </a:r>
          </a:p>
        </p:txBody>
      </p:sp>
      <p:sp>
        <p:nvSpPr>
          <p:cNvPr id="523268" name="Rectangle 4"/>
          <p:cNvSpPr>
            <a:spLocks noGrp="1" noChangeArrowheads="1"/>
          </p:cNvSpPr>
          <p:nvPr>
            <p:ph type="body" idx="1"/>
          </p:nvPr>
        </p:nvSpPr>
        <p:spPr>
          <a:xfrm>
            <a:off x="381000" y="1219200"/>
            <a:ext cx="8229600" cy="4525963"/>
          </a:xfrm>
        </p:spPr>
        <p:txBody>
          <a:bodyPr/>
          <a:lstStyle/>
          <a:p>
            <a:pPr marL="284163" indent="-284163">
              <a:buClr>
                <a:srgbClr val="FFFFFF"/>
              </a:buClr>
            </a:pPr>
            <a:r>
              <a:rPr lang="en-US" sz="3600"/>
              <a:t>Multiple Choice</a:t>
            </a:r>
          </a:p>
          <a:p>
            <a:pPr marL="284163" indent="-284163">
              <a:buClr>
                <a:srgbClr val="FFFFFF"/>
              </a:buClr>
            </a:pPr>
            <a:r>
              <a:rPr lang="en-US" sz="1800" i="1"/>
              <a:t>Identify the choice that best completed the statement or answers the question.</a:t>
            </a:r>
          </a:p>
          <a:p>
            <a:pPr marL="284163" indent="-284163">
              <a:buClr>
                <a:srgbClr val="FFFFFF"/>
              </a:buClr>
            </a:pPr>
            <a:r>
              <a:rPr lang="en-US"/>
              <a:t>Operant conditioning was the theory developed in ___.</a:t>
            </a:r>
          </a:p>
          <a:p>
            <a:pPr marL="1216025" lvl="1" indent="-533400">
              <a:buFont typeface="Wingdings" pitchFamily="2" charset="2"/>
              <a:buAutoNum type="alphaLcPeriod"/>
            </a:pPr>
            <a:r>
              <a:rPr lang="en-US"/>
              <a:t>1950</a:t>
            </a:r>
          </a:p>
          <a:p>
            <a:pPr marL="1216025" lvl="1" indent="-533400">
              <a:buFont typeface="Wingdings" pitchFamily="2" charset="2"/>
              <a:buAutoNum type="alphaLcPeriod"/>
            </a:pPr>
            <a:r>
              <a:rPr lang="en-US"/>
              <a:t>1915</a:t>
            </a:r>
          </a:p>
          <a:p>
            <a:pPr marL="1216025" lvl="1" indent="-533400">
              <a:buFont typeface="Wingdings" pitchFamily="2" charset="2"/>
              <a:buAutoNum type="alphaLcPeriod"/>
            </a:pPr>
            <a:r>
              <a:rPr lang="en-US"/>
              <a:t>1924</a:t>
            </a:r>
          </a:p>
          <a:p>
            <a:pPr marL="1216025" lvl="1" indent="-533400">
              <a:buFont typeface="Wingdings" pitchFamily="2" charset="2"/>
              <a:buAutoNum type="alphaLcPeriod"/>
            </a:pPr>
            <a:r>
              <a:rPr lang="en-US"/>
              <a:t>1935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Text Box 4"/>
          <p:cNvSpPr txBox="1">
            <a:spLocks noChangeArrowheads="1"/>
          </p:cNvSpPr>
          <p:nvPr/>
        </p:nvSpPr>
        <p:spPr bwMode="auto">
          <a:xfrm>
            <a:off x="609600" y="1295400"/>
            <a:ext cx="7924800" cy="1320800"/>
          </a:xfrm>
          <a:prstGeom prst="rect">
            <a:avLst/>
          </a:prstGeom>
          <a:solidFill>
            <a:srgbClr val="CCFFCC"/>
          </a:solidFill>
          <a:ln w="9525">
            <a:solidFill>
              <a:schemeClr val="tx1"/>
            </a:solidFill>
            <a:miter lim="800000"/>
            <a:headEnd/>
            <a:tailEnd/>
          </a:ln>
          <a:effectLst/>
        </p:spPr>
        <p:txBody>
          <a:bodyPr>
            <a:spAutoFit/>
          </a:bodyPr>
          <a:lstStyle/>
          <a:p>
            <a:r>
              <a:rPr lang="en-US" sz="4000"/>
              <a:t>Or do we want them to remember what operant conditioning is? </a:t>
            </a:r>
          </a:p>
        </p:txBody>
      </p:sp>
      <p:grpSp>
        <p:nvGrpSpPr>
          <p:cNvPr id="278537" name="Group 9"/>
          <p:cNvGrpSpPr>
            <a:grpSpLocks/>
          </p:cNvGrpSpPr>
          <p:nvPr/>
        </p:nvGrpSpPr>
        <p:grpSpPr bwMode="auto">
          <a:xfrm>
            <a:off x="0" y="2882900"/>
            <a:ext cx="9144000" cy="3614738"/>
            <a:chOff x="0" y="1816"/>
            <a:chExt cx="5760" cy="2277"/>
          </a:xfrm>
        </p:grpSpPr>
        <p:pic>
          <p:nvPicPr>
            <p:cNvPr id="278535" name="Picture 7"/>
            <p:cNvPicPr>
              <a:picLocks noChangeAspect="1" noChangeArrowheads="1"/>
            </p:cNvPicPr>
            <p:nvPr/>
          </p:nvPicPr>
          <p:blipFill>
            <a:blip r:embed="rId4"/>
            <a:srcRect/>
            <a:stretch>
              <a:fillRect/>
            </a:stretch>
          </p:blipFill>
          <p:spPr bwMode="auto">
            <a:xfrm>
              <a:off x="0" y="1816"/>
              <a:ext cx="5760" cy="2277"/>
            </a:xfrm>
            <a:prstGeom prst="rect">
              <a:avLst/>
            </a:prstGeom>
            <a:noFill/>
            <a:ln w="9525">
              <a:noFill/>
              <a:miter lim="800000"/>
              <a:headEnd/>
              <a:tailEnd/>
            </a:ln>
            <a:effectLst/>
          </p:spPr>
        </p:pic>
        <p:sp>
          <p:nvSpPr>
            <p:cNvPr id="278536" name="Text Box 8"/>
            <p:cNvSpPr txBox="1">
              <a:spLocks noChangeArrowheads="1"/>
            </p:cNvSpPr>
            <p:nvPr/>
          </p:nvSpPr>
          <p:spPr bwMode="auto">
            <a:xfrm>
              <a:off x="144" y="2791"/>
              <a:ext cx="5616" cy="404"/>
            </a:xfrm>
            <a:prstGeom prst="rect">
              <a:avLst/>
            </a:prstGeom>
            <a:solidFill>
              <a:srgbClr val="FFFFFF"/>
            </a:solidFill>
            <a:ln w="9525">
              <a:noFill/>
              <a:miter lim="800000"/>
              <a:headEnd/>
              <a:tailEnd/>
            </a:ln>
            <a:effectLst/>
          </p:spPr>
          <p:txBody>
            <a:bodyPr>
              <a:spAutoFit/>
            </a:bodyPr>
            <a:lstStyle/>
            <a:p>
              <a:pPr>
                <a:spcBef>
                  <a:spcPct val="50000"/>
                </a:spcBef>
              </a:pPr>
              <a:r>
                <a:rPr lang="en-US"/>
                <a:t>____  1. A learning process in which the results of a behavior either encourage or 	discourage the repetition of that behavior is called _____.</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ctrTitle"/>
          </p:nvPr>
        </p:nvSpPr>
        <p:spPr/>
        <p:txBody>
          <a:bodyPr/>
          <a:lstStyle/>
          <a:p>
            <a:r>
              <a:rPr lang="en-US"/>
              <a:t>Multiple-Choice</a:t>
            </a:r>
          </a:p>
        </p:txBody>
      </p:sp>
      <p:pic>
        <p:nvPicPr>
          <p:cNvPr id="379911" name="Picture 7" descr="Puzzled"/>
          <p:cNvPicPr>
            <a:picLocks noChangeAspect="1" noChangeArrowheads="1"/>
          </p:cNvPicPr>
          <p:nvPr/>
        </p:nvPicPr>
        <p:blipFill>
          <a:blip r:embed="rId3"/>
          <a:srcRect/>
          <a:stretch>
            <a:fillRect/>
          </a:stretch>
        </p:blipFill>
        <p:spPr bwMode="auto">
          <a:xfrm>
            <a:off x="3025775" y="4027488"/>
            <a:ext cx="3070225" cy="2830512"/>
          </a:xfrm>
          <a:prstGeom prst="rect">
            <a:avLst/>
          </a:prstGeom>
          <a:noFill/>
        </p:spPr>
      </p:pic>
    </p:spTree>
    <p:extLst>
      <p:ext uri="{BB962C8B-B14F-4D97-AF65-F5344CB8AC3E}">
        <p14:creationId xmlns:p14="http://schemas.microsoft.com/office/powerpoint/2010/main" val="2727296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Multiple-Choice</a:t>
            </a:r>
          </a:p>
        </p:txBody>
      </p:sp>
      <p:sp>
        <p:nvSpPr>
          <p:cNvPr id="381955" name="Rectangle 3"/>
          <p:cNvSpPr>
            <a:spLocks noGrp="1" noChangeArrowheads="1"/>
          </p:cNvSpPr>
          <p:nvPr>
            <p:ph type="body" idx="1"/>
          </p:nvPr>
        </p:nvSpPr>
        <p:spPr>
          <a:xfrm>
            <a:off x="762000" y="1874838"/>
            <a:ext cx="7696200" cy="4525962"/>
          </a:xfrm>
        </p:spPr>
        <p:txBody>
          <a:bodyPr/>
          <a:lstStyle/>
          <a:p>
            <a:r>
              <a:rPr lang="en-US"/>
              <a:t>Many cognitive abilities can be tested.</a:t>
            </a:r>
          </a:p>
          <a:p>
            <a:r>
              <a:rPr lang="en-US"/>
              <a:t>Can measure wide range of content. </a:t>
            </a:r>
          </a:p>
          <a:p>
            <a:endParaRPr lang="en-US"/>
          </a:p>
          <a:p>
            <a:endParaRPr lang="en-US"/>
          </a:p>
        </p:txBody>
      </p:sp>
      <p:pic>
        <p:nvPicPr>
          <p:cNvPr id="381956" name="Picture 4" descr="Measprog"/>
          <p:cNvPicPr>
            <a:picLocks noChangeAspect="1" noChangeArrowheads="1"/>
          </p:cNvPicPr>
          <p:nvPr/>
        </p:nvPicPr>
        <p:blipFill>
          <a:blip r:embed="rId3"/>
          <a:srcRect/>
          <a:stretch>
            <a:fillRect/>
          </a:stretch>
        </p:blipFill>
        <p:spPr bwMode="auto">
          <a:xfrm>
            <a:off x="5943600" y="3998913"/>
            <a:ext cx="3200400" cy="2859087"/>
          </a:xfrm>
          <a:prstGeom prst="rect">
            <a:avLst/>
          </a:prstGeom>
          <a:noFill/>
        </p:spPr>
      </p:pic>
    </p:spTree>
    <p:extLst>
      <p:ext uri="{BB962C8B-B14F-4D97-AF65-F5344CB8AC3E}">
        <p14:creationId xmlns:p14="http://schemas.microsoft.com/office/powerpoint/2010/main" val="3674257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91" name="Rectangle 7"/>
          <p:cNvSpPr>
            <a:spLocks noGrp="1" noChangeArrowheads="1"/>
          </p:cNvSpPr>
          <p:nvPr>
            <p:ph type="title"/>
          </p:nvPr>
        </p:nvSpPr>
        <p:spPr/>
        <p:txBody>
          <a:bodyPr/>
          <a:lstStyle/>
          <a:p>
            <a:r>
              <a:rPr lang="en-US"/>
              <a:t>Multiple-Choice</a:t>
            </a:r>
          </a:p>
        </p:txBody>
      </p:sp>
      <p:sp>
        <p:nvSpPr>
          <p:cNvPr id="451589" name="Rectangle 5"/>
          <p:cNvSpPr>
            <a:spLocks noGrp="1" noChangeArrowheads="1"/>
          </p:cNvSpPr>
          <p:nvPr>
            <p:ph type="body" idx="1"/>
          </p:nvPr>
        </p:nvSpPr>
        <p:spPr>
          <a:xfrm>
            <a:off x="457200" y="1371600"/>
            <a:ext cx="8305800" cy="5486400"/>
          </a:xfrm>
        </p:spPr>
        <p:txBody>
          <a:bodyPr/>
          <a:lstStyle/>
          <a:p>
            <a:r>
              <a:rPr lang="en-US"/>
              <a:t>Good</a:t>
            </a:r>
          </a:p>
          <a:p>
            <a:pPr lvl="1"/>
            <a:r>
              <a:rPr lang="en-US"/>
              <a:t>Write the stem so students can formulate a tentative answer even before reading the options.</a:t>
            </a:r>
          </a:p>
          <a:p>
            <a:pPr lvl="1"/>
            <a:r>
              <a:rPr lang="en-US"/>
              <a:t>Distracters should be plausible.</a:t>
            </a:r>
          </a:p>
          <a:p>
            <a:pPr lvl="1"/>
            <a:r>
              <a:rPr lang="en-US"/>
              <a:t>Each choice should be about the same length.</a:t>
            </a:r>
          </a:p>
          <a:p>
            <a:pPr lvl="1"/>
            <a:r>
              <a:rPr lang="en-US"/>
              <a:t>Use positive statements.</a:t>
            </a:r>
          </a:p>
          <a:p>
            <a:pPr lvl="1"/>
            <a:r>
              <a:rPr lang="en-US"/>
              <a:t>Arrange answers in logical order: chronological, numerical, length (reminds you that the longest answer is often the right one).</a:t>
            </a:r>
          </a:p>
          <a:p>
            <a:pPr lvl="1"/>
            <a:r>
              <a:rPr lang="en-US"/>
              <a:t>Arrange choices vertically.</a:t>
            </a:r>
          </a:p>
        </p:txBody>
      </p:sp>
    </p:spTree>
    <p:extLst>
      <p:ext uri="{BB962C8B-B14F-4D97-AF65-F5344CB8AC3E}">
        <p14:creationId xmlns:p14="http://schemas.microsoft.com/office/powerpoint/2010/main" val="17880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5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5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15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15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15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15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609600" y="1295400"/>
            <a:ext cx="7924800" cy="5562600"/>
          </a:xfrm>
        </p:spPr>
        <p:txBody>
          <a:bodyPr/>
          <a:lstStyle/>
          <a:p>
            <a:pPr lvl="1">
              <a:spcBef>
                <a:spcPct val="30000"/>
              </a:spcBef>
            </a:pPr>
            <a:r>
              <a:rPr lang="en-US" dirty="0" smtClean="0"/>
              <a:t>Assessments </a:t>
            </a:r>
            <a:r>
              <a:rPr lang="en-US" dirty="0"/>
              <a:t>have an impact on the overall quality of students’ learning and instructors’ teaching.</a:t>
            </a:r>
          </a:p>
          <a:p>
            <a:pPr lvl="1">
              <a:spcBef>
                <a:spcPct val="30000"/>
              </a:spcBef>
            </a:pPr>
            <a:r>
              <a:rPr lang="en-US" dirty="0"/>
              <a:t>Assessment is perhaps the most neglected feature of good instruction.</a:t>
            </a:r>
          </a:p>
          <a:p>
            <a:pPr lvl="1">
              <a:spcBef>
                <a:spcPct val="30000"/>
              </a:spcBef>
            </a:pPr>
            <a:r>
              <a:rPr lang="en-US" dirty="0"/>
              <a:t>An assessment is not only a grading device, but also a teaching technique.</a:t>
            </a:r>
          </a:p>
          <a:p>
            <a:pPr lvl="1">
              <a:spcBef>
                <a:spcPct val="30000"/>
              </a:spcBef>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Multiple-Choice</a:t>
            </a:r>
          </a:p>
        </p:txBody>
      </p:sp>
      <p:sp>
        <p:nvSpPr>
          <p:cNvPr id="454659" name="Rectangle 3"/>
          <p:cNvSpPr>
            <a:spLocks noGrp="1" noChangeArrowheads="1"/>
          </p:cNvSpPr>
          <p:nvPr>
            <p:ph type="body" idx="1"/>
          </p:nvPr>
        </p:nvSpPr>
        <p:spPr>
          <a:xfrm>
            <a:off x="304800" y="1447800"/>
            <a:ext cx="8839200" cy="5410200"/>
          </a:xfrm>
        </p:spPr>
        <p:txBody>
          <a:bodyPr/>
          <a:lstStyle/>
          <a:p>
            <a:r>
              <a:rPr lang="en-US"/>
              <a:t>Not so good</a:t>
            </a:r>
          </a:p>
          <a:p>
            <a:pPr lvl="1"/>
            <a:r>
              <a:rPr lang="en-US"/>
              <a:t>Don’t pad the stem with unnecessary words.</a:t>
            </a:r>
          </a:p>
          <a:p>
            <a:pPr lvl="1"/>
            <a:r>
              <a:rPr lang="en-US"/>
              <a:t>Avoid determiners such as </a:t>
            </a:r>
            <a:r>
              <a:rPr lang="en-US" i="1"/>
              <a:t>all, never, </a:t>
            </a:r>
            <a:r>
              <a:rPr lang="en-US"/>
              <a:t>and</a:t>
            </a:r>
            <a:r>
              <a:rPr lang="en-US" i="1"/>
              <a:t> always, </a:t>
            </a:r>
            <a:r>
              <a:rPr lang="en-US"/>
              <a:t>which are usually found in incorrect options.</a:t>
            </a:r>
          </a:p>
          <a:p>
            <a:pPr lvl="1"/>
            <a:r>
              <a:rPr lang="en-US"/>
              <a:t>Avoid determiners such as </a:t>
            </a:r>
            <a:r>
              <a:rPr lang="en-US" i="1"/>
              <a:t>usually, sometimes, typically, </a:t>
            </a:r>
            <a:r>
              <a:rPr lang="en-US"/>
              <a:t>and </a:t>
            </a:r>
            <a:r>
              <a:rPr lang="en-US" i="1"/>
              <a:t>maybe</a:t>
            </a:r>
            <a:r>
              <a:rPr lang="en-US"/>
              <a:t> which are more likely to be found in correct options.</a:t>
            </a:r>
          </a:p>
          <a:p>
            <a:pPr lvl="1"/>
            <a:r>
              <a:rPr lang="en-US"/>
              <a:t>Rarely use “all of the above” or “none of the above.”</a:t>
            </a:r>
          </a:p>
          <a:p>
            <a:pPr lvl="1"/>
            <a:r>
              <a:rPr lang="en-US"/>
              <a:t>If use negative statements, capitalize or bold the </a:t>
            </a:r>
            <a:r>
              <a:rPr lang="en-US" b="1"/>
              <a:t>NOT</a:t>
            </a:r>
            <a:r>
              <a:rPr lang="en-US"/>
              <a:t> or </a:t>
            </a:r>
            <a:r>
              <a:rPr lang="en-US" b="1"/>
              <a:t>EXCEPT</a:t>
            </a:r>
            <a:r>
              <a:rPr lang="en-US"/>
              <a:t>.</a:t>
            </a:r>
          </a:p>
        </p:txBody>
      </p:sp>
    </p:spTree>
    <p:extLst>
      <p:ext uri="{BB962C8B-B14F-4D97-AF65-F5344CB8AC3E}">
        <p14:creationId xmlns:p14="http://schemas.microsoft.com/office/powerpoint/2010/main" val="39099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4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4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4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4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4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Multiple-Choice</a:t>
            </a:r>
          </a:p>
        </p:txBody>
      </p:sp>
      <p:pic>
        <p:nvPicPr>
          <p:cNvPr id="234504" name="Picture 8"/>
          <p:cNvPicPr>
            <a:picLocks noChangeAspect="1" noChangeArrowheads="1"/>
          </p:cNvPicPr>
          <p:nvPr/>
        </p:nvPicPr>
        <p:blipFill>
          <a:blip r:embed="rId3"/>
          <a:srcRect/>
          <a:stretch>
            <a:fillRect/>
          </a:stretch>
        </p:blipFill>
        <p:spPr bwMode="auto">
          <a:xfrm>
            <a:off x="0" y="2060575"/>
            <a:ext cx="9144000" cy="4645025"/>
          </a:xfrm>
          <a:prstGeom prst="rect">
            <a:avLst/>
          </a:prstGeom>
          <a:noFill/>
          <a:ln w="9525">
            <a:noFill/>
            <a:miter lim="800000"/>
            <a:headEnd/>
            <a:tailEnd/>
          </a:ln>
          <a:effectLst/>
        </p:spPr>
      </p:pic>
      <p:pic>
        <p:nvPicPr>
          <p:cNvPr id="234505" name="Picture 9"/>
          <p:cNvPicPr>
            <a:picLocks noChangeAspect="1" noChangeArrowheads="1"/>
          </p:cNvPicPr>
          <p:nvPr/>
        </p:nvPicPr>
        <p:blipFill>
          <a:blip r:embed="rId4"/>
          <a:srcRect/>
          <a:stretch>
            <a:fillRect/>
          </a:stretch>
        </p:blipFill>
        <p:spPr bwMode="auto">
          <a:xfrm>
            <a:off x="0" y="1219200"/>
            <a:ext cx="6934200" cy="533400"/>
          </a:xfrm>
          <a:prstGeom prst="rect">
            <a:avLst/>
          </a:prstGeom>
          <a:noFill/>
          <a:ln w="9525">
            <a:noFill/>
            <a:miter lim="800000"/>
            <a:headEnd/>
            <a:tailEnd/>
          </a:ln>
          <a:effectLst/>
        </p:spPr>
      </p:pic>
    </p:spTree>
    <p:extLst>
      <p:ext uri="{BB962C8B-B14F-4D97-AF65-F5344CB8AC3E}">
        <p14:creationId xmlns:p14="http://schemas.microsoft.com/office/powerpoint/2010/main" val="1047579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Multiple Response</a:t>
            </a:r>
          </a:p>
        </p:txBody>
      </p:sp>
      <p:pic>
        <p:nvPicPr>
          <p:cNvPr id="251912" name="Picture 8"/>
          <p:cNvPicPr>
            <a:picLocks noChangeAspect="1" noChangeArrowheads="1"/>
          </p:cNvPicPr>
          <p:nvPr/>
        </p:nvPicPr>
        <p:blipFill>
          <a:blip r:embed="rId3"/>
          <a:srcRect/>
          <a:stretch>
            <a:fillRect/>
          </a:stretch>
        </p:blipFill>
        <p:spPr bwMode="auto">
          <a:xfrm>
            <a:off x="0" y="1490663"/>
            <a:ext cx="9144000" cy="4071937"/>
          </a:xfrm>
          <a:prstGeom prst="rect">
            <a:avLst/>
          </a:prstGeom>
          <a:noFill/>
          <a:ln w="9525">
            <a:noFill/>
            <a:miter lim="800000"/>
            <a:headEnd/>
            <a:tailEnd/>
          </a:ln>
          <a:effectLst/>
        </p:spPr>
      </p:pic>
    </p:spTree>
    <p:extLst>
      <p:ext uri="{BB962C8B-B14F-4D97-AF65-F5344CB8AC3E}">
        <p14:creationId xmlns:p14="http://schemas.microsoft.com/office/powerpoint/2010/main" val="3440688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2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4"/>
          <p:cNvSpPr>
            <a:spLocks noGrp="1" noChangeArrowheads="1"/>
          </p:cNvSpPr>
          <p:nvPr>
            <p:ph type="ctrTitle"/>
          </p:nvPr>
        </p:nvSpPr>
        <p:spPr>
          <a:xfrm>
            <a:off x="304800" y="381000"/>
            <a:ext cx="8458200" cy="2841625"/>
          </a:xfrm>
        </p:spPr>
        <p:txBody>
          <a:bodyPr/>
          <a:lstStyle/>
          <a:p>
            <a:r>
              <a:rPr lang="en-US" sz="4000" dirty="0">
                <a:solidFill>
                  <a:schemeClr val="tx1"/>
                </a:solidFill>
              </a:rPr>
              <a:t>Family and Consumer Sciences Across the Curriculum: </a:t>
            </a:r>
            <a:br>
              <a:rPr lang="en-US" sz="4000" dirty="0">
                <a:solidFill>
                  <a:schemeClr val="tx1"/>
                </a:solidFill>
              </a:rPr>
            </a:br>
            <a:r>
              <a:rPr lang="en-US" sz="4000" dirty="0">
                <a:solidFill>
                  <a:schemeClr val="tx1"/>
                </a:solidFill>
              </a:rPr>
              <a:t>Helping Students with </a:t>
            </a:r>
            <a:r>
              <a:rPr lang="en-US" sz="4000" dirty="0" smtClean="0">
                <a:solidFill>
                  <a:schemeClr val="tx1"/>
                </a:solidFill>
              </a:rPr>
              <a:t>Common Core testing/standards</a:t>
            </a:r>
            <a:endParaRPr lang="en-US" sz="4000" dirty="0">
              <a:solidFill>
                <a:schemeClr val="tx1"/>
              </a:solidFill>
            </a:endParaRPr>
          </a:p>
        </p:txBody>
      </p:sp>
      <p:sp>
        <p:nvSpPr>
          <p:cNvPr id="292869" name="Rectangle 5"/>
          <p:cNvSpPr>
            <a:spLocks noGrp="1" noChangeArrowheads="1"/>
          </p:cNvSpPr>
          <p:nvPr>
            <p:ph type="subTitle" idx="1"/>
          </p:nvPr>
        </p:nvSpPr>
        <p:spPr>
          <a:xfrm>
            <a:off x="762000" y="4114800"/>
            <a:ext cx="7620000" cy="2209800"/>
          </a:xfrm>
        </p:spPr>
        <p:txBody>
          <a:bodyPr/>
          <a:lstStyle/>
          <a:p>
            <a:r>
              <a:rPr lang="en-US" sz="4000"/>
              <a:t>Writing math, science, social studies, and language arts questions over FCS content</a:t>
            </a:r>
          </a:p>
        </p:txBody>
      </p:sp>
    </p:spTree>
    <p:extLst>
      <p:ext uri="{BB962C8B-B14F-4D97-AF65-F5344CB8AC3E}">
        <p14:creationId xmlns:p14="http://schemas.microsoft.com/office/powerpoint/2010/main" val="86335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t>Testing Outside FCS</a:t>
            </a:r>
          </a:p>
        </p:txBody>
      </p:sp>
      <p:sp>
        <p:nvSpPr>
          <p:cNvPr id="304131" name="Rectangle 3"/>
          <p:cNvSpPr>
            <a:spLocks noGrp="1" noChangeArrowheads="1"/>
          </p:cNvSpPr>
          <p:nvPr>
            <p:ph type="body" idx="1"/>
          </p:nvPr>
        </p:nvSpPr>
        <p:spPr>
          <a:xfrm>
            <a:off x="381000" y="1676400"/>
            <a:ext cx="8458200" cy="4983163"/>
          </a:xfrm>
        </p:spPr>
        <p:txBody>
          <a:bodyPr/>
          <a:lstStyle/>
          <a:p>
            <a:pPr>
              <a:spcBef>
                <a:spcPct val="30000"/>
              </a:spcBef>
            </a:pPr>
            <a:r>
              <a:rPr lang="en-US" dirty="0" smtClean="0"/>
              <a:t>Goals:</a:t>
            </a:r>
            <a:endParaRPr lang="en-US" dirty="0"/>
          </a:p>
          <a:p>
            <a:pPr lvl="1">
              <a:spcBef>
                <a:spcPct val="30000"/>
              </a:spcBef>
            </a:pPr>
            <a:r>
              <a:rPr lang="en-US" sz="2500" dirty="0"/>
              <a:t>To combine the Family and Consumer Sciences objectives with the language arts, math, science, and social studies </a:t>
            </a:r>
            <a:r>
              <a:rPr lang="en-US" sz="2500" dirty="0" smtClean="0"/>
              <a:t>common core standards.</a:t>
            </a:r>
            <a:endParaRPr lang="en-US" sz="2500" dirty="0"/>
          </a:p>
          <a:p>
            <a:pPr lvl="1">
              <a:spcBef>
                <a:spcPct val="30000"/>
              </a:spcBef>
            </a:pPr>
            <a:r>
              <a:rPr lang="en-US" sz="2500" dirty="0"/>
              <a:t>To assist student preparation for </a:t>
            </a:r>
            <a:r>
              <a:rPr lang="en-US" sz="2500" dirty="0" smtClean="0"/>
              <a:t>mandated testing. </a:t>
            </a:r>
            <a:endParaRPr lang="en-US" sz="2500" dirty="0"/>
          </a:p>
          <a:p>
            <a:pPr lvl="1">
              <a:spcBef>
                <a:spcPct val="30000"/>
              </a:spcBef>
            </a:pPr>
            <a:r>
              <a:rPr lang="en-US" sz="2500" dirty="0"/>
              <a:t>To demonstrate to students that what they learn in other classes will be a useful skill.</a:t>
            </a:r>
          </a:p>
          <a:p>
            <a:pPr lvl="1">
              <a:spcBef>
                <a:spcPct val="30000"/>
              </a:spcBef>
            </a:pPr>
            <a:r>
              <a:rPr lang="en-US" sz="2500" dirty="0"/>
              <a:t>To demonstrate to students that what they learn in their FCS classes builds on and applies the knowledge and skills acquired in other classes.</a:t>
            </a:r>
          </a:p>
        </p:txBody>
      </p:sp>
    </p:spTree>
    <p:extLst>
      <p:ext uri="{BB962C8B-B14F-4D97-AF65-F5344CB8AC3E}">
        <p14:creationId xmlns:p14="http://schemas.microsoft.com/office/powerpoint/2010/main" val="30007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4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4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Testing Outside FCS</a:t>
            </a:r>
          </a:p>
        </p:txBody>
      </p:sp>
      <p:sp>
        <p:nvSpPr>
          <p:cNvPr id="398339" name="Rectangle 3"/>
          <p:cNvSpPr>
            <a:spLocks noGrp="1" noChangeArrowheads="1"/>
          </p:cNvSpPr>
          <p:nvPr>
            <p:ph type="body" idx="1"/>
          </p:nvPr>
        </p:nvSpPr>
        <p:spPr>
          <a:xfrm>
            <a:off x="457200" y="762000"/>
            <a:ext cx="8229600" cy="5867400"/>
          </a:xfrm>
        </p:spPr>
        <p:txBody>
          <a:bodyPr/>
          <a:lstStyle/>
          <a:p>
            <a:pPr>
              <a:spcBef>
                <a:spcPct val="30000"/>
              </a:spcBef>
            </a:pPr>
            <a:endParaRPr lang="en-US" sz="4100" dirty="0"/>
          </a:p>
          <a:p>
            <a:pPr>
              <a:spcBef>
                <a:spcPct val="30000"/>
              </a:spcBef>
            </a:pPr>
            <a:endParaRPr lang="en-US" sz="2800" dirty="0" smtClean="0"/>
          </a:p>
          <a:p>
            <a:pPr>
              <a:spcBef>
                <a:spcPct val="30000"/>
              </a:spcBef>
            </a:pPr>
            <a:r>
              <a:rPr lang="en-US" sz="2800" dirty="0" smtClean="0"/>
              <a:t>Write questions </a:t>
            </a:r>
            <a:r>
              <a:rPr lang="en-US" sz="2800" dirty="0"/>
              <a:t>over FCS content but also </a:t>
            </a:r>
            <a:r>
              <a:rPr lang="en-US" sz="2800" dirty="0" smtClean="0"/>
              <a:t>address </a:t>
            </a:r>
            <a:r>
              <a:rPr lang="en-US" sz="2800" dirty="0"/>
              <a:t>one or more of the tested objectives from the four core areas. </a:t>
            </a:r>
          </a:p>
          <a:p>
            <a:pPr>
              <a:spcBef>
                <a:spcPct val="30000"/>
              </a:spcBef>
            </a:pPr>
            <a:r>
              <a:rPr lang="en-US" sz="2800" dirty="0" smtClean="0"/>
              <a:t>Questions </a:t>
            </a:r>
            <a:r>
              <a:rPr lang="en-US" sz="2800" dirty="0"/>
              <a:t>are intended to be used as class </a:t>
            </a:r>
            <a:r>
              <a:rPr lang="en-US" sz="2800" dirty="0" smtClean="0"/>
              <a:t>warm-ups.  </a:t>
            </a:r>
          </a:p>
          <a:p>
            <a:pPr>
              <a:spcBef>
                <a:spcPct val="30000"/>
              </a:spcBef>
            </a:pPr>
            <a:r>
              <a:rPr lang="en-US" sz="2800" dirty="0" smtClean="0"/>
              <a:t>Suggested that they </a:t>
            </a:r>
            <a:r>
              <a:rPr lang="en-US" sz="2800" dirty="0"/>
              <a:t>take no more than six </a:t>
            </a:r>
            <a:r>
              <a:rPr lang="en-US" sz="2800" dirty="0" smtClean="0"/>
              <a:t>minutes to complete.</a:t>
            </a:r>
            <a:endParaRPr lang="en-US" sz="2800" dirty="0"/>
          </a:p>
        </p:txBody>
      </p:sp>
    </p:spTree>
    <p:extLst>
      <p:ext uri="{BB962C8B-B14F-4D97-AF65-F5344CB8AC3E}">
        <p14:creationId xmlns:p14="http://schemas.microsoft.com/office/powerpoint/2010/main" val="41736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idx="1"/>
          </p:nvPr>
        </p:nvSpPr>
        <p:spPr>
          <a:xfrm>
            <a:off x="381000" y="1228725"/>
            <a:ext cx="8763000" cy="5629275"/>
          </a:xfrm>
        </p:spPr>
        <p:txBody>
          <a:bodyPr/>
          <a:lstStyle/>
          <a:p>
            <a:pPr marL="609600" indent="-609600">
              <a:spcBef>
                <a:spcPct val="40000"/>
              </a:spcBef>
              <a:buSzPct val="85000"/>
              <a:buFont typeface="Wingdings" pitchFamily="2" charset="2"/>
              <a:buNone/>
            </a:pPr>
            <a:r>
              <a:rPr lang="en-US" sz="2400"/>
              <a:t>	What is the best way to combine the following sentences?</a:t>
            </a:r>
          </a:p>
          <a:p>
            <a:pPr marL="609600" indent="-609600">
              <a:spcBef>
                <a:spcPct val="40000"/>
              </a:spcBef>
              <a:buSzPct val="85000"/>
              <a:buFont typeface="Wingdings" pitchFamily="2" charset="2"/>
              <a:buNone/>
            </a:pPr>
            <a:endParaRPr lang="en-US" sz="800"/>
          </a:p>
          <a:p>
            <a:pPr marL="609600" indent="-609600">
              <a:spcBef>
                <a:spcPct val="40000"/>
              </a:spcBef>
              <a:buSzPct val="85000"/>
              <a:buFont typeface="Wingdings" pitchFamily="2" charset="2"/>
              <a:buNone/>
            </a:pPr>
            <a:r>
              <a:rPr lang="en-US" sz="2400"/>
              <a:t>	</a:t>
            </a:r>
            <a:r>
              <a:rPr lang="en-US" sz="2400" b="1"/>
              <a:t>The professional homemaker teaches home management skills to parents. The professional homemaker helps families cope with their problems.</a:t>
            </a:r>
          </a:p>
          <a:p>
            <a:pPr marL="609600" indent="-609600">
              <a:spcBef>
                <a:spcPct val="40000"/>
              </a:spcBef>
              <a:buSzPct val="85000"/>
              <a:buFont typeface="Wingdings" pitchFamily="2" charset="2"/>
              <a:buNone/>
            </a:pPr>
            <a:endParaRPr lang="en-US" sz="2000" b="1"/>
          </a:p>
          <a:p>
            <a:pPr marL="835025" lvl="1" indent="-377825">
              <a:spcBef>
                <a:spcPct val="40000"/>
              </a:spcBef>
              <a:buSzPct val="85000"/>
              <a:buFontTx/>
              <a:buAutoNum type="alphaUcPeriod"/>
            </a:pPr>
            <a:r>
              <a:rPr lang="en-US" sz="2200"/>
              <a:t>The professional homemaker teaches home management skills to parents, and helps families cope with their problems.</a:t>
            </a:r>
          </a:p>
          <a:p>
            <a:pPr marL="835025" lvl="1" indent="-377825">
              <a:spcBef>
                <a:spcPct val="40000"/>
              </a:spcBef>
              <a:buSzPct val="85000"/>
              <a:buFontTx/>
              <a:buAutoNum type="alphaUcPeriod"/>
            </a:pPr>
            <a:r>
              <a:rPr lang="en-US" sz="2200"/>
              <a:t>The professional homemaker teaches home management skills to parents and helps families cope with their problems.</a:t>
            </a:r>
          </a:p>
          <a:p>
            <a:pPr marL="835025" lvl="1" indent="-377825">
              <a:spcBef>
                <a:spcPct val="40000"/>
              </a:spcBef>
              <a:buSzPct val="85000"/>
              <a:buFontTx/>
              <a:buAutoNum type="alphaUcPeriod"/>
            </a:pPr>
            <a:r>
              <a:rPr lang="en-US" sz="2200"/>
              <a:t>The professional homemaker teaches home management skills to parents but helps families cope with their problems.</a:t>
            </a:r>
          </a:p>
          <a:p>
            <a:pPr marL="835025" lvl="1" indent="-377825">
              <a:spcBef>
                <a:spcPct val="40000"/>
              </a:spcBef>
              <a:buSzPct val="85000"/>
              <a:buFontTx/>
              <a:buAutoNum type="alphaUcPeriod"/>
            </a:pPr>
            <a:r>
              <a:rPr lang="en-US" sz="2200"/>
              <a:t>The professional homemaker teaches home management skills to parents. Helping families cope with their problems.</a:t>
            </a:r>
          </a:p>
          <a:p>
            <a:pPr marL="609600" indent="-609600">
              <a:spcBef>
                <a:spcPct val="40000"/>
              </a:spcBef>
              <a:buSzPct val="85000"/>
              <a:buFontTx/>
              <a:buAutoNum type="alphaUcPeriod"/>
            </a:pPr>
            <a:endParaRPr lang="en-US" sz="2200"/>
          </a:p>
          <a:p>
            <a:pPr marL="609600" indent="-609600">
              <a:spcBef>
                <a:spcPct val="40000"/>
              </a:spcBef>
              <a:buSzPct val="85000"/>
            </a:pPr>
            <a:endParaRPr lang="en-US" sz="2400"/>
          </a:p>
        </p:txBody>
      </p:sp>
      <p:sp>
        <p:nvSpPr>
          <p:cNvPr id="311299" name="Rectangle 3"/>
          <p:cNvSpPr>
            <a:spLocks noChangeArrowheads="1"/>
          </p:cNvSpPr>
          <p:nvPr/>
        </p:nvSpPr>
        <p:spPr bwMode="auto">
          <a:xfrm>
            <a:off x="0" y="0"/>
            <a:ext cx="762000" cy="6858000"/>
          </a:xfrm>
          <a:prstGeom prst="rect">
            <a:avLst/>
          </a:prstGeom>
          <a:solidFill>
            <a:srgbClr val="FF6600"/>
          </a:solidFill>
          <a:ln w="9525">
            <a:noFill/>
            <a:miter lim="800000"/>
            <a:headEnd/>
            <a:tailEnd/>
          </a:ln>
          <a:effectLst/>
        </p:spPr>
        <p:txBody>
          <a:bodyPr wrap="none" anchor="ctr"/>
          <a:lstStyle/>
          <a:p>
            <a:endParaRPr lang="en-US"/>
          </a:p>
        </p:txBody>
      </p:sp>
      <p:sp>
        <p:nvSpPr>
          <p:cNvPr id="311300" name="Freeform 4"/>
          <p:cNvSpPr>
            <a:spLocks/>
          </p:cNvSpPr>
          <p:nvPr/>
        </p:nvSpPr>
        <p:spPr bwMode="auto">
          <a:xfrm>
            <a:off x="457200" y="0"/>
            <a:ext cx="2743200" cy="1166813"/>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6600"/>
          </a:solidFill>
          <a:ln w="9525" cap="flat" cmpd="sng">
            <a:noFill/>
            <a:prstDash val="solid"/>
            <a:miter lim="800000"/>
            <a:headEnd type="none" w="med" len="med"/>
            <a:tailEnd type="none" w="med" len="med"/>
          </a:ln>
          <a:effectLst/>
        </p:spPr>
        <p:txBody>
          <a:bodyPr wrap="none"/>
          <a:lstStyle/>
          <a:p>
            <a:endParaRPr lang="en-US"/>
          </a:p>
        </p:txBody>
      </p:sp>
      <p:sp>
        <p:nvSpPr>
          <p:cNvPr id="311301" name="Text Box 5"/>
          <p:cNvSpPr txBox="1">
            <a:spLocks noChangeArrowheads="1"/>
          </p:cNvSpPr>
          <p:nvPr/>
        </p:nvSpPr>
        <p:spPr bwMode="auto">
          <a:xfrm>
            <a:off x="0" y="0"/>
            <a:ext cx="3124200" cy="457200"/>
          </a:xfrm>
          <a:prstGeom prst="rect">
            <a:avLst/>
          </a:prstGeom>
          <a:noFill/>
          <a:ln w="9525">
            <a:noFill/>
            <a:miter lim="800000"/>
            <a:headEnd/>
            <a:tailEnd/>
          </a:ln>
          <a:effectLst/>
        </p:spPr>
        <p:txBody>
          <a:bodyPr>
            <a:spAutoFit/>
          </a:bodyPr>
          <a:lstStyle/>
          <a:p>
            <a:pPr eaLnBrk="0" hangingPunct="0"/>
            <a:r>
              <a:rPr lang="en-US" sz="2400">
                <a:solidFill>
                  <a:schemeClr val="bg1"/>
                </a:solidFill>
                <a:latin typeface="Times New Roman" pitchFamily="18" charset="0"/>
              </a:rPr>
              <a:t>English Language Arts</a:t>
            </a:r>
          </a:p>
        </p:txBody>
      </p:sp>
      <p:grpSp>
        <p:nvGrpSpPr>
          <p:cNvPr id="311302" name="Group 6"/>
          <p:cNvGrpSpPr>
            <a:grpSpLocks/>
          </p:cNvGrpSpPr>
          <p:nvPr/>
        </p:nvGrpSpPr>
        <p:grpSpPr bwMode="auto">
          <a:xfrm>
            <a:off x="228600" y="3186113"/>
            <a:ext cx="7391400" cy="319087"/>
            <a:chOff x="144" y="1248"/>
            <a:chExt cx="4656" cy="201"/>
          </a:xfrm>
        </p:grpSpPr>
        <p:sp>
          <p:nvSpPr>
            <p:cNvPr id="311303" name="AutoShape 7"/>
            <p:cNvSpPr>
              <a:spLocks noChangeArrowheads="1"/>
            </p:cNvSpPr>
            <p:nvPr/>
          </p:nvSpPr>
          <p:spPr bwMode="auto">
            <a:xfrm>
              <a:off x="384" y="1248"/>
              <a:ext cx="4416" cy="200"/>
            </a:xfrm>
            <a:prstGeom prst="roundRect">
              <a:avLst>
                <a:gd name="adj" fmla="val 0"/>
              </a:avLst>
            </a:prstGeom>
            <a:solidFill>
              <a:srgbClr val="0059A6"/>
            </a:solidFill>
            <a:ln w="9525">
              <a:noFill/>
              <a:round/>
              <a:headEnd/>
              <a:tailEnd/>
            </a:ln>
            <a:effectLst/>
          </p:spPr>
          <p:txBody>
            <a:bodyPr wrap="none" anchor="ctr"/>
            <a:lstStyle/>
            <a:p>
              <a:endParaRPr lang="en-US"/>
            </a:p>
          </p:txBody>
        </p:sp>
        <p:sp>
          <p:nvSpPr>
            <p:cNvPr id="311304" name="AutoShape 8"/>
            <p:cNvSpPr>
              <a:spLocks noChangeArrowheads="1"/>
            </p:cNvSpPr>
            <p:nvPr/>
          </p:nvSpPr>
          <p:spPr bwMode="auto">
            <a:xfrm flipH="1">
              <a:off x="144" y="1248"/>
              <a:ext cx="248" cy="201"/>
            </a:xfrm>
            <a:prstGeom prst="flowChartDelay">
              <a:avLst/>
            </a:prstGeom>
            <a:solidFill>
              <a:srgbClr val="0059A6"/>
            </a:solidFill>
            <a:ln w="9525">
              <a:noFill/>
              <a:miter lim="800000"/>
              <a:headEnd/>
              <a:tailEnd/>
            </a:ln>
            <a:effectLst/>
          </p:spPr>
          <p:txBody>
            <a:bodyPr wrap="none" anchor="ctr"/>
            <a:lstStyle/>
            <a:p>
              <a:endParaRPr lang="en-US"/>
            </a:p>
          </p:txBody>
        </p:sp>
      </p:grpSp>
      <p:sp>
        <p:nvSpPr>
          <p:cNvPr id="311305" name="Text Box 9"/>
          <p:cNvSpPr txBox="1">
            <a:spLocks noChangeArrowheads="1"/>
          </p:cNvSpPr>
          <p:nvPr/>
        </p:nvSpPr>
        <p:spPr bwMode="auto">
          <a:xfrm>
            <a:off x="8820150" y="6550025"/>
            <a:ext cx="387350" cy="336550"/>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23</a:t>
            </a:r>
          </a:p>
        </p:txBody>
      </p:sp>
      <p:pic>
        <p:nvPicPr>
          <p:cNvPr id="311306" name="Picture 10" descr="bd05063_[1]"/>
          <p:cNvPicPr>
            <a:picLocks noChangeAspect="1" noChangeArrowheads="1"/>
          </p:cNvPicPr>
          <p:nvPr/>
        </p:nvPicPr>
        <p:blipFill>
          <a:blip r:embed="rId3"/>
          <a:srcRect/>
          <a:stretch>
            <a:fillRect/>
          </a:stretch>
        </p:blipFill>
        <p:spPr bwMode="auto">
          <a:xfrm>
            <a:off x="7620000" y="0"/>
            <a:ext cx="1524000" cy="1319213"/>
          </a:xfrm>
          <a:prstGeom prst="rect">
            <a:avLst/>
          </a:prstGeom>
          <a:noFill/>
        </p:spPr>
      </p:pic>
      <p:sp>
        <p:nvSpPr>
          <p:cNvPr id="311307" name="Text Box 11"/>
          <p:cNvSpPr txBox="1">
            <a:spLocks noChangeArrowheads="1"/>
          </p:cNvSpPr>
          <p:nvPr/>
        </p:nvSpPr>
        <p:spPr bwMode="auto">
          <a:xfrm rot="16200000">
            <a:off x="-1316831" y="4998244"/>
            <a:ext cx="3352800" cy="366712"/>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Personal and Family Development</a:t>
            </a:r>
          </a:p>
        </p:txBody>
      </p:sp>
    </p:spTree>
    <p:extLst>
      <p:ext uri="{BB962C8B-B14F-4D97-AF65-F5344CB8AC3E}">
        <p14:creationId xmlns:p14="http://schemas.microsoft.com/office/powerpoint/2010/main" val="30411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2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2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129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29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utoShape 2"/>
          <p:cNvSpPr>
            <a:spLocks noGrp="1" noChangeArrowheads="1"/>
          </p:cNvSpPr>
          <p:nvPr>
            <p:ph type="title"/>
          </p:nvPr>
        </p:nvSpPr>
        <p:spPr/>
        <p:txBody>
          <a:bodyPr/>
          <a:lstStyle/>
          <a:p>
            <a:r>
              <a:rPr lang="en-US"/>
              <a:t>Correct Answer:  B</a:t>
            </a:r>
          </a:p>
        </p:txBody>
      </p:sp>
      <p:sp>
        <p:nvSpPr>
          <p:cNvPr id="313347" name="Rectangle 3"/>
          <p:cNvSpPr>
            <a:spLocks noGrp="1" noChangeArrowheads="1"/>
          </p:cNvSpPr>
          <p:nvPr>
            <p:ph type="body" idx="1"/>
          </p:nvPr>
        </p:nvSpPr>
        <p:spPr>
          <a:xfrm>
            <a:off x="838200" y="2362200"/>
            <a:ext cx="7693025" cy="4495800"/>
          </a:xfrm>
        </p:spPr>
        <p:txBody>
          <a:bodyPr/>
          <a:lstStyle/>
          <a:p>
            <a:r>
              <a:rPr lang="en-US" sz="2400"/>
              <a:t>“A” creates a fragment by adding a comma before the second verb. This is not two complete sentences.</a:t>
            </a:r>
          </a:p>
          <a:p>
            <a:r>
              <a:rPr lang="en-US" sz="2400"/>
              <a:t>“B” creates a compound verb by omitting the comma, which is a correct way to combine two sentences.</a:t>
            </a:r>
          </a:p>
          <a:p>
            <a:r>
              <a:rPr lang="en-US" sz="2400"/>
              <a:t>“C” uses the incorrect conjunction “but” to combine the two sentences. The second verb is not the opposite of the first.</a:t>
            </a:r>
          </a:p>
          <a:p>
            <a:r>
              <a:rPr lang="en-US" sz="2400"/>
              <a:t>“D” cannot be the correct answer because the last part “Helping…problems.” is now a fragment.</a:t>
            </a:r>
          </a:p>
        </p:txBody>
      </p:sp>
      <p:sp>
        <p:nvSpPr>
          <p:cNvPr id="313348" name="Rectangle 4"/>
          <p:cNvSpPr>
            <a:spLocks noChangeArrowheads="1"/>
          </p:cNvSpPr>
          <p:nvPr/>
        </p:nvSpPr>
        <p:spPr bwMode="auto">
          <a:xfrm>
            <a:off x="0" y="0"/>
            <a:ext cx="762000" cy="6858000"/>
          </a:xfrm>
          <a:prstGeom prst="rect">
            <a:avLst/>
          </a:prstGeom>
          <a:solidFill>
            <a:srgbClr val="FF6600"/>
          </a:solidFill>
          <a:ln w="9525">
            <a:noFill/>
            <a:miter lim="800000"/>
            <a:headEnd/>
            <a:tailEnd/>
          </a:ln>
          <a:effectLst/>
        </p:spPr>
        <p:txBody>
          <a:bodyPr wrap="none" anchor="ctr"/>
          <a:lstStyle/>
          <a:p>
            <a:endParaRPr lang="en-US"/>
          </a:p>
        </p:txBody>
      </p:sp>
      <p:sp>
        <p:nvSpPr>
          <p:cNvPr id="313349" name="Freeform 5"/>
          <p:cNvSpPr>
            <a:spLocks/>
          </p:cNvSpPr>
          <p:nvPr/>
        </p:nvSpPr>
        <p:spPr bwMode="auto">
          <a:xfrm>
            <a:off x="457200" y="0"/>
            <a:ext cx="2743200" cy="1166813"/>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6600"/>
          </a:solidFill>
          <a:ln w="9525" cap="flat" cmpd="sng">
            <a:noFill/>
            <a:prstDash val="solid"/>
            <a:miter lim="800000"/>
            <a:headEnd type="none" w="med" len="med"/>
            <a:tailEnd type="none" w="med" len="med"/>
          </a:ln>
          <a:effectLst/>
        </p:spPr>
        <p:txBody>
          <a:bodyPr wrap="none"/>
          <a:lstStyle/>
          <a:p>
            <a:endParaRPr lang="en-US"/>
          </a:p>
        </p:txBody>
      </p:sp>
      <p:sp>
        <p:nvSpPr>
          <p:cNvPr id="313350" name="Text Box 6"/>
          <p:cNvSpPr txBox="1">
            <a:spLocks noChangeArrowheads="1"/>
          </p:cNvSpPr>
          <p:nvPr/>
        </p:nvSpPr>
        <p:spPr bwMode="auto">
          <a:xfrm>
            <a:off x="0" y="0"/>
            <a:ext cx="2292350" cy="366713"/>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rPr>
              <a:t>English Language Arts</a:t>
            </a:r>
          </a:p>
        </p:txBody>
      </p:sp>
      <p:grpSp>
        <p:nvGrpSpPr>
          <p:cNvPr id="313351" name="Group 7"/>
          <p:cNvGrpSpPr>
            <a:grpSpLocks/>
          </p:cNvGrpSpPr>
          <p:nvPr/>
        </p:nvGrpSpPr>
        <p:grpSpPr bwMode="auto">
          <a:xfrm>
            <a:off x="228600" y="1981200"/>
            <a:ext cx="7391400" cy="319088"/>
            <a:chOff x="144" y="1248"/>
            <a:chExt cx="4656" cy="201"/>
          </a:xfrm>
        </p:grpSpPr>
        <p:sp>
          <p:nvSpPr>
            <p:cNvPr id="313352" name="AutoShape 8"/>
            <p:cNvSpPr>
              <a:spLocks noChangeArrowheads="1"/>
            </p:cNvSpPr>
            <p:nvPr/>
          </p:nvSpPr>
          <p:spPr bwMode="auto">
            <a:xfrm>
              <a:off x="384" y="1248"/>
              <a:ext cx="4416" cy="200"/>
            </a:xfrm>
            <a:prstGeom prst="roundRect">
              <a:avLst>
                <a:gd name="adj" fmla="val 0"/>
              </a:avLst>
            </a:prstGeom>
            <a:solidFill>
              <a:srgbClr val="0059A6"/>
            </a:solidFill>
            <a:ln w="9525">
              <a:noFill/>
              <a:round/>
              <a:headEnd/>
              <a:tailEnd/>
            </a:ln>
            <a:effectLst/>
          </p:spPr>
          <p:txBody>
            <a:bodyPr wrap="none" anchor="ctr"/>
            <a:lstStyle/>
            <a:p>
              <a:endParaRPr lang="en-US"/>
            </a:p>
          </p:txBody>
        </p:sp>
        <p:sp>
          <p:nvSpPr>
            <p:cNvPr id="313353" name="AutoShape 9"/>
            <p:cNvSpPr>
              <a:spLocks noChangeArrowheads="1"/>
            </p:cNvSpPr>
            <p:nvPr/>
          </p:nvSpPr>
          <p:spPr bwMode="auto">
            <a:xfrm flipH="1">
              <a:off x="144" y="1248"/>
              <a:ext cx="248" cy="201"/>
            </a:xfrm>
            <a:prstGeom prst="flowChartDelay">
              <a:avLst/>
            </a:prstGeom>
            <a:solidFill>
              <a:srgbClr val="0059A6"/>
            </a:solidFill>
            <a:ln w="9525">
              <a:noFill/>
              <a:miter lim="800000"/>
              <a:headEnd/>
              <a:tailEnd/>
            </a:ln>
            <a:effectLst/>
          </p:spPr>
          <p:txBody>
            <a:bodyPr wrap="none" anchor="ctr"/>
            <a:lstStyle/>
            <a:p>
              <a:endParaRPr lang="en-US"/>
            </a:p>
          </p:txBody>
        </p:sp>
      </p:grpSp>
      <p:grpSp>
        <p:nvGrpSpPr>
          <p:cNvPr id="313354" name="Group 10"/>
          <p:cNvGrpSpPr>
            <a:grpSpLocks noChangeAspect="1"/>
          </p:cNvGrpSpPr>
          <p:nvPr/>
        </p:nvGrpSpPr>
        <p:grpSpPr bwMode="auto">
          <a:xfrm>
            <a:off x="7086600" y="-28575"/>
            <a:ext cx="2076450" cy="2362200"/>
            <a:chOff x="4656" y="0"/>
            <a:chExt cx="1308" cy="1488"/>
          </a:xfrm>
        </p:grpSpPr>
        <p:sp>
          <p:nvSpPr>
            <p:cNvPr id="313355" name="AutoShape 11"/>
            <p:cNvSpPr>
              <a:spLocks noChangeAspect="1" noChangeArrowheads="1" noTextEdit="1"/>
            </p:cNvSpPr>
            <p:nvPr/>
          </p:nvSpPr>
          <p:spPr bwMode="auto">
            <a:xfrm>
              <a:off x="4656" y="0"/>
              <a:ext cx="1308" cy="1488"/>
            </a:xfrm>
            <a:prstGeom prst="rect">
              <a:avLst/>
            </a:prstGeom>
            <a:noFill/>
            <a:ln w="9525">
              <a:noFill/>
              <a:miter lim="800000"/>
              <a:headEnd/>
              <a:tailEnd/>
            </a:ln>
          </p:spPr>
          <p:txBody>
            <a:bodyPr/>
            <a:lstStyle/>
            <a:p>
              <a:endParaRPr lang="en-US"/>
            </a:p>
          </p:txBody>
        </p:sp>
        <p:grpSp>
          <p:nvGrpSpPr>
            <p:cNvPr id="313356" name="Group 12"/>
            <p:cNvGrpSpPr>
              <a:grpSpLocks/>
            </p:cNvGrpSpPr>
            <p:nvPr/>
          </p:nvGrpSpPr>
          <p:grpSpPr bwMode="auto">
            <a:xfrm>
              <a:off x="4657" y="16"/>
              <a:ext cx="1287" cy="1451"/>
              <a:chOff x="4657" y="16"/>
              <a:chExt cx="1287" cy="1451"/>
            </a:xfrm>
          </p:grpSpPr>
          <p:sp>
            <p:nvSpPr>
              <p:cNvPr id="313357" name="Freeform 13"/>
              <p:cNvSpPr>
                <a:spLocks/>
              </p:cNvSpPr>
              <p:nvPr/>
            </p:nvSpPr>
            <p:spPr bwMode="auto">
              <a:xfrm>
                <a:off x="4660" y="16"/>
                <a:ext cx="1284" cy="1001"/>
              </a:xfrm>
              <a:custGeom>
                <a:avLst/>
                <a:gdLst/>
                <a:ahLst/>
                <a:cxnLst>
                  <a:cxn ang="0">
                    <a:pos x="0" y="1856"/>
                  </a:cxn>
                  <a:cxn ang="0">
                    <a:pos x="5" y="1440"/>
                  </a:cxn>
                  <a:cxn ang="0">
                    <a:pos x="39" y="1243"/>
                  </a:cxn>
                  <a:cxn ang="0">
                    <a:pos x="17" y="722"/>
                  </a:cxn>
                  <a:cxn ang="0">
                    <a:pos x="33" y="155"/>
                  </a:cxn>
                  <a:cxn ang="0">
                    <a:pos x="49" y="8"/>
                  </a:cxn>
                  <a:cxn ang="0">
                    <a:pos x="327" y="0"/>
                  </a:cxn>
                  <a:cxn ang="0">
                    <a:pos x="638" y="9"/>
                  </a:cxn>
                  <a:cxn ang="0">
                    <a:pos x="1088" y="5"/>
                  </a:cxn>
                  <a:cxn ang="0">
                    <a:pos x="1974" y="3"/>
                  </a:cxn>
                  <a:cxn ang="0">
                    <a:pos x="2344" y="25"/>
                  </a:cxn>
                  <a:cxn ang="0">
                    <a:pos x="2546" y="31"/>
                  </a:cxn>
                  <a:cxn ang="0">
                    <a:pos x="2562" y="372"/>
                  </a:cxn>
                  <a:cxn ang="0">
                    <a:pos x="2569" y="858"/>
                  </a:cxn>
                  <a:cxn ang="0">
                    <a:pos x="2562" y="1271"/>
                  </a:cxn>
                  <a:cxn ang="0">
                    <a:pos x="2550" y="1799"/>
                  </a:cxn>
                  <a:cxn ang="0">
                    <a:pos x="2555" y="1919"/>
                  </a:cxn>
                  <a:cxn ang="0">
                    <a:pos x="1557" y="2002"/>
                  </a:cxn>
                  <a:cxn ang="0">
                    <a:pos x="698" y="1932"/>
                  </a:cxn>
                  <a:cxn ang="0">
                    <a:pos x="56" y="1931"/>
                  </a:cxn>
                  <a:cxn ang="0">
                    <a:pos x="0" y="1856"/>
                  </a:cxn>
                  <a:cxn ang="0">
                    <a:pos x="0" y="1856"/>
                  </a:cxn>
                </a:cxnLst>
                <a:rect l="0" t="0" r="r" b="b"/>
                <a:pathLst>
                  <a:path w="2569" h="2002">
                    <a:moveTo>
                      <a:pt x="0" y="1856"/>
                    </a:moveTo>
                    <a:lnTo>
                      <a:pt x="5" y="1440"/>
                    </a:lnTo>
                    <a:lnTo>
                      <a:pt x="39" y="1243"/>
                    </a:lnTo>
                    <a:lnTo>
                      <a:pt x="17" y="722"/>
                    </a:lnTo>
                    <a:lnTo>
                      <a:pt x="33" y="155"/>
                    </a:lnTo>
                    <a:lnTo>
                      <a:pt x="49" y="8"/>
                    </a:lnTo>
                    <a:lnTo>
                      <a:pt x="327" y="0"/>
                    </a:lnTo>
                    <a:lnTo>
                      <a:pt x="638" y="9"/>
                    </a:lnTo>
                    <a:lnTo>
                      <a:pt x="1088" y="5"/>
                    </a:lnTo>
                    <a:lnTo>
                      <a:pt x="1974" y="3"/>
                    </a:lnTo>
                    <a:lnTo>
                      <a:pt x="2344" y="25"/>
                    </a:lnTo>
                    <a:lnTo>
                      <a:pt x="2546" y="31"/>
                    </a:lnTo>
                    <a:lnTo>
                      <a:pt x="2562" y="372"/>
                    </a:lnTo>
                    <a:lnTo>
                      <a:pt x="2569" y="858"/>
                    </a:lnTo>
                    <a:lnTo>
                      <a:pt x="2562" y="1271"/>
                    </a:lnTo>
                    <a:lnTo>
                      <a:pt x="2550" y="1799"/>
                    </a:lnTo>
                    <a:lnTo>
                      <a:pt x="2555" y="1919"/>
                    </a:lnTo>
                    <a:lnTo>
                      <a:pt x="1557" y="2002"/>
                    </a:lnTo>
                    <a:lnTo>
                      <a:pt x="698" y="1932"/>
                    </a:lnTo>
                    <a:lnTo>
                      <a:pt x="56" y="1931"/>
                    </a:lnTo>
                    <a:lnTo>
                      <a:pt x="0" y="1856"/>
                    </a:lnTo>
                    <a:lnTo>
                      <a:pt x="0" y="1856"/>
                    </a:lnTo>
                    <a:close/>
                  </a:path>
                </a:pathLst>
              </a:custGeom>
              <a:solidFill>
                <a:srgbClr val="669CC9"/>
              </a:solidFill>
              <a:ln w="9525">
                <a:noFill/>
                <a:round/>
                <a:headEnd/>
                <a:tailEnd/>
              </a:ln>
            </p:spPr>
            <p:txBody>
              <a:bodyPr/>
              <a:lstStyle/>
              <a:p>
                <a:endParaRPr lang="en-US"/>
              </a:p>
            </p:txBody>
          </p:sp>
          <p:sp>
            <p:nvSpPr>
              <p:cNvPr id="313358" name="Freeform 14"/>
              <p:cNvSpPr>
                <a:spLocks/>
              </p:cNvSpPr>
              <p:nvPr/>
            </p:nvSpPr>
            <p:spPr bwMode="auto">
              <a:xfrm>
                <a:off x="4762" y="129"/>
                <a:ext cx="103" cy="77"/>
              </a:xfrm>
              <a:custGeom>
                <a:avLst/>
                <a:gdLst/>
                <a:ahLst/>
                <a:cxnLst>
                  <a:cxn ang="0">
                    <a:pos x="64" y="0"/>
                  </a:cxn>
                  <a:cxn ang="0">
                    <a:pos x="0" y="139"/>
                  </a:cxn>
                  <a:cxn ang="0">
                    <a:pos x="205" y="155"/>
                  </a:cxn>
                  <a:cxn ang="0">
                    <a:pos x="64" y="0"/>
                  </a:cxn>
                  <a:cxn ang="0">
                    <a:pos x="64" y="0"/>
                  </a:cxn>
                </a:cxnLst>
                <a:rect l="0" t="0" r="r" b="b"/>
                <a:pathLst>
                  <a:path w="205" h="155">
                    <a:moveTo>
                      <a:pt x="64" y="0"/>
                    </a:moveTo>
                    <a:lnTo>
                      <a:pt x="0" y="139"/>
                    </a:lnTo>
                    <a:lnTo>
                      <a:pt x="205" y="155"/>
                    </a:lnTo>
                    <a:lnTo>
                      <a:pt x="64" y="0"/>
                    </a:lnTo>
                    <a:lnTo>
                      <a:pt x="64" y="0"/>
                    </a:lnTo>
                    <a:close/>
                  </a:path>
                </a:pathLst>
              </a:custGeom>
              <a:solidFill>
                <a:srgbClr val="9973E6"/>
              </a:solidFill>
              <a:ln w="9525">
                <a:noFill/>
                <a:round/>
                <a:headEnd/>
                <a:tailEnd/>
              </a:ln>
            </p:spPr>
            <p:txBody>
              <a:bodyPr/>
              <a:lstStyle/>
              <a:p>
                <a:endParaRPr lang="en-US"/>
              </a:p>
            </p:txBody>
          </p:sp>
          <p:sp>
            <p:nvSpPr>
              <p:cNvPr id="313359" name="Freeform 15"/>
              <p:cNvSpPr>
                <a:spLocks/>
              </p:cNvSpPr>
              <p:nvPr/>
            </p:nvSpPr>
            <p:spPr bwMode="auto">
              <a:xfrm>
                <a:off x="5191" y="219"/>
                <a:ext cx="79" cy="104"/>
              </a:xfrm>
              <a:custGeom>
                <a:avLst/>
                <a:gdLst/>
                <a:ahLst/>
                <a:cxnLst>
                  <a:cxn ang="0">
                    <a:pos x="159" y="0"/>
                  </a:cxn>
                  <a:cxn ang="0">
                    <a:pos x="0" y="174"/>
                  </a:cxn>
                  <a:cxn ang="0">
                    <a:pos x="156" y="207"/>
                  </a:cxn>
                  <a:cxn ang="0">
                    <a:pos x="159" y="0"/>
                  </a:cxn>
                  <a:cxn ang="0">
                    <a:pos x="159" y="0"/>
                  </a:cxn>
                </a:cxnLst>
                <a:rect l="0" t="0" r="r" b="b"/>
                <a:pathLst>
                  <a:path w="159" h="207">
                    <a:moveTo>
                      <a:pt x="159" y="0"/>
                    </a:moveTo>
                    <a:lnTo>
                      <a:pt x="0" y="174"/>
                    </a:lnTo>
                    <a:lnTo>
                      <a:pt x="156" y="207"/>
                    </a:lnTo>
                    <a:lnTo>
                      <a:pt x="159" y="0"/>
                    </a:lnTo>
                    <a:lnTo>
                      <a:pt x="159" y="0"/>
                    </a:lnTo>
                    <a:close/>
                  </a:path>
                </a:pathLst>
              </a:custGeom>
              <a:solidFill>
                <a:srgbClr val="9973E6"/>
              </a:solidFill>
              <a:ln w="9525">
                <a:noFill/>
                <a:round/>
                <a:headEnd/>
                <a:tailEnd/>
              </a:ln>
            </p:spPr>
            <p:txBody>
              <a:bodyPr/>
              <a:lstStyle/>
              <a:p>
                <a:endParaRPr lang="en-US"/>
              </a:p>
            </p:txBody>
          </p:sp>
          <p:sp>
            <p:nvSpPr>
              <p:cNvPr id="313360" name="Freeform 16"/>
              <p:cNvSpPr>
                <a:spLocks/>
              </p:cNvSpPr>
              <p:nvPr/>
            </p:nvSpPr>
            <p:spPr bwMode="auto">
              <a:xfrm>
                <a:off x="5009" y="132"/>
                <a:ext cx="61" cy="63"/>
              </a:xfrm>
              <a:custGeom>
                <a:avLst/>
                <a:gdLst/>
                <a:ahLst/>
                <a:cxnLst>
                  <a:cxn ang="0">
                    <a:pos x="115" y="0"/>
                  </a:cxn>
                  <a:cxn ang="0">
                    <a:pos x="0" y="78"/>
                  </a:cxn>
                  <a:cxn ang="0">
                    <a:pos x="120" y="127"/>
                  </a:cxn>
                  <a:cxn ang="0">
                    <a:pos x="115" y="0"/>
                  </a:cxn>
                  <a:cxn ang="0">
                    <a:pos x="115" y="0"/>
                  </a:cxn>
                </a:cxnLst>
                <a:rect l="0" t="0" r="r" b="b"/>
                <a:pathLst>
                  <a:path w="120" h="127">
                    <a:moveTo>
                      <a:pt x="115" y="0"/>
                    </a:moveTo>
                    <a:lnTo>
                      <a:pt x="0" y="78"/>
                    </a:lnTo>
                    <a:lnTo>
                      <a:pt x="120" y="127"/>
                    </a:lnTo>
                    <a:lnTo>
                      <a:pt x="115" y="0"/>
                    </a:lnTo>
                    <a:lnTo>
                      <a:pt x="115" y="0"/>
                    </a:lnTo>
                    <a:close/>
                  </a:path>
                </a:pathLst>
              </a:custGeom>
              <a:solidFill>
                <a:srgbClr val="9973E6"/>
              </a:solidFill>
              <a:ln w="9525">
                <a:noFill/>
                <a:round/>
                <a:headEnd/>
                <a:tailEnd/>
              </a:ln>
            </p:spPr>
            <p:txBody>
              <a:bodyPr/>
              <a:lstStyle/>
              <a:p>
                <a:endParaRPr lang="en-US"/>
              </a:p>
            </p:txBody>
          </p:sp>
          <p:sp>
            <p:nvSpPr>
              <p:cNvPr id="313361" name="Freeform 17"/>
              <p:cNvSpPr>
                <a:spLocks/>
              </p:cNvSpPr>
              <p:nvPr/>
            </p:nvSpPr>
            <p:spPr bwMode="auto">
              <a:xfrm>
                <a:off x="4854" y="79"/>
                <a:ext cx="52" cy="70"/>
              </a:xfrm>
              <a:custGeom>
                <a:avLst/>
                <a:gdLst/>
                <a:ahLst/>
                <a:cxnLst>
                  <a:cxn ang="0">
                    <a:pos x="97" y="0"/>
                  </a:cxn>
                  <a:cxn ang="0">
                    <a:pos x="0" y="7"/>
                  </a:cxn>
                  <a:cxn ang="0">
                    <a:pos x="103" y="138"/>
                  </a:cxn>
                  <a:cxn ang="0">
                    <a:pos x="97" y="0"/>
                  </a:cxn>
                  <a:cxn ang="0">
                    <a:pos x="97" y="0"/>
                  </a:cxn>
                </a:cxnLst>
                <a:rect l="0" t="0" r="r" b="b"/>
                <a:pathLst>
                  <a:path w="103" h="138">
                    <a:moveTo>
                      <a:pt x="97" y="0"/>
                    </a:moveTo>
                    <a:lnTo>
                      <a:pt x="0" y="7"/>
                    </a:lnTo>
                    <a:lnTo>
                      <a:pt x="103" y="138"/>
                    </a:lnTo>
                    <a:lnTo>
                      <a:pt x="97" y="0"/>
                    </a:lnTo>
                    <a:lnTo>
                      <a:pt x="97" y="0"/>
                    </a:lnTo>
                    <a:close/>
                  </a:path>
                </a:pathLst>
              </a:custGeom>
              <a:solidFill>
                <a:srgbClr val="9973E6"/>
              </a:solidFill>
              <a:ln w="9525">
                <a:noFill/>
                <a:round/>
                <a:headEnd/>
                <a:tailEnd/>
              </a:ln>
            </p:spPr>
            <p:txBody>
              <a:bodyPr/>
              <a:lstStyle/>
              <a:p>
                <a:endParaRPr lang="en-US"/>
              </a:p>
            </p:txBody>
          </p:sp>
          <p:sp>
            <p:nvSpPr>
              <p:cNvPr id="313362" name="Freeform 18"/>
              <p:cNvSpPr>
                <a:spLocks/>
              </p:cNvSpPr>
              <p:nvPr/>
            </p:nvSpPr>
            <p:spPr bwMode="auto">
              <a:xfrm>
                <a:off x="4860" y="265"/>
                <a:ext cx="61" cy="56"/>
              </a:xfrm>
              <a:custGeom>
                <a:avLst/>
                <a:gdLst/>
                <a:ahLst/>
                <a:cxnLst>
                  <a:cxn ang="0">
                    <a:pos x="120" y="0"/>
                  </a:cxn>
                  <a:cxn ang="0">
                    <a:pos x="0" y="97"/>
                  </a:cxn>
                  <a:cxn ang="0">
                    <a:pos x="117" y="112"/>
                  </a:cxn>
                  <a:cxn ang="0">
                    <a:pos x="120" y="0"/>
                  </a:cxn>
                  <a:cxn ang="0">
                    <a:pos x="120" y="0"/>
                  </a:cxn>
                </a:cxnLst>
                <a:rect l="0" t="0" r="r" b="b"/>
                <a:pathLst>
                  <a:path w="120" h="112">
                    <a:moveTo>
                      <a:pt x="120" y="0"/>
                    </a:moveTo>
                    <a:lnTo>
                      <a:pt x="0" y="97"/>
                    </a:lnTo>
                    <a:lnTo>
                      <a:pt x="117" y="112"/>
                    </a:lnTo>
                    <a:lnTo>
                      <a:pt x="120" y="0"/>
                    </a:lnTo>
                    <a:lnTo>
                      <a:pt x="120" y="0"/>
                    </a:lnTo>
                    <a:close/>
                  </a:path>
                </a:pathLst>
              </a:custGeom>
              <a:solidFill>
                <a:srgbClr val="9973E6"/>
              </a:solidFill>
              <a:ln w="9525">
                <a:noFill/>
                <a:round/>
                <a:headEnd/>
                <a:tailEnd/>
              </a:ln>
            </p:spPr>
            <p:txBody>
              <a:bodyPr/>
              <a:lstStyle/>
              <a:p>
                <a:endParaRPr lang="en-US"/>
              </a:p>
            </p:txBody>
          </p:sp>
          <p:sp>
            <p:nvSpPr>
              <p:cNvPr id="313363" name="Freeform 19"/>
              <p:cNvSpPr>
                <a:spLocks/>
              </p:cNvSpPr>
              <p:nvPr/>
            </p:nvSpPr>
            <p:spPr bwMode="auto">
              <a:xfrm>
                <a:off x="5014" y="275"/>
                <a:ext cx="40" cy="68"/>
              </a:xfrm>
              <a:custGeom>
                <a:avLst/>
                <a:gdLst/>
                <a:ahLst/>
                <a:cxnLst>
                  <a:cxn ang="0">
                    <a:pos x="39" y="0"/>
                  </a:cxn>
                  <a:cxn ang="0">
                    <a:pos x="0" y="110"/>
                  </a:cxn>
                  <a:cxn ang="0">
                    <a:pos x="79" y="135"/>
                  </a:cxn>
                  <a:cxn ang="0">
                    <a:pos x="39" y="0"/>
                  </a:cxn>
                  <a:cxn ang="0">
                    <a:pos x="39" y="0"/>
                  </a:cxn>
                </a:cxnLst>
                <a:rect l="0" t="0" r="r" b="b"/>
                <a:pathLst>
                  <a:path w="79" h="135">
                    <a:moveTo>
                      <a:pt x="39" y="0"/>
                    </a:moveTo>
                    <a:lnTo>
                      <a:pt x="0" y="110"/>
                    </a:lnTo>
                    <a:lnTo>
                      <a:pt x="79" y="135"/>
                    </a:lnTo>
                    <a:lnTo>
                      <a:pt x="39" y="0"/>
                    </a:lnTo>
                    <a:lnTo>
                      <a:pt x="39" y="0"/>
                    </a:lnTo>
                    <a:close/>
                  </a:path>
                </a:pathLst>
              </a:custGeom>
              <a:solidFill>
                <a:srgbClr val="9973E6"/>
              </a:solidFill>
              <a:ln w="9525">
                <a:noFill/>
                <a:round/>
                <a:headEnd/>
                <a:tailEnd/>
              </a:ln>
            </p:spPr>
            <p:txBody>
              <a:bodyPr/>
              <a:lstStyle/>
              <a:p>
                <a:endParaRPr lang="en-US"/>
              </a:p>
            </p:txBody>
          </p:sp>
          <p:sp>
            <p:nvSpPr>
              <p:cNvPr id="313364" name="Freeform 20"/>
              <p:cNvSpPr>
                <a:spLocks/>
              </p:cNvSpPr>
              <p:nvPr/>
            </p:nvSpPr>
            <p:spPr bwMode="auto">
              <a:xfrm>
                <a:off x="5162" y="83"/>
                <a:ext cx="69" cy="95"/>
              </a:xfrm>
              <a:custGeom>
                <a:avLst/>
                <a:gdLst/>
                <a:ahLst/>
                <a:cxnLst>
                  <a:cxn ang="0">
                    <a:pos x="138" y="0"/>
                  </a:cxn>
                  <a:cxn ang="0">
                    <a:pos x="0" y="103"/>
                  </a:cxn>
                  <a:cxn ang="0">
                    <a:pos x="103" y="190"/>
                  </a:cxn>
                  <a:cxn ang="0">
                    <a:pos x="138" y="0"/>
                  </a:cxn>
                  <a:cxn ang="0">
                    <a:pos x="138" y="0"/>
                  </a:cxn>
                </a:cxnLst>
                <a:rect l="0" t="0" r="r" b="b"/>
                <a:pathLst>
                  <a:path w="138" h="190">
                    <a:moveTo>
                      <a:pt x="138" y="0"/>
                    </a:moveTo>
                    <a:lnTo>
                      <a:pt x="0" y="103"/>
                    </a:lnTo>
                    <a:lnTo>
                      <a:pt x="103" y="190"/>
                    </a:lnTo>
                    <a:lnTo>
                      <a:pt x="138" y="0"/>
                    </a:lnTo>
                    <a:lnTo>
                      <a:pt x="138" y="0"/>
                    </a:lnTo>
                    <a:close/>
                  </a:path>
                </a:pathLst>
              </a:custGeom>
              <a:solidFill>
                <a:srgbClr val="9973E6"/>
              </a:solidFill>
              <a:ln w="9525">
                <a:noFill/>
                <a:round/>
                <a:headEnd/>
                <a:tailEnd/>
              </a:ln>
            </p:spPr>
            <p:txBody>
              <a:bodyPr/>
              <a:lstStyle/>
              <a:p>
                <a:endParaRPr lang="en-US"/>
              </a:p>
            </p:txBody>
          </p:sp>
          <p:sp>
            <p:nvSpPr>
              <p:cNvPr id="313365" name="Freeform 21"/>
              <p:cNvSpPr>
                <a:spLocks/>
              </p:cNvSpPr>
              <p:nvPr/>
            </p:nvSpPr>
            <p:spPr bwMode="auto">
              <a:xfrm>
                <a:off x="5017" y="59"/>
                <a:ext cx="75" cy="45"/>
              </a:xfrm>
              <a:custGeom>
                <a:avLst/>
                <a:gdLst/>
                <a:ahLst/>
                <a:cxnLst>
                  <a:cxn ang="0">
                    <a:pos x="151" y="0"/>
                  </a:cxn>
                  <a:cxn ang="0">
                    <a:pos x="0" y="22"/>
                  </a:cxn>
                  <a:cxn ang="0">
                    <a:pos x="10" y="91"/>
                  </a:cxn>
                  <a:cxn ang="0">
                    <a:pos x="151" y="0"/>
                  </a:cxn>
                  <a:cxn ang="0">
                    <a:pos x="151" y="0"/>
                  </a:cxn>
                </a:cxnLst>
                <a:rect l="0" t="0" r="r" b="b"/>
                <a:pathLst>
                  <a:path w="151" h="91">
                    <a:moveTo>
                      <a:pt x="151" y="0"/>
                    </a:moveTo>
                    <a:lnTo>
                      <a:pt x="0" y="22"/>
                    </a:lnTo>
                    <a:lnTo>
                      <a:pt x="10" y="91"/>
                    </a:lnTo>
                    <a:lnTo>
                      <a:pt x="151" y="0"/>
                    </a:lnTo>
                    <a:lnTo>
                      <a:pt x="151" y="0"/>
                    </a:lnTo>
                    <a:close/>
                  </a:path>
                </a:pathLst>
              </a:custGeom>
              <a:solidFill>
                <a:srgbClr val="9973E6"/>
              </a:solidFill>
              <a:ln w="9525">
                <a:noFill/>
                <a:round/>
                <a:headEnd/>
                <a:tailEnd/>
              </a:ln>
            </p:spPr>
            <p:txBody>
              <a:bodyPr/>
              <a:lstStyle/>
              <a:p>
                <a:endParaRPr lang="en-US"/>
              </a:p>
            </p:txBody>
          </p:sp>
          <p:sp>
            <p:nvSpPr>
              <p:cNvPr id="313366" name="Freeform 22"/>
              <p:cNvSpPr>
                <a:spLocks/>
              </p:cNvSpPr>
              <p:nvPr/>
            </p:nvSpPr>
            <p:spPr bwMode="auto">
              <a:xfrm>
                <a:off x="4716" y="241"/>
                <a:ext cx="41" cy="80"/>
              </a:xfrm>
              <a:custGeom>
                <a:avLst/>
                <a:gdLst/>
                <a:ahLst/>
                <a:cxnLst>
                  <a:cxn ang="0">
                    <a:pos x="32" y="0"/>
                  </a:cxn>
                  <a:cxn ang="0">
                    <a:pos x="80" y="103"/>
                  </a:cxn>
                  <a:cxn ang="0">
                    <a:pos x="0" y="161"/>
                  </a:cxn>
                  <a:cxn ang="0">
                    <a:pos x="32" y="0"/>
                  </a:cxn>
                  <a:cxn ang="0">
                    <a:pos x="32" y="0"/>
                  </a:cxn>
                </a:cxnLst>
                <a:rect l="0" t="0" r="r" b="b"/>
                <a:pathLst>
                  <a:path w="80" h="161">
                    <a:moveTo>
                      <a:pt x="32" y="0"/>
                    </a:moveTo>
                    <a:lnTo>
                      <a:pt x="80" y="103"/>
                    </a:lnTo>
                    <a:lnTo>
                      <a:pt x="0" y="161"/>
                    </a:lnTo>
                    <a:lnTo>
                      <a:pt x="32" y="0"/>
                    </a:lnTo>
                    <a:lnTo>
                      <a:pt x="32" y="0"/>
                    </a:lnTo>
                    <a:close/>
                  </a:path>
                </a:pathLst>
              </a:custGeom>
              <a:solidFill>
                <a:srgbClr val="9973E6"/>
              </a:solidFill>
              <a:ln w="9525">
                <a:noFill/>
                <a:round/>
                <a:headEnd/>
                <a:tailEnd/>
              </a:ln>
            </p:spPr>
            <p:txBody>
              <a:bodyPr/>
              <a:lstStyle/>
              <a:p>
                <a:endParaRPr lang="en-US"/>
              </a:p>
            </p:txBody>
          </p:sp>
          <p:sp>
            <p:nvSpPr>
              <p:cNvPr id="313367" name="Freeform 23"/>
              <p:cNvSpPr>
                <a:spLocks/>
              </p:cNvSpPr>
              <p:nvPr/>
            </p:nvSpPr>
            <p:spPr bwMode="auto">
              <a:xfrm>
                <a:off x="4830" y="364"/>
                <a:ext cx="59" cy="54"/>
              </a:xfrm>
              <a:custGeom>
                <a:avLst/>
                <a:gdLst/>
                <a:ahLst/>
                <a:cxnLst>
                  <a:cxn ang="0">
                    <a:pos x="0" y="0"/>
                  </a:cxn>
                  <a:cxn ang="0">
                    <a:pos x="118" y="32"/>
                  </a:cxn>
                  <a:cxn ang="0">
                    <a:pos x="22" y="109"/>
                  </a:cxn>
                  <a:cxn ang="0">
                    <a:pos x="0" y="0"/>
                  </a:cxn>
                  <a:cxn ang="0">
                    <a:pos x="0" y="0"/>
                  </a:cxn>
                </a:cxnLst>
                <a:rect l="0" t="0" r="r" b="b"/>
                <a:pathLst>
                  <a:path w="118" h="109">
                    <a:moveTo>
                      <a:pt x="0" y="0"/>
                    </a:moveTo>
                    <a:lnTo>
                      <a:pt x="118" y="32"/>
                    </a:lnTo>
                    <a:lnTo>
                      <a:pt x="22" y="109"/>
                    </a:lnTo>
                    <a:lnTo>
                      <a:pt x="0" y="0"/>
                    </a:lnTo>
                    <a:lnTo>
                      <a:pt x="0" y="0"/>
                    </a:lnTo>
                    <a:close/>
                  </a:path>
                </a:pathLst>
              </a:custGeom>
              <a:solidFill>
                <a:srgbClr val="9973E6"/>
              </a:solidFill>
              <a:ln w="9525">
                <a:noFill/>
                <a:round/>
                <a:headEnd/>
                <a:tailEnd/>
              </a:ln>
            </p:spPr>
            <p:txBody>
              <a:bodyPr/>
              <a:lstStyle/>
              <a:p>
                <a:endParaRPr lang="en-US"/>
              </a:p>
            </p:txBody>
          </p:sp>
          <p:sp>
            <p:nvSpPr>
              <p:cNvPr id="313368" name="Freeform 24"/>
              <p:cNvSpPr>
                <a:spLocks/>
              </p:cNvSpPr>
              <p:nvPr/>
            </p:nvSpPr>
            <p:spPr bwMode="auto">
              <a:xfrm>
                <a:off x="5126" y="382"/>
                <a:ext cx="34" cy="51"/>
              </a:xfrm>
              <a:custGeom>
                <a:avLst/>
                <a:gdLst/>
                <a:ahLst/>
                <a:cxnLst>
                  <a:cxn ang="0">
                    <a:pos x="10" y="0"/>
                  </a:cxn>
                  <a:cxn ang="0">
                    <a:pos x="0" y="103"/>
                  </a:cxn>
                  <a:cxn ang="0">
                    <a:pos x="67" y="49"/>
                  </a:cxn>
                  <a:cxn ang="0">
                    <a:pos x="10" y="0"/>
                  </a:cxn>
                  <a:cxn ang="0">
                    <a:pos x="10" y="0"/>
                  </a:cxn>
                </a:cxnLst>
                <a:rect l="0" t="0" r="r" b="b"/>
                <a:pathLst>
                  <a:path w="67" h="103">
                    <a:moveTo>
                      <a:pt x="10" y="0"/>
                    </a:moveTo>
                    <a:lnTo>
                      <a:pt x="0" y="103"/>
                    </a:lnTo>
                    <a:lnTo>
                      <a:pt x="67" y="49"/>
                    </a:lnTo>
                    <a:lnTo>
                      <a:pt x="10" y="0"/>
                    </a:lnTo>
                    <a:lnTo>
                      <a:pt x="10" y="0"/>
                    </a:lnTo>
                    <a:close/>
                  </a:path>
                </a:pathLst>
              </a:custGeom>
              <a:solidFill>
                <a:srgbClr val="9973E6"/>
              </a:solidFill>
              <a:ln w="9525">
                <a:noFill/>
                <a:round/>
                <a:headEnd/>
                <a:tailEnd/>
              </a:ln>
            </p:spPr>
            <p:txBody>
              <a:bodyPr/>
              <a:lstStyle/>
              <a:p>
                <a:endParaRPr lang="en-US"/>
              </a:p>
            </p:txBody>
          </p:sp>
          <p:sp>
            <p:nvSpPr>
              <p:cNvPr id="313369" name="Freeform 25"/>
              <p:cNvSpPr>
                <a:spLocks/>
              </p:cNvSpPr>
              <p:nvPr/>
            </p:nvSpPr>
            <p:spPr bwMode="auto">
              <a:xfrm>
                <a:off x="5090" y="218"/>
                <a:ext cx="28" cy="54"/>
              </a:xfrm>
              <a:custGeom>
                <a:avLst/>
                <a:gdLst/>
                <a:ahLst/>
                <a:cxnLst>
                  <a:cxn ang="0">
                    <a:pos x="57" y="93"/>
                  </a:cxn>
                  <a:cxn ang="0">
                    <a:pos x="0" y="109"/>
                  </a:cxn>
                  <a:cxn ang="0">
                    <a:pos x="37" y="0"/>
                  </a:cxn>
                  <a:cxn ang="0">
                    <a:pos x="57" y="93"/>
                  </a:cxn>
                  <a:cxn ang="0">
                    <a:pos x="57" y="93"/>
                  </a:cxn>
                </a:cxnLst>
                <a:rect l="0" t="0" r="r" b="b"/>
                <a:pathLst>
                  <a:path w="57" h="109">
                    <a:moveTo>
                      <a:pt x="57" y="93"/>
                    </a:moveTo>
                    <a:lnTo>
                      <a:pt x="0" y="109"/>
                    </a:lnTo>
                    <a:lnTo>
                      <a:pt x="37" y="0"/>
                    </a:lnTo>
                    <a:lnTo>
                      <a:pt x="57" y="93"/>
                    </a:lnTo>
                    <a:lnTo>
                      <a:pt x="57" y="93"/>
                    </a:lnTo>
                    <a:close/>
                  </a:path>
                </a:pathLst>
              </a:custGeom>
              <a:solidFill>
                <a:srgbClr val="9973E6"/>
              </a:solidFill>
              <a:ln w="9525">
                <a:noFill/>
                <a:round/>
                <a:headEnd/>
                <a:tailEnd/>
              </a:ln>
            </p:spPr>
            <p:txBody>
              <a:bodyPr/>
              <a:lstStyle/>
              <a:p>
                <a:endParaRPr lang="en-US"/>
              </a:p>
            </p:txBody>
          </p:sp>
          <p:sp>
            <p:nvSpPr>
              <p:cNvPr id="313370" name="Freeform 26"/>
              <p:cNvSpPr>
                <a:spLocks/>
              </p:cNvSpPr>
              <p:nvPr/>
            </p:nvSpPr>
            <p:spPr bwMode="auto">
              <a:xfrm>
                <a:off x="4923" y="189"/>
                <a:ext cx="23" cy="32"/>
              </a:xfrm>
              <a:custGeom>
                <a:avLst/>
                <a:gdLst/>
                <a:ahLst/>
                <a:cxnLst>
                  <a:cxn ang="0">
                    <a:pos x="46" y="63"/>
                  </a:cxn>
                  <a:cxn ang="0">
                    <a:pos x="0" y="63"/>
                  </a:cxn>
                  <a:cxn ang="0">
                    <a:pos x="29" y="0"/>
                  </a:cxn>
                  <a:cxn ang="0">
                    <a:pos x="46" y="63"/>
                  </a:cxn>
                  <a:cxn ang="0">
                    <a:pos x="46" y="63"/>
                  </a:cxn>
                </a:cxnLst>
                <a:rect l="0" t="0" r="r" b="b"/>
                <a:pathLst>
                  <a:path w="46" h="63">
                    <a:moveTo>
                      <a:pt x="46" y="63"/>
                    </a:moveTo>
                    <a:lnTo>
                      <a:pt x="0" y="63"/>
                    </a:lnTo>
                    <a:lnTo>
                      <a:pt x="29" y="0"/>
                    </a:lnTo>
                    <a:lnTo>
                      <a:pt x="46" y="63"/>
                    </a:lnTo>
                    <a:lnTo>
                      <a:pt x="46" y="63"/>
                    </a:lnTo>
                    <a:close/>
                  </a:path>
                </a:pathLst>
              </a:custGeom>
              <a:solidFill>
                <a:srgbClr val="9973E6"/>
              </a:solidFill>
              <a:ln w="9525">
                <a:noFill/>
                <a:round/>
                <a:headEnd/>
                <a:tailEnd/>
              </a:ln>
            </p:spPr>
            <p:txBody>
              <a:bodyPr/>
              <a:lstStyle/>
              <a:p>
                <a:endParaRPr lang="en-US"/>
              </a:p>
            </p:txBody>
          </p:sp>
          <p:sp>
            <p:nvSpPr>
              <p:cNvPr id="313371" name="Freeform 27"/>
              <p:cNvSpPr>
                <a:spLocks/>
              </p:cNvSpPr>
              <p:nvPr/>
            </p:nvSpPr>
            <p:spPr bwMode="auto">
              <a:xfrm>
                <a:off x="4708" y="64"/>
                <a:ext cx="33" cy="46"/>
              </a:xfrm>
              <a:custGeom>
                <a:avLst/>
                <a:gdLst/>
                <a:ahLst/>
                <a:cxnLst>
                  <a:cxn ang="0">
                    <a:pos x="66" y="0"/>
                  </a:cxn>
                  <a:cxn ang="0">
                    <a:pos x="0" y="87"/>
                  </a:cxn>
                  <a:cxn ang="0">
                    <a:pos x="66" y="93"/>
                  </a:cxn>
                  <a:cxn ang="0">
                    <a:pos x="66" y="0"/>
                  </a:cxn>
                  <a:cxn ang="0">
                    <a:pos x="66" y="0"/>
                  </a:cxn>
                </a:cxnLst>
                <a:rect l="0" t="0" r="r" b="b"/>
                <a:pathLst>
                  <a:path w="66" h="93">
                    <a:moveTo>
                      <a:pt x="66" y="0"/>
                    </a:moveTo>
                    <a:lnTo>
                      <a:pt x="0" y="87"/>
                    </a:lnTo>
                    <a:lnTo>
                      <a:pt x="66" y="93"/>
                    </a:lnTo>
                    <a:lnTo>
                      <a:pt x="66" y="0"/>
                    </a:lnTo>
                    <a:lnTo>
                      <a:pt x="66" y="0"/>
                    </a:lnTo>
                    <a:close/>
                  </a:path>
                </a:pathLst>
              </a:custGeom>
              <a:solidFill>
                <a:srgbClr val="9973E6"/>
              </a:solidFill>
              <a:ln w="9525">
                <a:noFill/>
                <a:round/>
                <a:headEnd/>
                <a:tailEnd/>
              </a:ln>
            </p:spPr>
            <p:txBody>
              <a:bodyPr/>
              <a:lstStyle/>
              <a:p>
                <a:endParaRPr lang="en-US"/>
              </a:p>
            </p:txBody>
          </p:sp>
          <p:sp>
            <p:nvSpPr>
              <p:cNvPr id="313372" name="Freeform 28"/>
              <p:cNvSpPr>
                <a:spLocks/>
              </p:cNvSpPr>
              <p:nvPr/>
            </p:nvSpPr>
            <p:spPr bwMode="auto">
              <a:xfrm>
                <a:off x="4746" y="510"/>
                <a:ext cx="105" cy="77"/>
              </a:xfrm>
              <a:custGeom>
                <a:avLst/>
                <a:gdLst/>
                <a:ahLst/>
                <a:cxnLst>
                  <a:cxn ang="0">
                    <a:pos x="66" y="0"/>
                  </a:cxn>
                  <a:cxn ang="0">
                    <a:pos x="0" y="140"/>
                  </a:cxn>
                  <a:cxn ang="0">
                    <a:pos x="208" y="155"/>
                  </a:cxn>
                  <a:cxn ang="0">
                    <a:pos x="66" y="0"/>
                  </a:cxn>
                  <a:cxn ang="0">
                    <a:pos x="66" y="0"/>
                  </a:cxn>
                </a:cxnLst>
                <a:rect l="0" t="0" r="r" b="b"/>
                <a:pathLst>
                  <a:path w="208" h="155">
                    <a:moveTo>
                      <a:pt x="66" y="0"/>
                    </a:moveTo>
                    <a:lnTo>
                      <a:pt x="0" y="140"/>
                    </a:lnTo>
                    <a:lnTo>
                      <a:pt x="208" y="155"/>
                    </a:lnTo>
                    <a:lnTo>
                      <a:pt x="66" y="0"/>
                    </a:lnTo>
                    <a:lnTo>
                      <a:pt x="66" y="0"/>
                    </a:lnTo>
                    <a:close/>
                  </a:path>
                </a:pathLst>
              </a:custGeom>
              <a:solidFill>
                <a:srgbClr val="9973E6"/>
              </a:solidFill>
              <a:ln w="9525">
                <a:noFill/>
                <a:round/>
                <a:headEnd/>
                <a:tailEnd/>
              </a:ln>
            </p:spPr>
            <p:txBody>
              <a:bodyPr/>
              <a:lstStyle/>
              <a:p>
                <a:endParaRPr lang="en-US"/>
              </a:p>
            </p:txBody>
          </p:sp>
          <p:sp>
            <p:nvSpPr>
              <p:cNvPr id="313373" name="Freeform 29"/>
              <p:cNvSpPr>
                <a:spLocks/>
              </p:cNvSpPr>
              <p:nvPr/>
            </p:nvSpPr>
            <p:spPr bwMode="auto">
              <a:xfrm>
                <a:off x="5176" y="601"/>
                <a:ext cx="80" cy="104"/>
              </a:xfrm>
              <a:custGeom>
                <a:avLst/>
                <a:gdLst/>
                <a:ahLst/>
                <a:cxnLst>
                  <a:cxn ang="0">
                    <a:pos x="160" y="0"/>
                  </a:cxn>
                  <a:cxn ang="0">
                    <a:pos x="0" y="173"/>
                  </a:cxn>
                  <a:cxn ang="0">
                    <a:pos x="155" y="207"/>
                  </a:cxn>
                  <a:cxn ang="0">
                    <a:pos x="160" y="0"/>
                  </a:cxn>
                  <a:cxn ang="0">
                    <a:pos x="160" y="0"/>
                  </a:cxn>
                </a:cxnLst>
                <a:rect l="0" t="0" r="r" b="b"/>
                <a:pathLst>
                  <a:path w="160" h="207">
                    <a:moveTo>
                      <a:pt x="160" y="0"/>
                    </a:moveTo>
                    <a:lnTo>
                      <a:pt x="0" y="173"/>
                    </a:lnTo>
                    <a:lnTo>
                      <a:pt x="155" y="207"/>
                    </a:lnTo>
                    <a:lnTo>
                      <a:pt x="160" y="0"/>
                    </a:lnTo>
                    <a:lnTo>
                      <a:pt x="160" y="0"/>
                    </a:lnTo>
                    <a:close/>
                  </a:path>
                </a:pathLst>
              </a:custGeom>
              <a:solidFill>
                <a:srgbClr val="9973E6"/>
              </a:solidFill>
              <a:ln w="9525">
                <a:noFill/>
                <a:round/>
                <a:headEnd/>
                <a:tailEnd/>
              </a:ln>
            </p:spPr>
            <p:txBody>
              <a:bodyPr/>
              <a:lstStyle/>
              <a:p>
                <a:endParaRPr lang="en-US"/>
              </a:p>
            </p:txBody>
          </p:sp>
          <p:sp>
            <p:nvSpPr>
              <p:cNvPr id="313374" name="Freeform 30"/>
              <p:cNvSpPr>
                <a:spLocks/>
              </p:cNvSpPr>
              <p:nvPr/>
            </p:nvSpPr>
            <p:spPr bwMode="auto">
              <a:xfrm>
                <a:off x="4995" y="513"/>
                <a:ext cx="60" cy="64"/>
              </a:xfrm>
              <a:custGeom>
                <a:avLst/>
                <a:gdLst/>
                <a:ahLst/>
                <a:cxnLst>
                  <a:cxn ang="0">
                    <a:pos x="114" y="0"/>
                  </a:cxn>
                  <a:cxn ang="0">
                    <a:pos x="0" y="78"/>
                  </a:cxn>
                  <a:cxn ang="0">
                    <a:pos x="120" y="128"/>
                  </a:cxn>
                  <a:cxn ang="0">
                    <a:pos x="114" y="0"/>
                  </a:cxn>
                  <a:cxn ang="0">
                    <a:pos x="114" y="0"/>
                  </a:cxn>
                </a:cxnLst>
                <a:rect l="0" t="0" r="r" b="b"/>
                <a:pathLst>
                  <a:path w="120" h="128">
                    <a:moveTo>
                      <a:pt x="114" y="0"/>
                    </a:moveTo>
                    <a:lnTo>
                      <a:pt x="0" y="78"/>
                    </a:lnTo>
                    <a:lnTo>
                      <a:pt x="120" y="128"/>
                    </a:lnTo>
                    <a:lnTo>
                      <a:pt x="114" y="0"/>
                    </a:lnTo>
                    <a:lnTo>
                      <a:pt x="114" y="0"/>
                    </a:lnTo>
                    <a:close/>
                  </a:path>
                </a:pathLst>
              </a:custGeom>
              <a:solidFill>
                <a:srgbClr val="9973E6"/>
              </a:solidFill>
              <a:ln w="9525">
                <a:noFill/>
                <a:round/>
                <a:headEnd/>
                <a:tailEnd/>
              </a:ln>
            </p:spPr>
            <p:txBody>
              <a:bodyPr/>
              <a:lstStyle/>
              <a:p>
                <a:endParaRPr lang="en-US"/>
              </a:p>
            </p:txBody>
          </p:sp>
          <p:sp>
            <p:nvSpPr>
              <p:cNvPr id="313375" name="Freeform 31"/>
              <p:cNvSpPr>
                <a:spLocks/>
              </p:cNvSpPr>
              <p:nvPr/>
            </p:nvSpPr>
            <p:spPr bwMode="auto">
              <a:xfrm>
                <a:off x="4840" y="461"/>
                <a:ext cx="52" cy="69"/>
              </a:xfrm>
              <a:custGeom>
                <a:avLst/>
                <a:gdLst/>
                <a:ahLst/>
                <a:cxnLst>
                  <a:cxn ang="0">
                    <a:pos x="99" y="0"/>
                  </a:cxn>
                  <a:cxn ang="0">
                    <a:pos x="0" y="9"/>
                  </a:cxn>
                  <a:cxn ang="0">
                    <a:pos x="105" y="138"/>
                  </a:cxn>
                  <a:cxn ang="0">
                    <a:pos x="99" y="0"/>
                  </a:cxn>
                  <a:cxn ang="0">
                    <a:pos x="99" y="0"/>
                  </a:cxn>
                </a:cxnLst>
                <a:rect l="0" t="0" r="r" b="b"/>
                <a:pathLst>
                  <a:path w="105" h="138">
                    <a:moveTo>
                      <a:pt x="99" y="0"/>
                    </a:moveTo>
                    <a:lnTo>
                      <a:pt x="0" y="9"/>
                    </a:lnTo>
                    <a:lnTo>
                      <a:pt x="105" y="138"/>
                    </a:lnTo>
                    <a:lnTo>
                      <a:pt x="99" y="0"/>
                    </a:lnTo>
                    <a:lnTo>
                      <a:pt x="99" y="0"/>
                    </a:lnTo>
                    <a:close/>
                  </a:path>
                </a:pathLst>
              </a:custGeom>
              <a:solidFill>
                <a:srgbClr val="9973E6"/>
              </a:solidFill>
              <a:ln w="9525">
                <a:noFill/>
                <a:round/>
                <a:headEnd/>
                <a:tailEnd/>
              </a:ln>
            </p:spPr>
            <p:txBody>
              <a:bodyPr/>
              <a:lstStyle/>
              <a:p>
                <a:endParaRPr lang="en-US"/>
              </a:p>
            </p:txBody>
          </p:sp>
          <p:sp>
            <p:nvSpPr>
              <p:cNvPr id="313376" name="Freeform 32"/>
              <p:cNvSpPr>
                <a:spLocks/>
              </p:cNvSpPr>
              <p:nvPr/>
            </p:nvSpPr>
            <p:spPr bwMode="auto">
              <a:xfrm>
                <a:off x="4846" y="648"/>
                <a:ext cx="59" cy="56"/>
              </a:xfrm>
              <a:custGeom>
                <a:avLst/>
                <a:gdLst/>
                <a:ahLst/>
                <a:cxnLst>
                  <a:cxn ang="0">
                    <a:pos x="119" y="0"/>
                  </a:cxn>
                  <a:cxn ang="0">
                    <a:pos x="0" y="97"/>
                  </a:cxn>
                  <a:cxn ang="0">
                    <a:pos x="116" y="112"/>
                  </a:cxn>
                  <a:cxn ang="0">
                    <a:pos x="119" y="0"/>
                  </a:cxn>
                  <a:cxn ang="0">
                    <a:pos x="119" y="0"/>
                  </a:cxn>
                </a:cxnLst>
                <a:rect l="0" t="0" r="r" b="b"/>
                <a:pathLst>
                  <a:path w="119" h="112">
                    <a:moveTo>
                      <a:pt x="119" y="0"/>
                    </a:moveTo>
                    <a:lnTo>
                      <a:pt x="0" y="97"/>
                    </a:lnTo>
                    <a:lnTo>
                      <a:pt x="116" y="112"/>
                    </a:lnTo>
                    <a:lnTo>
                      <a:pt x="119" y="0"/>
                    </a:lnTo>
                    <a:lnTo>
                      <a:pt x="119" y="0"/>
                    </a:lnTo>
                    <a:close/>
                  </a:path>
                </a:pathLst>
              </a:custGeom>
              <a:solidFill>
                <a:srgbClr val="9973E6"/>
              </a:solidFill>
              <a:ln w="9525">
                <a:noFill/>
                <a:round/>
                <a:headEnd/>
                <a:tailEnd/>
              </a:ln>
            </p:spPr>
            <p:txBody>
              <a:bodyPr/>
              <a:lstStyle/>
              <a:p>
                <a:endParaRPr lang="en-US"/>
              </a:p>
            </p:txBody>
          </p:sp>
          <p:sp>
            <p:nvSpPr>
              <p:cNvPr id="313377" name="Freeform 33"/>
              <p:cNvSpPr>
                <a:spLocks/>
              </p:cNvSpPr>
              <p:nvPr/>
            </p:nvSpPr>
            <p:spPr bwMode="auto">
              <a:xfrm>
                <a:off x="5000" y="657"/>
                <a:ext cx="39" cy="68"/>
              </a:xfrm>
              <a:custGeom>
                <a:avLst/>
                <a:gdLst/>
                <a:ahLst/>
                <a:cxnLst>
                  <a:cxn ang="0">
                    <a:pos x="38" y="0"/>
                  </a:cxn>
                  <a:cxn ang="0">
                    <a:pos x="0" y="112"/>
                  </a:cxn>
                  <a:cxn ang="0">
                    <a:pos x="78" y="137"/>
                  </a:cxn>
                  <a:cxn ang="0">
                    <a:pos x="38" y="0"/>
                  </a:cxn>
                  <a:cxn ang="0">
                    <a:pos x="38" y="0"/>
                  </a:cxn>
                </a:cxnLst>
                <a:rect l="0" t="0" r="r" b="b"/>
                <a:pathLst>
                  <a:path w="78" h="137">
                    <a:moveTo>
                      <a:pt x="38" y="0"/>
                    </a:moveTo>
                    <a:lnTo>
                      <a:pt x="0" y="112"/>
                    </a:lnTo>
                    <a:lnTo>
                      <a:pt x="78" y="137"/>
                    </a:lnTo>
                    <a:lnTo>
                      <a:pt x="38" y="0"/>
                    </a:lnTo>
                    <a:lnTo>
                      <a:pt x="38" y="0"/>
                    </a:lnTo>
                    <a:close/>
                  </a:path>
                </a:pathLst>
              </a:custGeom>
              <a:solidFill>
                <a:srgbClr val="9973E6"/>
              </a:solidFill>
              <a:ln w="9525">
                <a:noFill/>
                <a:round/>
                <a:headEnd/>
                <a:tailEnd/>
              </a:ln>
            </p:spPr>
            <p:txBody>
              <a:bodyPr/>
              <a:lstStyle/>
              <a:p>
                <a:endParaRPr lang="en-US"/>
              </a:p>
            </p:txBody>
          </p:sp>
          <p:sp>
            <p:nvSpPr>
              <p:cNvPr id="313378" name="Freeform 34"/>
              <p:cNvSpPr>
                <a:spLocks/>
              </p:cNvSpPr>
              <p:nvPr/>
            </p:nvSpPr>
            <p:spPr bwMode="auto">
              <a:xfrm>
                <a:off x="5147" y="465"/>
                <a:ext cx="70" cy="94"/>
              </a:xfrm>
              <a:custGeom>
                <a:avLst/>
                <a:gdLst/>
                <a:ahLst/>
                <a:cxnLst>
                  <a:cxn ang="0">
                    <a:pos x="139" y="0"/>
                  </a:cxn>
                  <a:cxn ang="0">
                    <a:pos x="0" y="101"/>
                  </a:cxn>
                  <a:cxn ang="0">
                    <a:pos x="103" y="188"/>
                  </a:cxn>
                  <a:cxn ang="0">
                    <a:pos x="139" y="0"/>
                  </a:cxn>
                  <a:cxn ang="0">
                    <a:pos x="139" y="0"/>
                  </a:cxn>
                </a:cxnLst>
                <a:rect l="0" t="0" r="r" b="b"/>
                <a:pathLst>
                  <a:path w="139" h="188">
                    <a:moveTo>
                      <a:pt x="139" y="0"/>
                    </a:moveTo>
                    <a:lnTo>
                      <a:pt x="0" y="101"/>
                    </a:lnTo>
                    <a:lnTo>
                      <a:pt x="103" y="188"/>
                    </a:lnTo>
                    <a:lnTo>
                      <a:pt x="139" y="0"/>
                    </a:lnTo>
                    <a:lnTo>
                      <a:pt x="139" y="0"/>
                    </a:lnTo>
                    <a:close/>
                  </a:path>
                </a:pathLst>
              </a:custGeom>
              <a:solidFill>
                <a:srgbClr val="9973E6"/>
              </a:solidFill>
              <a:ln w="9525">
                <a:noFill/>
                <a:round/>
                <a:headEnd/>
                <a:tailEnd/>
              </a:ln>
            </p:spPr>
            <p:txBody>
              <a:bodyPr/>
              <a:lstStyle/>
              <a:p>
                <a:endParaRPr lang="en-US"/>
              </a:p>
            </p:txBody>
          </p:sp>
          <p:sp>
            <p:nvSpPr>
              <p:cNvPr id="313379" name="Freeform 35"/>
              <p:cNvSpPr>
                <a:spLocks/>
              </p:cNvSpPr>
              <p:nvPr/>
            </p:nvSpPr>
            <p:spPr bwMode="auto">
              <a:xfrm>
                <a:off x="5003" y="441"/>
                <a:ext cx="75" cy="45"/>
              </a:xfrm>
              <a:custGeom>
                <a:avLst/>
                <a:gdLst/>
                <a:ahLst/>
                <a:cxnLst>
                  <a:cxn ang="0">
                    <a:pos x="150" y="0"/>
                  </a:cxn>
                  <a:cxn ang="0">
                    <a:pos x="0" y="21"/>
                  </a:cxn>
                  <a:cxn ang="0">
                    <a:pos x="8" y="90"/>
                  </a:cxn>
                  <a:cxn ang="0">
                    <a:pos x="150" y="0"/>
                  </a:cxn>
                  <a:cxn ang="0">
                    <a:pos x="150" y="0"/>
                  </a:cxn>
                </a:cxnLst>
                <a:rect l="0" t="0" r="r" b="b"/>
                <a:pathLst>
                  <a:path w="150" h="90">
                    <a:moveTo>
                      <a:pt x="150" y="0"/>
                    </a:moveTo>
                    <a:lnTo>
                      <a:pt x="0" y="21"/>
                    </a:lnTo>
                    <a:lnTo>
                      <a:pt x="8" y="90"/>
                    </a:lnTo>
                    <a:lnTo>
                      <a:pt x="150" y="0"/>
                    </a:lnTo>
                    <a:lnTo>
                      <a:pt x="150" y="0"/>
                    </a:lnTo>
                    <a:close/>
                  </a:path>
                </a:pathLst>
              </a:custGeom>
              <a:solidFill>
                <a:srgbClr val="9973E6"/>
              </a:solidFill>
              <a:ln w="9525">
                <a:noFill/>
                <a:round/>
                <a:headEnd/>
                <a:tailEnd/>
              </a:ln>
            </p:spPr>
            <p:txBody>
              <a:bodyPr/>
              <a:lstStyle/>
              <a:p>
                <a:endParaRPr lang="en-US"/>
              </a:p>
            </p:txBody>
          </p:sp>
          <p:sp>
            <p:nvSpPr>
              <p:cNvPr id="313380" name="Freeform 36"/>
              <p:cNvSpPr>
                <a:spLocks/>
              </p:cNvSpPr>
              <p:nvPr/>
            </p:nvSpPr>
            <p:spPr bwMode="auto">
              <a:xfrm>
                <a:off x="4701" y="623"/>
                <a:ext cx="42" cy="81"/>
              </a:xfrm>
              <a:custGeom>
                <a:avLst/>
                <a:gdLst/>
                <a:ahLst/>
                <a:cxnLst>
                  <a:cxn ang="0">
                    <a:pos x="35" y="0"/>
                  </a:cxn>
                  <a:cxn ang="0">
                    <a:pos x="83" y="103"/>
                  </a:cxn>
                  <a:cxn ang="0">
                    <a:pos x="0" y="160"/>
                  </a:cxn>
                  <a:cxn ang="0">
                    <a:pos x="35" y="0"/>
                  </a:cxn>
                  <a:cxn ang="0">
                    <a:pos x="35" y="0"/>
                  </a:cxn>
                </a:cxnLst>
                <a:rect l="0" t="0" r="r" b="b"/>
                <a:pathLst>
                  <a:path w="83" h="160">
                    <a:moveTo>
                      <a:pt x="35" y="0"/>
                    </a:moveTo>
                    <a:lnTo>
                      <a:pt x="83" y="103"/>
                    </a:lnTo>
                    <a:lnTo>
                      <a:pt x="0" y="160"/>
                    </a:lnTo>
                    <a:lnTo>
                      <a:pt x="35" y="0"/>
                    </a:lnTo>
                    <a:lnTo>
                      <a:pt x="35" y="0"/>
                    </a:lnTo>
                    <a:close/>
                  </a:path>
                </a:pathLst>
              </a:custGeom>
              <a:solidFill>
                <a:srgbClr val="9973E6"/>
              </a:solidFill>
              <a:ln w="9525">
                <a:noFill/>
                <a:round/>
                <a:headEnd/>
                <a:tailEnd/>
              </a:ln>
            </p:spPr>
            <p:txBody>
              <a:bodyPr/>
              <a:lstStyle/>
              <a:p>
                <a:endParaRPr lang="en-US"/>
              </a:p>
            </p:txBody>
          </p:sp>
          <p:sp>
            <p:nvSpPr>
              <p:cNvPr id="313381" name="Freeform 37"/>
              <p:cNvSpPr>
                <a:spLocks/>
              </p:cNvSpPr>
              <p:nvPr/>
            </p:nvSpPr>
            <p:spPr bwMode="auto">
              <a:xfrm>
                <a:off x="4816" y="745"/>
                <a:ext cx="59" cy="55"/>
              </a:xfrm>
              <a:custGeom>
                <a:avLst/>
                <a:gdLst/>
                <a:ahLst/>
                <a:cxnLst>
                  <a:cxn ang="0">
                    <a:pos x="0" y="0"/>
                  </a:cxn>
                  <a:cxn ang="0">
                    <a:pos x="118" y="32"/>
                  </a:cxn>
                  <a:cxn ang="0">
                    <a:pos x="22" y="109"/>
                  </a:cxn>
                  <a:cxn ang="0">
                    <a:pos x="0" y="0"/>
                  </a:cxn>
                  <a:cxn ang="0">
                    <a:pos x="0" y="0"/>
                  </a:cxn>
                </a:cxnLst>
                <a:rect l="0" t="0" r="r" b="b"/>
                <a:pathLst>
                  <a:path w="118" h="109">
                    <a:moveTo>
                      <a:pt x="0" y="0"/>
                    </a:moveTo>
                    <a:lnTo>
                      <a:pt x="118" y="32"/>
                    </a:lnTo>
                    <a:lnTo>
                      <a:pt x="22" y="109"/>
                    </a:lnTo>
                    <a:lnTo>
                      <a:pt x="0" y="0"/>
                    </a:lnTo>
                    <a:lnTo>
                      <a:pt x="0" y="0"/>
                    </a:lnTo>
                    <a:close/>
                  </a:path>
                </a:pathLst>
              </a:custGeom>
              <a:solidFill>
                <a:srgbClr val="9973E6"/>
              </a:solidFill>
              <a:ln w="9525">
                <a:noFill/>
                <a:round/>
                <a:headEnd/>
                <a:tailEnd/>
              </a:ln>
            </p:spPr>
            <p:txBody>
              <a:bodyPr/>
              <a:lstStyle/>
              <a:p>
                <a:endParaRPr lang="en-US"/>
              </a:p>
            </p:txBody>
          </p:sp>
          <p:sp>
            <p:nvSpPr>
              <p:cNvPr id="313382" name="Freeform 38"/>
              <p:cNvSpPr>
                <a:spLocks/>
              </p:cNvSpPr>
              <p:nvPr/>
            </p:nvSpPr>
            <p:spPr bwMode="auto">
              <a:xfrm>
                <a:off x="5112" y="764"/>
                <a:ext cx="34" cy="51"/>
              </a:xfrm>
              <a:custGeom>
                <a:avLst/>
                <a:gdLst/>
                <a:ahLst/>
                <a:cxnLst>
                  <a:cxn ang="0">
                    <a:pos x="9" y="0"/>
                  </a:cxn>
                  <a:cxn ang="0">
                    <a:pos x="0" y="103"/>
                  </a:cxn>
                  <a:cxn ang="0">
                    <a:pos x="69" y="48"/>
                  </a:cxn>
                  <a:cxn ang="0">
                    <a:pos x="9" y="0"/>
                  </a:cxn>
                  <a:cxn ang="0">
                    <a:pos x="9" y="0"/>
                  </a:cxn>
                </a:cxnLst>
                <a:rect l="0" t="0" r="r" b="b"/>
                <a:pathLst>
                  <a:path w="69" h="103">
                    <a:moveTo>
                      <a:pt x="9" y="0"/>
                    </a:moveTo>
                    <a:lnTo>
                      <a:pt x="0" y="103"/>
                    </a:lnTo>
                    <a:lnTo>
                      <a:pt x="69" y="48"/>
                    </a:lnTo>
                    <a:lnTo>
                      <a:pt x="9" y="0"/>
                    </a:lnTo>
                    <a:lnTo>
                      <a:pt x="9" y="0"/>
                    </a:lnTo>
                    <a:close/>
                  </a:path>
                </a:pathLst>
              </a:custGeom>
              <a:solidFill>
                <a:srgbClr val="9973E6"/>
              </a:solidFill>
              <a:ln w="9525">
                <a:noFill/>
                <a:round/>
                <a:headEnd/>
                <a:tailEnd/>
              </a:ln>
            </p:spPr>
            <p:txBody>
              <a:bodyPr/>
              <a:lstStyle/>
              <a:p>
                <a:endParaRPr lang="en-US"/>
              </a:p>
            </p:txBody>
          </p:sp>
          <p:sp>
            <p:nvSpPr>
              <p:cNvPr id="313383" name="Freeform 39"/>
              <p:cNvSpPr>
                <a:spLocks/>
              </p:cNvSpPr>
              <p:nvPr/>
            </p:nvSpPr>
            <p:spPr bwMode="auto">
              <a:xfrm>
                <a:off x="5075" y="600"/>
                <a:ext cx="29" cy="54"/>
              </a:xfrm>
              <a:custGeom>
                <a:avLst/>
                <a:gdLst/>
                <a:ahLst/>
                <a:cxnLst>
                  <a:cxn ang="0">
                    <a:pos x="57" y="92"/>
                  </a:cxn>
                  <a:cxn ang="0">
                    <a:pos x="0" y="107"/>
                  </a:cxn>
                  <a:cxn ang="0">
                    <a:pos x="36" y="0"/>
                  </a:cxn>
                  <a:cxn ang="0">
                    <a:pos x="57" y="92"/>
                  </a:cxn>
                  <a:cxn ang="0">
                    <a:pos x="57" y="92"/>
                  </a:cxn>
                </a:cxnLst>
                <a:rect l="0" t="0" r="r" b="b"/>
                <a:pathLst>
                  <a:path w="57" h="107">
                    <a:moveTo>
                      <a:pt x="57" y="92"/>
                    </a:moveTo>
                    <a:lnTo>
                      <a:pt x="0" y="107"/>
                    </a:lnTo>
                    <a:lnTo>
                      <a:pt x="36" y="0"/>
                    </a:lnTo>
                    <a:lnTo>
                      <a:pt x="57" y="92"/>
                    </a:lnTo>
                    <a:lnTo>
                      <a:pt x="57" y="92"/>
                    </a:lnTo>
                    <a:close/>
                  </a:path>
                </a:pathLst>
              </a:custGeom>
              <a:solidFill>
                <a:srgbClr val="9973E6"/>
              </a:solidFill>
              <a:ln w="9525">
                <a:noFill/>
                <a:round/>
                <a:headEnd/>
                <a:tailEnd/>
              </a:ln>
            </p:spPr>
            <p:txBody>
              <a:bodyPr/>
              <a:lstStyle/>
              <a:p>
                <a:endParaRPr lang="en-US"/>
              </a:p>
            </p:txBody>
          </p:sp>
          <p:sp>
            <p:nvSpPr>
              <p:cNvPr id="313384" name="Freeform 40"/>
              <p:cNvSpPr>
                <a:spLocks/>
              </p:cNvSpPr>
              <p:nvPr/>
            </p:nvSpPr>
            <p:spPr bwMode="auto">
              <a:xfrm>
                <a:off x="4908" y="570"/>
                <a:ext cx="24" cy="33"/>
              </a:xfrm>
              <a:custGeom>
                <a:avLst/>
                <a:gdLst/>
                <a:ahLst/>
                <a:cxnLst>
                  <a:cxn ang="0">
                    <a:pos x="49" y="65"/>
                  </a:cxn>
                  <a:cxn ang="0">
                    <a:pos x="0" y="65"/>
                  </a:cxn>
                  <a:cxn ang="0">
                    <a:pos x="32" y="0"/>
                  </a:cxn>
                  <a:cxn ang="0">
                    <a:pos x="49" y="65"/>
                  </a:cxn>
                  <a:cxn ang="0">
                    <a:pos x="49" y="65"/>
                  </a:cxn>
                </a:cxnLst>
                <a:rect l="0" t="0" r="r" b="b"/>
                <a:pathLst>
                  <a:path w="49" h="65">
                    <a:moveTo>
                      <a:pt x="49" y="65"/>
                    </a:moveTo>
                    <a:lnTo>
                      <a:pt x="0" y="65"/>
                    </a:lnTo>
                    <a:lnTo>
                      <a:pt x="32" y="0"/>
                    </a:lnTo>
                    <a:lnTo>
                      <a:pt x="49" y="65"/>
                    </a:lnTo>
                    <a:lnTo>
                      <a:pt x="49" y="65"/>
                    </a:lnTo>
                    <a:close/>
                  </a:path>
                </a:pathLst>
              </a:custGeom>
              <a:solidFill>
                <a:srgbClr val="9973E6"/>
              </a:solidFill>
              <a:ln w="9525">
                <a:noFill/>
                <a:round/>
                <a:headEnd/>
                <a:tailEnd/>
              </a:ln>
            </p:spPr>
            <p:txBody>
              <a:bodyPr/>
              <a:lstStyle/>
              <a:p>
                <a:endParaRPr lang="en-US"/>
              </a:p>
            </p:txBody>
          </p:sp>
          <p:sp>
            <p:nvSpPr>
              <p:cNvPr id="313385" name="Freeform 41"/>
              <p:cNvSpPr>
                <a:spLocks/>
              </p:cNvSpPr>
              <p:nvPr/>
            </p:nvSpPr>
            <p:spPr bwMode="auto">
              <a:xfrm>
                <a:off x="4693" y="446"/>
                <a:ext cx="34" cy="46"/>
              </a:xfrm>
              <a:custGeom>
                <a:avLst/>
                <a:gdLst/>
                <a:ahLst/>
                <a:cxnLst>
                  <a:cxn ang="0">
                    <a:pos x="70" y="0"/>
                  </a:cxn>
                  <a:cxn ang="0">
                    <a:pos x="0" y="87"/>
                  </a:cxn>
                  <a:cxn ang="0">
                    <a:pos x="70" y="93"/>
                  </a:cxn>
                  <a:cxn ang="0">
                    <a:pos x="70" y="0"/>
                  </a:cxn>
                  <a:cxn ang="0">
                    <a:pos x="70" y="0"/>
                  </a:cxn>
                </a:cxnLst>
                <a:rect l="0" t="0" r="r" b="b"/>
                <a:pathLst>
                  <a:path w="70" h="93">
                    <a:moveTo>
                      <a:pt x="70" y="0"/>
                    </a:moveTo>
                    <a:lnTo>
                      <a:pt x="0" y="87"/>
                    </a:lnTo>
                    <a:lnTo>
                      <a:pt x="70" y="93"/>
                    </a:lnTo>
                    <a:lnTo>
                      <a:pt x="70" y="0"/>
                    </a:lnTo>
                    <a:lnTo>
                      <a:pt x="70" y="0"/>
                    </a:lnTo>
                    <a:close/>
                  </a:path>
                </a:pathLst>
              </a:custGeom>
              <a:solidFill>
                <a:srgbClr val="9973E6"/>
              </a:solidFill>
              <a:ln w="9525">
                <a:noFill/>
                <a:round/>
                <a:headEnd/>
                <a:tailEnd/>
              </a:ln>
            </p:spPr>
            <p:txBody>
              <a:bodyPr/>
              <a:lstStyle/>
              <a:p>
                <a:endParaRPr lang="en-US"/>
              </a:p>
            </p:txBody>
          </p:sp>
          <p:sp>
            <p:nvSpPr>
              <p:cNvPr id="313386" name="Freeform 42"/>
              <p:cNvSpPr>
                <a:spLocks/>
              </p:cNvSpPr>
              <p:nvPr/>
            </p:nvSpPr>
            <p:spPr bwMode="auto">
              <a:xfrm>
                <a:off x="5774" y="204"/>
                <a:ext cx="80" cy="103"/>
              </a:xfrm>
              <a:custGeom>
                <a:avLst/>
                <a:gdLst/>
                <a:ahLst/>
                <a:cxnLst>
                  <a:cxn ang="0">
                    <a:pos x="159" y="0"/>
                  </a:cxn>
                  <a:cxn ang="0">
                    <a:pos x="0" y="172"/>
                  </a:cxn>
                  <a:cxn ang="0">
                    <a:pos x="157" y="206"/>
                  </a:cxn>
                  <a:cxn ang="0">
                    <a:pos x="159" y="0"/>
                  </a:cxn>
                  <a:cxn ang="0">
                    <a:pos x="159" y="0"/>
                  </a:cxn>
                </a:cxnLst>
                <a:rect l="0" t="0" r="r" b="b"/>
                <a:pathLst>
                  <a:path w="159" h="206">
                    <a:moveTo>
                      <a:pt x="159" y="0"/>
                    </a:moveTo>
                    <a:lnTo>
                      <a:pt x="0" y="172"/>
                    </a:lnTo>
                    <a:lnTo>
                      <a:pt x="157" y="206"/>
                    </a:lnTo>
                    <a:lnTo>
                      <a:pt x="159" y="0"/>
                    </a:lnTo>
                    <a:lnTo>
                      <a:pt x="159" y="0"/>
                    </a:lnTo>
                    <a:close/>
                  </a:path>
                </a:pathLst>
              </a:custGeom>
              <a:solidFill>
                <a:srgbClr val="9973E6"/>
              </a:solidFill>
              <a:ln w="9525">
                <a:noFill/>
                <a:round/>
                <a:headEnd/>
                <a:tailEnd/>
              </a:ln>
            </p:spPr>
            <p:txBody>
              <a:bodyPr/>
              <a:lstStyle/>
              <a:p>
                <a:endParaRPr lang="en-US"/>
              </a:p>
            </p:txBody>
          </p:sp>
          <p:sp>
            <p:nvSpPr>
              <p:cNvPr id="313387" name="Freeform 43"/>
              <p:cNvSpPr>
                <a:spLocks/>
              </p:cNvSpPr>
              <p:nvPr/>
            </p:nvSpPr>
            <p:spPr bwMode="auto">
              <a:xfrm>
                <a:off x="5592" y="115"/>
                <a:ext cx="60" cy="64"/>
              </a:xfrm>
              <a:custGeom>
                <a:avLst/>
                <a:gdLst/>
                <a:ahLst/>
                <a:cxnLst>
                  <a:cxn ang="0">
                    <a:pos x="115" y="0"/>
                  </a:cxn>
                  <a:cxn ang="0">
                    <a:pos x="0" y="78"/>
                  </a:cxn>
                  <a:cxn ang="0">
                    <a:pos x="121" y="126"/>
                  </a:cxn>
                  <a:cxn ang="0">
                    <a:pos x="115" y="0"/>
                  </a:cxn>
                  <a:cxn ang="0">
                    <a:pos x="115" y="0"/>
                  </a:cxn>
                </a:cxnLst>
                <a:rect l="0" t="0" r="r" b="b"/>
                <a:pathLst>
                  <a:path w="121" h="126">
                    <a:moveTo>
                      <a:pt x="115" y="0"/>
                    </a:moveTo>
                    <a:lnTo>
                      <a:pt x="0" y="78"/>
                    </a:lnTo>
                    <a:lnTo>
                      <a:pt x="121" y="126"/>
                    </a:lnTo>
                    <a:lnTo>
                      <a:pt x="115" y="0"/>
                    </a:lnTo>
                    <a:lnTo>
                      <a:pt x="115" y="0"/>
                    </a:lnTo>
                    <a:close/>
                  </a:path>
                </a:pathLst>
              </a:custGeom>
              <a:solidFill>
                <a:srgbClr val="9973E6"/>
              </a:solidFill>
              <a:ln w="9525">
                <a:noFill/>
                <a:round/>
                <a:headEnd/>
                <a:tailEnd/>
              </a:ln>
            </p:spPr>
            <p:txBody>
              <a:bodyPr/>
              <a:lstStyle/>
              <a:p>
                <a:endParaRPr lang="en-US"/>
              </a:p>
            </p:txBody>
          </p:sp>
          <p:sp>
            <p:nvSpPr>
              <p:cNvPr id="313388" name="Freeform 44"/>
              <p:cNvSpPr>
                <a:spLocks/>
              </p:cNvSpPr>
              <p:nvPr/>
            </p:nvSpPr>
            <p:spPr bwMode="auto">
              <a:xfrm>
                <a:off x="5597" y="260"/>
                <a:ext cx="41" cy="67"/>
              </a:xfrm>
              <a:custGeom>
                <a:avLst/>
                <a:gdLst/>
                <a:ahLst/>
                <a:cxnLst>
                  <a:cxn ang="0">
                    <a:pos x="41" y="0"/>
                  </a:cxn>
                  <a:cxn ang="0">
                    <a:pos x="0" y="110"/>
                  </a:cxn>
                  <a:cxn ang="0">
                    <a:pos x="80" y="135"/>
                  </a:cxn>
                  <a:cxn ang="0">
                    <a:pos x="41" y="0"/>
                  </a:cxn>
                  <a:cxn ang="0">
                    <a:pos x="41" y="0"/>
                  </a:cxn>
                </a:cxnLst>
                <a:rect l="0" t="0" r="r" b="b"/>
                <a:pathLst>
                  <a:path w="80" h="135">
                    <a:moveTo>
                      <a:pt x="41" y="0"/>
                    </a:moveTo>
                    <a:lnTo>
                      <a:pt x="0" y="110"/>
                    </a:lnTo>
                    <a:lnTo>
                      <a:pt x="80" y="135"/>
                    </a:lnTo>
                    <a:lnTo>
                      <a:pt x="41" y="0"/>
                    </a:lnTo>
                    <a:lnTo>
                      <a:pt x="41" y="0"/>
                    </a:lnTo>
                    <a:close/>
                  </a:path>
                </a:pathLst>
              </a:custGeom>
              <a:solidFill>
                <a:srgbClr val="9973E6"/>
              </a:solidFill>
              <a:ln w="9525">
                <a:noFill/>
                <a:round/>
                <a:headEnd/>
                <a:tailEnd/>
              </a:ln>
            </p:spPr>
            <p:txBody>
              <a:bodyPr/>
              <a:lstStyle/>
              <a:p>
                <a:endParaRPr lang="en-US"/>
              </a:p>
            </p:txBody>
          </p:sp>
          <p:sp>
            <p:nvSpPr>
              <p:cNvPr id="313389" name="Freeform 45"/>
              <p:cNvSpPr>
                <a:spLocks/>
              </p:cNvSpPr>
              <p:nvPr/>
            </p:nvSpPr>
            <p:spPr bwMode="auto">
              <a:xfrm>
                <a:off x="5745" y="68"/>
                <a:ext cx="68" cy="94"/>
              </a:xfrm>
              <a:custGeom>
                <a:avLst/>
                <a:gdLst/>
                <a:ahLst/>
                <a:cxnLst>
                  <a:cxn ang="0">
                    <a:pos x="137" y="0"/>
                  </a:cxn>
                  <a:cxn ang="0">
                    <a:pos x="0" y="103"/>
                  </a:cxn>
                  <a:cxn ang="0">
                    <a:pos x="101" y="186"/>
                  </a:cxn>
                  <a:cxn ang="0">
                    <a:pos x="137" y="0"/>
                  </a:cxn>
                  <a:cxn ang="0">
                    <a:pos x="137" y="0"/>
                  </a:cxn>
                </a:cxnLst>
                <a:rect l="0" t="0" r="r" b="b"/>
                <a:pathLst>
                  <a:path w="137" h="186">
                    <a:moveTo>
                      <a:pt x="137" y="0"/>
                    </a:moveTo>
                    <a:lnTo>
                      <a:pt x="0" y="103"/>
                    </a:lnTo>
                    <a:lnTo>
                      <a:pt x="101" y="186"/>
                    </a:lnTo>
                    <a:lnTo>
                      <a:pt x="137" y="0"/>
                    </a:lnTo>
                    <a:lnTo>
                      <a:pt x="137" y="0"/>
                    </a:lnTo>
                    <a:close/>
                  </a:path>
                </a:pathLst>
              </a:custGeom>
              <a:solidFill>
                <a:srgbClr val="9973E6"/>
              </a:solidFill>
              <a:ln w="9525">
                <a:noFill/>
                <a:round/>
                <a:headEnd/>
                <a:tailEnd/>
              </a:ln>
            </p:spPr>
            <p:txBody>
              <a:bodyPr/>
              <a:lstStyle/>
              <a:p>
                <a:endParaRPr lang="en-US"/>
              </a:p>
            </p:txBody>
          </p:sp>
          <p:sp>
            <p:nvSpPr>
              <p:cNvPr id="313390" name="Freeform 46"/>
              <p:cNvSpPr>
                <a:spLocks/>
              </p:cNvSpPr>
              <p:nvPr/>
            </p:nvSpPr>
            <p:spPr bwMode="auto">
              <a:xfrm>
                <a:off x="5600" y="43"/>
                <a:ext cx="75" cy="45"/>
              </a:xfrm>
              <a:custGeom>
                <a:avLst/>
                <a:gdLst/>
                <a:ahLst/>
                <a:cxnLst>
                  <a:cxn ang="0">
                    <a:pos x="149" y="0"/>
                  </a:cxn>
                  <a:cxn ang="0">
                    <a:pos x="0" y="22"/>
                  </a:cxn>
                  <a:cxn ang="0">
                    <a:pos x="8" y="89"/>
                  </a:cxn>
                  <a:cxn ang="0">
                    <a:pos x="149" y="0"/>
                  </a:cxn>
                  <a:cxn ang="0">
                    <a:pos x="149" y="0"/>
                  </a:cxn>
                </a:cxnLst>
                <a:rect l="0" t="0" r="r" b="b"/>
                <a:pathLst>
                  <a:path w="149" h="89">
                    <a:moveTo>
                      <a:pt x="149" y="0"/>
                    </a:moveTo>
                    <a:lnTo>
                      <a:pt x="0" y="22"/>
                    </a:lnTo>
                    <a:lnTo>
                      <a:pt x="8" y="89"/>
                    </a:lnTo>
                    <a:lnTo>
                      <a:pt x="149" y="0"/>
                    </a:lnTo>
                    <a:lnTo>
                      <a:pt x="149" y="0"/>
                    </a:lnTo>
                    <a:close/>
                  </a:path>
                </a:pathLst>
              </a:custGeom>
              <a:solidFill>
                <a:srgbClr val="9973E6"/>
              </a:solidFill>
              <a:ln w="9525">
                <a:noFill/>
                <a:round/>
                <a:headEnd/>
                <a:tailEnd/>
              </a:ln>
            </p:spPr>
            <p:txBody>
              <a:bodyPr/>
              <a:lstStyle/>
              <a:p>
                <a:endParaRPr lang="en-US"/>
              </a:p>
            </p:txBody>
          </p:sp>
          <p:sp>
            <p:nvSpPr>
              <p:cNvPr id="313391" name="Freeform 47"/>
              <p:cNvSpPr>
                <a:spLocks/>
              </p:cNvSpPr>
              <p:nvPr/>
            </p:nvSpPr>
            <p:spPr bwMode="auto">
              <a:xfrm>
                <a:off x="5299" y="225"/>
                <a:ext cx="42" cy="81"/>
              </a:xfrm>
              <a:custGeom>
                <a:avLst/>
                <a:gdLst/>
                <a:ahLst/>
                <a:cxnLst>
                  <a:cxn ang="0">
                    <a:pos x="34" y="0"/>
                  </a:cxn>
                  <a:cxn ang="0">
                    <a:pos x="84" y="106"/>
                  </a:cxn>
                  <a:cxn ang="0">
                    <a:pos x="0" y="162"/>
                  </a:cxn>
                  <a:cxn ang="0">
                    <a:pos x="34" y="0"/>
                  </a:cxn>
                  <a:cxn ang="0">
                    <a:pos x="34" y="0"/>
                  </a:cxn>
                </a:cxnLst>
                <a:rect l="0" t="0" r="r" b="b"/>
                <a:pathLst>
                  <a:path w="84" h="162">
                    <a:moveTo>
                      <a:pt x="34" y="0"/>
                    </a:moveTo>
                    <a:lnTo>
                      <a:pt x="84" y="106"/>
                    </a:lnTo>
                    <a:lnTo>
                      <a:pt x="0" y="162"/>
                    </a:lnTo>
                    <a:lnTo>
                      <a:pt x="34" y="0"/>
                    </a:lnTo>
                    <a:lnTo>
                      <a:pt x="34" y="0"/>
                    </a:lnTo>
                    <a:close/>
                  </a:path>
                </a:pathLst>
              </a:custGeom>
              <a:solidFill>
                <a:srgbClr val="9973E6"/>
              </a:solidFill>
              <a:ln w="9525">
                <a:noFill/>
                <a:round/>
                <a:headEnd/>
                <a:tailEnd/>
              </a:ln>
            </p:spPr>
            <p:txBody>
              <a:bodyPr/>
              <a:lstStyle/>
              <a:p>
                <a:endParaRPr lang="en-US"/>
              </a:p>
            </p:txBody>
          </p:sp>
          <p:sp>
            <p:nvSpPr>
              <p:cNvPr id="313392" name="Freeform 48"/>
              <p:cNvSpPr>
                <a:spLocks/>
              </p:cNvSpPr>
              <p:nvPr/>
            </p:nvSpPr>
            <p:spPr bwMode="auto">
              <a:xfrm>
                <a:off x="5414" y="349"/>
                <a:ext cx="59" cy="54"/>
              </a:xfrm>
              <a:custGeom>
                <a:avLst/>
                <a:gdLst/>
                <a:ahLst/>
                <a:cxnLst>
                  <a:cxn ang="0">
                    <a:pos x="0" y="0"/>
                  </a:cxn>
                  <a:cxn ang="0">
                    <a:pos x="117" y="30"/>
                  </a:cxn>
                  <a:cxn ang="0">
                    <a:pos x="20" y="108"/>
                  </a:cxn>
                  <a:cxn ang="0">
                    <a:pos x="0" y="0"/>
                  </a:cxn>
                  <a:cxn ang="0">
                    <a:pos x="0" y="0"/>
                  </a:cxn>
                </a:cxnLst>
                <a:rect l="0" t="0" r="r" b="b"/>
                <a:pathLst>
                  <a:path w="117" h="108">
                    <a:moveTo>
                      <a:pt x="0" y="0"/>
                    </a:moveTo>
                    <a:lnTo>
                      <a:pt x="117" y="30"/>
                    </a:lnTo>
                    <a:lnTo>
                      <a:pt x="20" y="108"/>
                    </a:lnTo>
                    <a:lnTo>
                      <a:pt x="0" y="0"/>
                    </a:lnTo>
                    <a:lnTo>
                      <a:pt x="0" y="0"/>
                    </a:lnTo>
                    <a:close/>
                  </a:path>
                </a:pathLst>
              </a:custGeom>
              <a:solidFill>
                <a:srgbClr val="9973E6"/>
              </a:solidFill>
              <a:ln w="9525">
                <a:noFill/>
                <a:round/>
                <a:headEnd/>
                <a:tailEnd/>
              </a:ln>
            </p:spPr>
            <p:txBody>
              <a:bodyPr/>
              <a:lstStyle/>
              <a:p>
                <a:endParaRPr lang="en-US"/>
              </a:p>
            </p:txBody>
          </p:sp>
          <p:sp>
            <p:nvSpPr>
              <p:cNvPr id="313393" name="Freeform 49"/>
              <p:cNvSpPr>
                <a:spLocks/>
              </p:cNvSpPr>
              <p:nvPr/>
            </p:nvSpPr>
            <p:spPr bwMode="auto">
              <a:xfrm>
                <a:off x="5710" y="365"/>
                <a:ext cx="33" cy="53"/>
              </a:xfrm>
              <a:custGeom>
                <a:avLst/>
                <a:gdLst/>
                <a:ahLst/>
                <a:cxnLst>
                  <a:cxn ang="0">
                    <a:pos x="9" y="0"/>
                  </a:cxn>
                  <a:cxn ang="0">
                    <a:pos x="0" y="106"/>
                  </a:cxn>
                  <a:cxn ang="0">
                    <a:pos x="67" y="48"/>
                  </a:cxn>
                  <a:cxn ang="0">
                    <a:pos x="9" y="0"/>
                  </a:cxn>
                  <a:cxn ang="0">
                    <a:pos x="9" y="0"/>
                  </a:cxn>
                </a:cxnLst>
                <a:rect l="0" t="0" r="r" b="b"/>
                <a:pathLst>
                  <a:path w="67" h="106">
                    <a:moveTo>
                      <a:pt x="9" y="0"/>
                    </a:moveTo>
                    <a:lnTo>
                      <a:pt x="0" y="106"/>
                    </a:lnTo>
                    <a:lnTo>
                      <a:pt x="67" y="48"/>
                    </a:lnTo>
                    <a:lnTo>
                      <a:pt x="9" y="0"/>
                    </a:lnTo>
                    <a:lnTo>
                      <a:pt x="9" y="0"/>
                    </a:lnTo>
                    <a:close/>
                  </a:path>
                </a:pathLst>
              </a:custGeom>
              <a:solidFill>
                <a:srgbClr val="9973E6"/>
              </a:solidFill>
              <a:ln w="9525">
                <a:noFill/>
                <a:round/>
                <a:headEnd/>
                <a:tailEnd/>
              </a:ln>
            </p:spPr>
            <p:txBody>
              <a:bodyPr/>
              <a:lstStyle/>
              <a:p>
                <a:endParaRPr lang="en-US"/>
              </a:p>
            </p:txBody>
          </p:sp>
          <p:sp>
            <p:nvSpPr>
              <p:cNvPr id="313394" name="Freeform 50"/>
              <p:cNvSpPr>
                <a:spLocks/>
              </p:cNvSpPr>
              <p:nvPr/>
            </p:nvSpPr>
            <p:spPr bwMode="auto">
              <a:xfrm>
                <a:off x="5672" y="202"/>
                <a:ext cx="30" cy="54"/>
              </a:xfrm>
              <a:custGeom>
                <a:avLst/>
                <a:gdLst/>
                <a:ahLst/>
                <a:cxnLst>
                  <a:cxn ang="0">
                    <a:pos x="60" y="93"/>
                  </a:cxn>
                  <a:cxn ang="0">
                    <a:pos x="0" y="108"/>
                  </a:cxn>
                  <a:cxn ang="0">
                    <a:pos x="38" y="0"/>
                  </a:cxn>
                  <a:cxn ang="0">
                    <a:pos x="60" y="93"/>
                  </a:cxn>
                  <a:cxn ang="0">
                    <a:pos x="60" y="93"/>
                  </a:cxn>
                </a:cxnLst>
                <a:rect l="0" t="0" r="r" b="b"/>
                <a:pathLst>
                  <a:path w="60" h="108">
                    <a:moveTo>
                      <a:pt x="60" y="93"/>
                    </a:moveTo>
                    <a:lnTo>
                      <a:pt x="0" y="108"/>
                    </a:lnTo>
                    <a:lnTo>
                      <a:pt x="38" y="0"/>
                    </a:lnTo>
                    <a:lnTo>
                      <a:pt x="60" y="93"/>
                    </a:lnTo>
                    <a:lnTo>
                      <a:pt x="60" y="93"/>
                    </a:lnTo>
                    <a:close/>
                  </a:path>
                </a:pathLst>
              </a:custGeom>
              <a:solidFill>
                <a:srgbClr val="9973E6"/>
              </a:solidFill>
              <a:ln w="9525">
                <a:noFill/>
                <a:round/>
                <a:headEnd/>
                <a:tailEnd/>
              </a:ln>
            </p:spPr>
            <p:txBody>
              <a:bodyPr/>
              <a:lstStyle/>
              <a:p>
                <a:endParaRPr lang="en-US"/>
              </a:p>
            </p:txBody>
          </p:sp>
          <p:sp>
            <p:nvSpPr>
              <p:cNvPr id="313395" name="Freeform 51"/>
              <p:cNvSpPr>
                <a:spLocks/>
              </p:cNvSpPr>
              <p:nvPr/>
            </p:nvSpPr>
            <p:spPr bwMode="auto">
              <a:xfrm>
                <a:off x="5292" y="49"/>
                <a:ext cx="33" cy="45"/>
              </a:xfrm>
              <a:custGeom>
                <a:avLst/>
                <a:gdLst/>
                <a:ahLst/>
                <a:cxnLst>
                  <a:cxn ang="0">
                    <a:pos x="66" y="0"/>
                  </a:cxn>
                  <a:cxn ang="0">
                    <a:pos x="0" y="85"/>
                  </a:cxn>
                  <a:cxn ang="0">
                    <a:pos x="66" y="91"/>
                  </a:cxn>
                  <a:cxn ang="0">
                    <a:pos x="66" y="0"/>
                  </a:cxn>
                  <a:cxn ang="0">
                    <a:pos x="66" y="0"/>
                  </a:cxn>
                </a:cxnLst>
                <a:rect l="0" t="0" r="r" b="b"/>
                <a:pathLst>
                  <a:path w="66" h="91">
                    <a:moveTo>
                      <a:pt x="66" y="0"/>
                    </a:moveTo>
                    <a:lnTo>
                      <a:pt x="0" y="85"/>
                    </a:lnTo>
                    <a:lnTo>
                      <a:pt x="66" y="91"/>
                    </a:lnTo>
                    <a:lnTo>
                      <a:pt x="66" y="0"/>
                    </a:lnTo>
                    <a:lnTo>
                      <a:pt x="66" y="0"/>
                    </a:lnTo>
                    <a:close/>
                  </a:path>
                </a:pathLst>
              </a:custGeom>
              <a:solidFill>
                <a:srgbClr val="9973E6"/>
              </a:solidFill>
              <a:ln w="9525">
                <a:noFill/>
                <a:round/>
                <a:headEnd/>
                <a:tailEnd/>
              </a:ln>
            </p:spPr>
            <p:txBody>
              <a:bodyPr/>
              <a:lstStyle/>
              <a:p>
                <a:endParaRPr lang="en-US"/>
              </a:p>
            </p:txBody>
          </p:sp>
          <p:sp>
            <p:nvSpPr>
              <p:cNvPr id="313396" name="Freeform 52"/>
              <p:cNvSpPr>
                <a:spLocks/>
              </p:cNvSpPr>
              <p:nvPr/>
            </p:nvSpPr>
            <p:spPr bwMode="auto">
              <a:xfrm>
                <a:off x="5351" y="507"/>
                <a:ext cx="103" cy="77"/>
              </a:xfrm>
              <a:custGeom>
                <a:avLst/>
                <a:gdLst/>
                <a:ahLst/>
                <a:cxnLst>
                  <a:cxn ang="0">
                    <a:pos x="65" y="0"/>
                  </a:cxn>
                  <a:cxn ang="0">
                    <a:pos x="0" y="139"/>
                  </a:cxn>
                  <a:cxn ang="0">
                    <a:pos x="206" y="154"/>
                  </a:cxn>
                  <a:cxn ang="0">
                    <a:pos x="65" y="0"/>
                  </a:cxn>
                  <a:cxn ang="0">
                    <a:pos x="65" y="0"/>
                  </a:cxn>
                </a:cxnLst>
                <a:rect l="0" t="0" r="r" b="b"/>
                <a:pathLst>
                  <a:path w="206" h="154">
                    <a:moveTo>
                      <a:pt x="65" y="0"/>
                    </a:moveTo>
                    <a:lnTo>
                      <a:pt x="0" y="139"/>
                    </a:lnTo>
                    <a:lnTo>
                      <a:pt x="206" y="154"/>
                    </a:lnTo>
                    <a:lnTo>
                      <a:pt x="65" y="0"/>
                    </a:lnTo>
                    <a:lnTo>
                      <a:pt x="65" y="0"/>
                    </a:lnTo>
                    <a:close/>
                  </a:path>
                </a:pathLst>
              </a:custGeom>
              <a:solidFill>
                <a:srgbClr val="9973E6"/>
              </a:solidFill>
              <a:ln w="9525">
                <a:noFill/>
                <a:round/>
                <a:headEnd/>
                <a:tailEnd/>
              </a:ln>
            </p:spPr>
            <p:txBody>
              <a:bodyPr/>
              <a:lstStyle/>
              <a:p>
                <a:endParaRPr lang="en-US"/>
              </a:p>
            </p:txBody>
          </p:sp>
          <p:sp>
            <p:nvSpPr>
              <p:cNvPr id="313397" name="Freeform 53"/>
              <p:cNvSpPr>
                <a:spLocks/>
              </p:cNvSpPr>
              <p:nvPr/>
            </p:nvSpPr>
            <p:spPr bwMode="auto">
              <a:xfrm>
                <a:off x="5780" y="598"/>
                <a:ext cx="80" cy="104"/>
              </a:xfrm>
              <a:custGeom>
                <a:avLst/>
                <a:gdLst/>
                <a:ahLst/>
                <a:cxnLst>
                  <a:cxn ang="0">
                    <a:pos x="160" y="0"/>
                  </a:cxn>
                  <a:cxn ang="0">
                    <a:pos x="0" y="175"/>
                  </a:cxn>
                  <a:cxn ang="0">
                    <a:pos x="157" y="209"/>
                  </a:cxn>
                  <a:cxn ang="0">
                    <a:pos x="160" y="0"/>
                  </a:cxn>
                  <a:cxn ang="0">
                    <a:pos x="160" y="0"/>
                  </a:cxn>
                </a:cxnLst>
                <a:rect l="0" t="0" r="r" b="b"/>
                <a:pathLst>
                  <a:path w="160" h="209">
                    <a:moveTo>
                      <a:pt x="160" y="0"/>
                    </a:moveTo>
                    <a:lnTo>
                      <a:pt x="0" y="175"/>
                    </a:lnTo>
                    <a:lnTo>
                      <a:pt x="157" y="209"/>
                    </a:lnTo>
                    <a:lnTo>
                      <a:pt x="160" y="0"/>
                    </a:lnTo>
                    <a:lnTo>
                      <a:pt x="160" y="0"/>
                    </a:lnTo>
                    <a:close/>
                  </a:path>
                </a:pathLst>
              </a:custGeom>
              <a:solidFill>
                <a:srgbClr val="9973E6"/>
              </a:solidFill>
              <a:ln w="9525">
                <a:noFill/>
                <a:round/>
                <a:headEnd/>
                <a:tailEnd/>
              </a:ln>
            </p:spPr>
            <p:txBody>
              <a:bodyPr/>
              <a:lstStyle/>
              <a:p>
                <a:endParaRPr lang="en-US"/>
              </a:p>
            </p:txBody>
          </p:sp>
          <p:sp>
            <p:nvSpPr>
              <p:cNvPr id="313398" name="Freeform 54"/>
              <p:cNvSpPr>
                <a:spLocks/>
              </p:cNvSpPr>
              <p:nvPr/>
            </p:nvSpPr>
            <p:spPr bwMode="auto">
              <a:xfrm>
                <a:off x="5599" y="510"/>
                <a:ext cx="60" cy="63"/>
              </a:xfrm>
              <a:custGeom>
                <a:avLst/>
                <a:gdLst/>
                <a:ahLst/>
                <a:cxnLst>
                  <a:cxn ang="0">
                    <a:pos x="114" y="0"/>
                  </a:cxn>
                  <a:cxn ang="0">
                    <a:pos x="0" y="78"/>
                  </a:cxn>
                  <a:cxn ang="0">
                    <a:pos x="120" y="127"/>
                  </a:cxn>
                  <a:cxn ang="0">
                    <a:pos x="114" y="0"/>
                  </a:cxn>
                  <a:cxn ang="0">
                    <a:pos x="114" y="0"/>
                  </a:cxn>
                </a:cxnLst>
                <a:rect l="0" t="0" r="r" b="b"/>
                <a:pathLst>
                  <a:path w="120" h="127">
                    <a:moveTo>
                      <a:pt x="114" y="0"/>
                    </a:moveTo>
                    <a:lnTo>
                      <a:pt x="0" y="78"/>
                    </a:lnTo>
                    <a:lnTo>
                      <a:pt x="120" y="127"/>
                    </a:lnTo>
                    <a:lnTo>
                      <a:pt x="114" y="0"/>
                    </a:lnTo>
                    <a:lnTo>
                      <a:pt x="114" y="0"/>
                    </a:lnTo>
                    <a:close/>
                  </a:path>
                </a:pathLst>
              </a:custGeom>
              <a:solidFill>
                <a:srgbClr val="9973E6"/>
              </a:solidFill>
              <a:ln w="9525">
                <a:noFill/>
                <a:round/>
                <a:headEnd/>
                <a:tailEnd/>
              </a:ln>
            </p:spPr>
            <p:txBody>
              <a:bodyPr/>
              <a:lstStyle/>
              <a:p>
                <a:endParaRPr lang="en-US"/>
              </a:p>
            </p:txBody>
          </p:sp>
          <p:sp>
            <p:nvSpPr>
              <p:cNvPr id="313399" name="Freeform 55"/>
              <p:cNvSpPr>
                <a:spLocks/>
              </p:cNvSpPr>
              <p:nvPr/>
            </p:nvSpPr>
            <p:spPr bwMode="auto">
              <a:xfrm>
                <a:off x="5443" y="457"/>
                <a:ext cx="53" cy="70"/>
              </a:xfrm>
              <a:custGeom>
                <a:avLst/>
                <a:gdLst/>
                <a:ahLst/>
                <a:cxnLst>
                  <a:cxn ang="0">
                    <a:pos x="98" y="0"/>
                  </a:cxn>
                  <a:cxn ang="0">
                    <a:pos x="0" y="10"/>
                  </a:cxn>
                  <a:cxn ang="0">
                    <a:pos x="106" y="139"/>
                  </a:cxn>
                  <a:cxn ang="0">
                    <a:pos x="98" y="0"/>
                  </a:cxn>
                  <a:cxn ang="0">
                    <a:pos x="98" y="0"/>
                  </a:cxn>
                </a:cxnLst>
                <a:rect l="0" t="0" r="r" b="b"/>
                <a:pathLst>
                  <a:path w="106" h="139">
                    <a:moveTo>
                      <a:pt x="98" y="0"/>
                    </a:moveTo>
                    <a:lnTo>
                      <a:pt x="0" y="10"/>
                    </a:lnTo>
                    <a:lnTo>
                      <a:pt x="106" y="139"/>
                    </a:lnTo>
                    <a:lnTo>
                      <a:pt x="98" y="0"/>
                    </a:lnTo>
                    <a:lnTo>
                      <a:pt x="98" y="0"/>
                    </a:lnTo>
                    <a:close/>
                  </a:path>
                </a:pathLst>
              </a:custGeom>
              <a:solidFill>
                <a:srgbClr val="9973E6"/>
              </a:solidFill>
              <a:ln w="9525">
                <a:noFill/>
                <a:round/>
                <a:headEnd/>
                <a:tailEnd/>
              </a:ln>
            </p:spPr>
            <p:txBody>
              <a:bodyPr/>
              <a:lstStyle/>
              <a:p>
                <a:endParaRPr lang="en-US"/>
              </a:p>
            </p:txBody>
          </p:sp>
          <p:sp>
            <p:nvSpPr>
              <p:cNvPr id="313400" name="Freeform 56"/>
              <p:cNvSpPr>
                <a:spLocks/>
              </p:cNvSpPr>
              <p:nvPr/>
            </p:nvSpPr>
            <p:spPr bwMode="auto">
              <a:xfrm>
                <a:off x="5449" y="645"/>
                <a:ext cx="61" cy="55"/>
              </a:xfrm>
              <a:custGeom>
                <a:avLst/>
                <a:gdLst/>
                <a:ahLst/>
                <a:cxnLst>
                  <a:cxn ang="0">
                    <a:pos x="122" y="0"/>
                  </a:cxn>
                  <a:cxn ang="0">
                    <a:pos x="0" y="95"/>
                  </a:cxn>
                  <a:cxn ang="0">
                    <a:pos x="117" y="110"/>
                  </a:cxn>
                  <a:cxn ang="0">
                    <a:pos x="122" y="0"/>
                  </a:cxn>
                  <a:cxn ang="0">
                    <a:pos x="122" y="0"/>
                  </a:cxn>
                </a:cxnLst>
                <a:rect l="0" t="0" r="r" b="b"/>
                <a:pathLst>
                  <a:path w="122" h="110">
                    <a:moveTo>
                      <a:pt x="122" y="0"/>
                    </a:moveTo>
                    <a:lnTo>
                      <a:pt x="0" y="95"/>
                    </a:lnTo>
                    <a:lnTo>
                      <a:pt x="117" y="110"/>
                    </a:lnTo>
                    <a:lnTo>
                      <a:pt x="122" y="0"/>
                    </a:lnTo>
                    <a:lnTo>
                      <a:pt x="122" y="0"/>
                    </a:lnTo>
                    <a:close/>
                  </a:path>
                </a:pathLst>
              </a:custGeom>
              <a:solidFill>
                <a:srgbClr val="9973E6"/>
              </a:solidFill>
              <a:ln w="9525">
                <a:noFill/>
                <a:round/>
                <a:headEnd/>
                <a:tailEnd/>
              </a:ln>
            </p:spPr>
            <p:txBody>
              <a:bodyPr/>
              <a:lstStyle/>
              <a:p>
                <a:endParaRPr lang="en-US"/>
              </a:p>
            </p:txBody>
          </p:sp>
          <p:sp>
            <p:nvSpPr>
              <p:cNvPr id="313401" name="Freeform 57"/>
              <p:cNvSpPr>
                <a:spLocks/>
              </p:cNvSpPr>
              <p:nvPr/>
            </p:nvSpPr>
            <p:spPr bwMode="auto">
              <a:xfrm>
                <a:off x="5603" y="654"/>
                <a:ext cx="41" cy="67"/>
              </a:xfrm>
              <a:custGeom>
                <a:avLst/>
                <a:gdLst/>
                <a:ahLst/>
                <a:cxnLst>
                  <a:cxn ang="0">
                    <a:pos x="42" y="0"/>
                  </a:cxn>
                  <a:cxn ang="0">
                    <a:pos x="0" y="112"/>
                  </a:cxn>
                  <a:cxn ang="0">
                    <a:pos x="81" y="135"/>
                  </a:cxn>
                  <a:cxn ang="0">
                    <a:pos x="42" y="0"/>
                  </a:cxn>
                  <a:cxn ang="0">
                    <a:pos x="42" y="0"/>
                  </a:cxn>
                </a:cxnLst>
                <a:rect l="0" t="0" r="r" b="b"/>
                <a:pathLst>
                  <a:path w="81" h="135">
                    <a:moveTo>
                      <a:pt x="42" y="0"/>
                    </a:moveTo>
                    <a:lnTo>
                      <a:pt x="0" y="112"/>
                    </a:lnTo>
                    <a:lnTo>
                      <a:pt x="81" y="135"/>
                    </a:lnTo>
                    <a:lnTo>
                      <a:pt x="42" y="0"/>
                    </a:lnTo>
                    <a:lnTo>
                      <a:pt x="42" y="0"/>
                    </a:lnTo>
                    <a:close/>
                  </a:path>
                </a:pathLst>
              </a:custGeom>
              <a:solidFill>
                <a:srgbClr val="9973E6"/>
              </a:solidFill>
              <a:ln w="9525">
                <a:noFill/>
                <a:round/>
                <a:headEnd/>
                <a:tailEnd/>
              </a:ln>
            </p:spPr>
            <p:txBody>
              <a:bodyPr/>
              <a:lstStyle/>
              <a:p>
                <a:endParaRPr lang="en-US"/>
              </a:p>
            </p:txBody>
          </p:sp>
          <p:sp>
            <p:nvSpPr>
              <p:cNvPr id="313402" name="Freeform 58"/>
              <p:cNvSpPr>
                <a:spLocks/>
              </p:cNvSpPr>
              <p:nvPr/>
            </p:nvSpPr>
            <p:spPr bwMode="auto">
              <a:xfrm>
                <a:off x="5606" y="438"/>
                <a:ext cx="75" cy="45"/>
              </a:xfrm>
              <a:custGeom>
                <a:avLst/>
                <a:gdLst/>
                <a:ahLst/>
                <a:cxnLst>
                  <a:cxn ang="0">
                    <a:pos x="150" y="0"/>
                  </a:cxn>
                  <a:cxn ang="0">
                    <a:pos x="0" y="21"/>
                  </a:cxn>
                  <a:cxn ang="0">
                    <a:pos x="9" y="90"/>
                  </a:cxn>
                  <a:cxn ang="0">
                    <a:pos x="150" y="0"/>
                  </a:cxn>
                  <a:cxn ang="0">
                    <a:pos x="150" y="0"/>
                  </a:cxn>
                </a:cxnLst>
                <a:rect l="0" t="0" r="r" b="b"/>
                <a:pathLst>
                  <a:path w="150" h="90">
                    <a:moveTo>
                      <a:pt x="150" y="0"/>
                    </a:moveTo>
                    <a:lnTo>
                      <a:pt x="0" y="21"/>
                    </a:lnTo>
                    <a:lnTo>
                      <a:pt x="9" y="90"/>
                    </a:lnTo>
                    <a:lnTo>
                      <a:pt x="150" y="0"/>
                    </a:lnTo>
                    <a:lnTo>
                      <a:pt x="150" y="0"/>
                    </a:lnTo>
                    <a:close/>
                  </a:path>
                </a:pathLst>
              </a:custGeom>
              <a:solidFill>
                <a:srgbClr val="9973E6"/>
              </a:solidFill>
              <a:ln w="9525">
                <a:noFill/>
                <a:round/>
                <a:headEnd/>
                <a:tailEnd/>
              </a:ln>
            </p:spPr>
            <p:txBody>
              <a:bodyPr/>
              <a:lstStyle/>
              <a:p>
                <a:endParaRPr lang="en-US"/>
              </a:p>
            </p:txBody>
          </p:sp>
          <p:sp>
            <p:nvSpPr>
              <p:cNvPr id="313403" name="Freeform 59"/>
              <p:cNvSpPr>
                <a:spLocks/>
              </p:cNvSpPr>
              <p:nvPr/>
            </p:nvSpPr>
            <p:spPr bwMode="auto">
              <a:xfrm>
                <a:off x="5305" y="620"/>
                <a:ext cx="42" cy="80"/>
              </a:xfrm>
              <a:custGeom>
                <a:avLst/>
                <a:gdLst/>
                <a:ahLst/>
                <a:cxnLst>
                  <a:cxn ang="0">
                    <a:pos x="34" y="0"/>
                  </a:cxn>
                  <a:cxn ang="0">
                    <a:pos x="83" y="103"/>
                  </a:cxn>
                  <a:cxn ang="0">
                    <a:pos x="0" y="159"/>
                  </a:cxn>
                  <a:cxn ang="0">
                    <a:pos x="34" y="0"/>
                  </a:cxn>
                  <a:cxn ang="0">
                    <a:pos x="34" y="0"/>
                  </a:cxn>
                </a:cxnLst>
                <a:rect l="0" t="0" r="r" b="b"/>
                <a:pathLst>
                  <a:path w="83" h="159">
                    <a:moveTo>
                      <a:pt x="34" y="0"/>
                    </a:moveTo>
                    <a:lnTo>
                      <a:pt x="83" y="103"/>
                    </a:lnTo>
                    <a:lnTo>
                      <a:pt x="0" y="159"/>
                    </a:lnTo>
                    <a:lnTo>
                      <a:pt x="34" y="0"/>
                    </a:lnTo>
                    <a:lnTo>
                      <a:pt x="34" y="0"/>
                    </a:lnTo>
                    <a:close/>
                  </a:path>
                </a:pathLst>
              </a:custGeom>
              <a:solidFill>
                <a:srgbClr val="9973E6"/>
              </a:solidFill>
              <a:ln w="9525">
                <a:noFill/>
                <a:round/>
                <a:headEnd/>
                <a:tailEnd/>
              </a:ln>
            </p:spPr>
            <p:txBody>
              <a:bodyPr/>
              <a:lstStyle/>
              <a:p>
                <a:endParaRPr lang="en-US"/>
              </a:p>
            </p:txBody>
          </p:sp>
          <p:sp>
            <p:nvSpPr>
              <p:cNvPr id="313404" name="Freeform 60"/>
              <p:cNvSpPr>
                <a:spLocks/>
              </p:cNvSpPr>
              <p:nvPr/>
            </p:nvSpPr>
            <p:spPr bwMode="auto">
              <a:xfrm>
                <a:off x="5420" y="743"/>
                <a:ext cx="59" cy="54"/>
              </a:xfrm>
              <a:custGeom>
                <a:avLst/>
                <a:gdLst/>
                <a:ahLst/>
                <a:cxnLst>
                  <a:cxn ang="0">
                    <a:pos x="0" y="0"/>
                  </a:cxn>
                  <a:cxn ang="0">
                    <a:pos x="118" y="32"/>
                  </a:cxn>
                  <a:cxn ang="0">
                    <a:pos x="22" y="109"/>
                  </a:cxn>
                  <a:cxn ang="0">
                    <a:pos x="0" y="0"/>
                  </a:cxn>
                  <a:cxn ang="0">
                    <a:pos x="0" y="0"/>
                  </a:cxn>
                </a:cxnLst>
                <a:rect l="0" t="0" r="r" b="b"/>
                <a:pathLst>
                  <a:path w="118" h="109">
                    <a:moveTo>
                      <a:pt x="0" y="0"/>
                    </a:moveTo>
                    <a:lnTo>
                      <a:pt x="118" y="32"/>
                    </a:lnTo>
                    <a:lnTo>
                      <a:pt x="22" y="109"/>
                    </a:lnTo>
                    <a:lnTo>
                      <a:pt x="0" y="0"/>
                    </a:lnTo>
                    <a:lnTo>
                      <a:pt x="0" y="0"/>
                    </a:lnTo>
                    <a:close/>
                  </a:path>
                </a:pathLst>
              </a:custGeom>
              <a:solidFill>
                <a:srgbClr val="9973E6"/>
              </a:solidFill>
              <a:ln w="9525">
                <a:noFill/>
                <a:round/>
                <a:headEnd/>
                <a:tailEnd/>
              </a:ln>
            </p:spPr>
            <p:txBody>
              <a:bodyPr/>
              <a:lstStyle/>
              <a:p>
                <a:endParaRPr lang="en-US"/>
              </a:p>
            </p:txBody>
          </p:sp>
          <p:sp>
            <p:nvSpPr>
              <p:cNvPr id="313405" name="Freeform 61"/>
              <p:cNvSpPr>
                <a:spLocks/>
              </p:cNvSpPr>
              <p:nvPr/>
            </p:nvSpPr>
            <p:spPr bwMode="auto">
              <a:xfrm>
                <a:off x="5678" y="597"/>
                <a:ext cx="30" cy="54"/>
              </a:xfrm>
              <a:custGeom>
                <a:avLst/>
                <a:gdLst/>
                <a:ahLst/>
                <a:cxnLst>
                  <a:cxn ang="0">
                    <a:pos x="61" y="93"/>
                  </a:cxn>
                  <a:cxn ang="0">
                    <a:pos x="0" y="107"/>
                  </a:cxn>
                  <a:cxn ang="0">
                    <a:pos x="39" y="0"/>
                  </a:cxn>
                  <a:cxn ang="0">
                    <a:pos x="61" y="93"/>
                  </a:cxn>
                  <a:cxn ang="0">
                    <a:pos x="61" y="93"/>
                  </a:cxn>
                </a:cxnLst>
                <a:rect l="0" t="0" r="r" b="b"/>
                <a:pathLst>
                  <a:path w="61" h="107">
                    <a:moveTo>
                      <a:pt x="61" y="93"/>
                    </a:moveTo>
                    <a:lnTo>
                      <a:pt x="0" y="107"/>
                    </a:lnTo>
                    <a:lnTo>
                      <a:pt x="39" y="0"/>
                    </a:lnTo>
                    <a:lnTo>
                      <a:pt x="61" y="93"/>
                    </a:lnTo>
                    <a:lnTo>
                      <a:pt x="61" y="93"/>
                    </a:lnTo>
                    <a:close/>
                  </a:path>
                </a:pathLst>
              </a:custGeom>
              <a:solidFill>
                <a:srgbClr val="9973E6"/>
              </a:solidFill>
              <a:ln w="9525">
                <a:noFill/>
                <a:round/>
                <a:headEnd/>
                <a:tailEnd/>
              </a:ln>
            </p:spPr>
            <p:txBody>
              <a:bodyPr/>
              <a:lstStyle/>
              <a:p>
                <a:endParaRPr lang="en-US"/>
              </a:p>
            </p:txBody>
          </p:sp>
          <p:sp>
            <p:nvSpPr>
              <p:cNvPr id="313406" name="Freeform 62"/>
              <p:cNvSpPr>
                <a:spLocks/>
              </p:cNvSpPr>
              <p:nvPr/>
            </p:nvSpPr>
            <p:spPr bwMode="auto">
              <a:xfrm>
                <a:off x="5513" y="568"/>
                <a:ext cx="23" cy="32"/>
              </a:xfrm>
              <a:custGeom>
                <a:avLst/>
                <a:gdLst/>
                <a:ahLst/>
                <a:cxnLst>
                  <a:cxn ang="0">
                    <a:pos x="45" y="65"/>
                  </a:cxn>
                  <a:cxn ang="0">
                    <a:pos x="0" y="65"/>
                  </a:cxn>
                  <a:cxn ang="0">
                    <a:pos x="29" y="0"/>
                  </a:cxn>
                  <a:cxn ang="0">
                    <a:pos x="45" y="65"/>
                  </a:cxn>
                  <a:cxn ang="0">
                    <a:pos x="45" y="65"/>
                  </a:cxn>
                </a:cxnLst>
                <a:rect l="0" t="0" r="r" b="b"/>
                <a:pathLst>
                  <a:path w="45" h="65">
                    <a:moveTo>
                      <a:pt x="45" y="65"/>
                    </a:moveTo>
                    <a:lnTo>
                      <a:pt x="0" y="65"/>
                    </a:lnTo>
                    <a:lnTo>
                      <a:pt x="29" y="0"/>
                    </a:lnTo>
                    <a:lnTo>
                      <a:pt x="45" y="65"/>
                    </a:lnTo>
                    <a:lnTo>
                      <a:pt x="45" y="65"/>
                    </a:lnTo>
                    <a:close/>
                  </a:path>
                </a:pathLst>
              </a:custGeom>
              <a:solidFill>
                <a:srgbClr val="9973E6"/>
              </a:solidFill>
              <a:ln w="9525">
                <a:noFill/>
                <a:round/>
                <a:headEnd/>
                <a:tailEnd/>
              </a:ln>
            </p:spPr>
            <p:txBody>
              <a:bodyPr/>
              <a:lstStyle/>
              <a:p>
                <a:endParaRPr lang="en-US"/>
              </a:p>
            </p:txBody>
          </p:sp>
          <p:sp>
            <p:nvSpPr>
              <p:cNvPr id="313407" name="Freeform 63"/>
              <p:cNvSpPr>
                <a:spLocks/>
              </p:cNvSpPr>
              <p:nvPr/>
            </p:nvSpPr>
            <p:spPr bwMode="auto">
              <a:xfrm>
                <a:off x="4713" y="804"/>
                <a:ext cx="61" cy="56"/>
              </a:xfrm>
              <a:custGeom>
                <a:avLst/>
                <a:gdLst/>
                <a:ahLst/>
                <a:cxnLst>
                  <a:cxn ang="0">
                    <a:pos x="120" y="0"/>
                  </a:cxn>
                  <a:cxn ang="0">
                    <a:pos x="0" y="97"/>
                  </a:cxn>
                  <a:cxn ang="0">
                    <a:pos x="117" y="111"/>
                  </a:cxn>
                  <a:cxn ang="0">
                    <a:pos x="120" y="0"/>
                  </a:cxn>
                  <a:cxn ang="0">
                    <a:pos x="120" y="0"/>
                  </a:cxn>
                </a:cxnLst>
                <a:rect l="0" t="0" r="r" b="b"/>
                <a:pathLst>
                  <a:path w="120" h="111">
                    <a:moveTo>
                      <a:pt x="120" y="0"/>
                    </a:moveTo>
                    <a:lnTo>
                      <a:pt x="0" y="97"/>
                    </a:lnTo>
                    <a:lnTo>
                      <a:pt x="117" y="111"/>
                    </a:lnTo>
                    <a:lnTo>
                      <a:pt x="120" y="0"/>
                    </a:lnTo>
                    <a:lnTo>
                      <a:pt x="120" y="0"/>
                    </a:lnTo>
                    <a:close/>
                  </a:path>
                </a:pathLst>
              </a:custGeom>
              <a:solidFill>
                <a:srgbClr val="9973E6"/>
              </a:solidFill>
              <a:ln w="9525">
                <a:noFill/>
                <a:round/>
                <a:headEnd/>
                <a:tailEnd/>
              </a:ln>
            </p:spPr>
            <p:txBody>
              <a:bodyPr/>
              <a:lstStyle/>
              <a:p>
                <a:endParaRPr lang="en-US"/>
              </a:p>
            </p:txBody>
          </p:sp>
          <p:sp>
            <p:nvSpPr>
              <p:cNvPr id="313408" name="Freeform 64"/>
              <p:cNvSpPr>
                <a:spLocks/>
              </p:cNvSpPr>
              <p:nvPr/>
            </p:nvSpPr>
            <p:spPr bwMode="auto">
              <a:xfrm>
                <a:off x="4833" y="859"/>
                <a:ext cx="103" cy="77"/>
              </a:xfrm>
              <a:custGeom>
                <a:avLst/>
                <a:gdLst/>
                <a:ahLst/>
                <a:cxnLst>
                  <a:cxn ang="0">
                    <a:pos x="65" y="0"/>
                  </a:cxn>
                  <a:cxn ang="0">
                    <a:pos x="0" y="139"/>
                  </a:cxn>
                  <a:cxn ang="0">
                    <a:pos x="206" y="155"/>
                  </a:cxn>
                  <a:cxn ang="0">
                    <a:pos x="65" y="0"/>
                  </a:cxn>
                  <a:cxn ang="0">
                    <a:pos x="65" y="0"/>
                  </a:cxn>
                </a:cxnLst>
                <a:rect l="0" t="0" r="r" b="b"/>
                <a:pathLst>
                  <a:path w="206" h="155">
                    <a:moveTo>
                      <a:pt x="65" y="0"/>
                    </a:moveTo>
                    <a:lnTo>
                      <a:pt x="0" y="139"/>
                    </a:lnTo>
                    <a:lnTo>
                      <a:pt x="206" y="155"/>
                    </a:lnTo>
                    <a:lnTo>
                      <a:pt x="65" y="0"/>
                    </a:lnTo>
                    <a:lnTo>
                      <a:pt x="65" y="0"/>
                    </a:lnTo>
                    <a:close/>
                  </a:path>
                </a:pathLst>
              </a:custGeom>
              <a:solidFill>
                <a:srgbClr val="9973E6"/>
              </a:solidFill>
              <a:ln w="9525">
                <a:noFill/>
                <a:round/>
                <a:headEnd/>
                <a:tailEnd/>
              </a:ln>
            </p:spPr>
            <p:txBody>
              <a:bodyPr/>
              <a:lstStyle/>
              <a:p>
                <a:endParaRPr lang="en-US"/>
              </a:p>
            </p:txBody>
          </p:sp>
          <p:sp>
            <p:nvSpPr>
              <p:cNvPr id="313409" name="Freeform 65"/>
              <p:cNvSpPr>
                <a:spLocks/>
              </p:cNvSpPr>
              <p:nvPr/>
            </p:nvSpPr>
            <p:spPr bwMode="auto">
              <a:xfrm>
                <a:off x="4945" y="779"/>
                <a:ext cx="34" cy="52"/>
              </a:xfrm>
              <a:custGeom>
                <a:avLst/>
                <a:gdLst/>
                <a:ahLst/>
                <a:cxnLst>
                  <a:cxn ang="0">
                    <a:pos x="8" y="0"/>
                  </a:cxn>
                  <a:cxn ang="0">
                    <a:pos x="0" y="106"/>
                  </a:cxn>
                  <a:cxn ang="0">
                    <a:pos x="67" y="49"/>
                  </a:cxn>
                  <a:cxn ang="0">
                    <a:pos x="8" y="0"/>
                  </a:cxn>
                  <a:cxn ang="0">
                    <a:pos x="8" y="0"/>
                  </a:cxn>
                </a:cxnLst>
                <a:rect l="0" t="0" r="r" b="b"/>
                <a:pathLst>
                  <a:path w="67" h="106">
                    <a:moveTo>
                      <a:pt x="8" y="0"/>
                    </a:moveTo>
                    <a:lnTo>
                      <a:pt x="0" y="106"/>
                    </a:lnTo>
                    <a:lnTo>
                      <a:pt x="67" y="49"/>
                    </a:lnTo>
                    <a:lnTo>
                      <a:pt x="8" y="0"/>
                    </a:lnTo>
                    <a:lnTo>
                      <a:pt x="8" y="0"/>
                    </a:lnTo>
                    <a:close/>
                  </a:path>
                </a:pathLst>
              </a:custGeom>
              <a:solidFill>
                <a:srgbClr val="9973E6"/>
              </a:solidFill>
              <a:ln w="9525">
                <a:noFill/>
                <a:round/>
                <a:headEnd/>
                <a:tailEnd/>
              </a:ln>
            </p:spPr>
            <p:txBody>
              <a:bodyPr/>
              <a:lstStyle/>
              <a:p>
                <a:endParaRPr lang="en-US"/>
              </a:p>
            </p:txBody>
          </p:sp>
          <p:sp>
            <p:nvSpPr>
              <p:cNvPr id="313410" name="Freeform 66"/>
              <p:cNvSpPr>
                <a:spLocks/>
              </p:cNvSpPr>
              <p:nvPr/>
            </p:nvSpPr>
            <p:spPr bwMode="auto">
              <a:xfrm>
                <a:off x="4976" y="851"/>
                <a:ext cx="61" cy="55"/>
              </a:xfrm>
              <a:custGeom>
                <a:avLst/>
                <a:gdLst/>
                <a:ahLst/>
                <a:cxnLst>
                  <a:cxn ang="0">
                    <a:pos x="120" y="0"/>
                  </a:cxn>
                  <a:cxn ang="0">
                    <a:pos x="0" y="95"/>
                  </a:cxn>
                  <a:cxn ang="0">
                    <a:pos x="117" y="110"/>
                  </a:cxn>
                  <a:cxn ang="0">
                    <a:pos x="120" y="0"/>
                  </a:cxn>
                  <a:cxn ang="0">
                    <a:pos x="120" y="0"/>
                  </a:cxn>
                </a:cxnLst>
                <a:rect l="0" t="0" r="r" b="b"/>
                <a:pathLst>
                  <a:path w="120" h="110">
                    <a:moveTo>
                      <a:pt x="120" y="0"/>
                    </a:moveTo>
                    <a:lnTo>
                      <a:pt x="0" y="95"/>
                    </a:lnTo>
                    <a:lnTo>
                      <a:pt x="117" y="110"/>
                    </a:lnTo>
                    <a:lnTo>
                      <a:pt x="120" y="0"/>
                    </a:lnTo>
                    <a:lnTo>
                      <a:pt x="120" y="0"/>
                    </a:lnTo>
                    <a:close/>
                  </a:path>
                </a:pathLst>
              </a:custGeom>
              <a:solidFill>
                <a:srgbClr val="9973E6"/>
              </a:solidFill>
              <a:ln w="9525">
                <a:noFill/>
                <a:round/>
                <a:headEnd/>
                <a:tailEnd/>
              </a:ln>
            </p:spPr>
            <p:txBody>
              <a:bodyPr/>
              <a:lstStyle/>
              <a:p>
                <a:endParaRPr lang="en-US"/>
              </a:p>
            </p:txBody>
          </p:sp>
          <p:sp>
            <p:nvSpPr>
              <p:cNvPr id="313411" name="Freeform 67"/>
              <p:cNvSpPr>
                <a:spLocks/>
              </p:cNvSpPr>
              <p:nvPr/>
            </p:nvSpPr>
            <p:spPr bwMode="auto">
              <a:xfrm>
                <a:off x="5186" y="713"/>
                <a:ext cx="40" cy="68"/>
              </a:xfrm>
              <a:custGeom>
                <a:avLst/>
                <a:gdLst/>
                <a:ahLst/>
                <a:cxnLst>
                  <a:cxn ang="0">
                    <a:pos x="41" y="0"/>
                  </a:cxn>
                  <a:cxn ang="0">
                    <a:pos x="0" y="112"/>
                  </a:cxn>
                  <a:cxn ang="0">
                    <a:pos x="80" y="136"/>
                  </a:cxn>
                  <a:cxn ang="0">
                    <a:pos x="41" y="0"/>
                  </a:cxn>
                  <a:cxn ang="0">
                    <a:pos x="41" y="0"/>
                  </a:cxn>
                </a:cxnLst>
                <a:rect l="0" t="0" r="r" b="b"/>
                <a:pathLst>
                  <a:path w="80" h="136">
                    <a:moveTo>
                      <a:pt x="41" y="0"/>
                    </a:moveTo>
                    <a:lnTo>
                      <a:pt x="0" y="112"/>
                    </a:lnTo>
                    <a:lnTo>
                      <a:pt x="80" y="136"/>
                    </a:lnTo>
                    <a:lnTo>
                      <a:pt x="41" y="0"/>
                    </a:lnTo>
                    <a:lnTo>
                      <a:pt x="41" y="0"/>
                    </a:lnTo>
                    <a:close/>
                  </a:path>
                </a:pathLst>
              </a:custGeom>
              <a:solidFill>
                <a:srgbClr val="9973E6"/>
              </a:solidFill>
              <a:ln w="9525">
                <a:noFill/>
                <a:round/>
                <a:headEnd/>
                <a:tailEnd/>
              </a:ln>
            </p:spPr>
            <p:txBody>
              <a:bodyPr/>
              <a:lstStyle/>
              <a:p>
                <a:endParaRPr lang="en-US"/>
              </a:p>
            </p:txBody>
          </p:sp>
          <p:sp>
            <p:nvSpPr>
              <p:cNvPr id="313412" name="Freeform 68"/>
              <p:cNvSpPr>
                <a:spLocks/>
              </p:cNvSpPr>
              <p:nvPr/>
            </p:nvSpPr>
            <p:spPr bwMode="auto">
              <a:xfrm>
                <a:off x="5112" y="886"/>
                <a:ext cx="34" cy="53"/>
              </a:xfrm>
              <a:custGeom>
                <a:avLst/>
                <a:gdLst/>
                <a:ahLst/>
                <a:cxnLst>
                  <a:cxn ang="0">
                    <a:pos x="9" y="0"/>
                  </a:cxn>
                  <a:cxn ang="0">
                    <a:pos x="0" y="106"/>
                  </a:cxn>
                  <a:cxn ang="0">
                    <a:pos x="69" y="51"/>
                  </a:cxn>
                  <a:cxn ang="0">
                    <a:pos x="9" y="0"/>
                  </a:cxn>
                  <a:cxn ang="0">
                    <a:pos x="9" y="0"/>
                  </a:cxn>
                </a:cxnLst>
                <a:rect l="0" t="0" r="r" b="b"/>
                <a:pathLst>
                  <a:path w="69" h="106">
                    <a:moveTo>
                      <a:pt x="9" y="0"/>
                    </a:moveTo>
                    <a:lnTo>
                      <a:pt x="0" y="106"/>
                    </a:lnTo>
                    <a:lnTo>
                      <a:pt x="69" y="51"/>
                    </a:lnTo>
                    <a:lnTo>
                      <a:pt x="9" y="0"/>
                    </a:lnTo>
                    <a:lnTo>
                      <a:pt x="9" y="0"/>
                    </a:lnTo>
                    <a:close/>
                  </a:path>
                </a:pathLst>
              </a:custGeom>
              <a:solidFill>
                <a:srgbClr val="9973E6"/>
              </a:solidFill>
              <a:ln w="9525">
                <a:noFill/>
                <a:round/>
                <a:headEnd/>
                <a:tailEnd/>
              </a:ln>
            </p:spPr>
            <p:txBody>
              <a:bodyPr/>
              <a:lstStyle/>
              <a:p>
                <a:endParaRPr lang="en-US"/>
              </a:p>
            </p:txBody>
          </p:sp>
          <p:sp>
            <p:nvSpPr>
              <p:cNvPr id="313413" name="Freeform 69"/>
              <p:cNvSpPr>
                <a:spLocks/>
              </p:cNvSpPr>
              <p:nvPr/>
            </p:nvSpPr>
            <p:spPr bwMode="auto">
              <a:xfrm>
                <a:off x="5324" y="714"/>
                <a:ext cx="34" cy="53"/>
              </a:xfrm>
              <a:custGeom>
                <a:avLst/>
                <a:gdLst/>
                <a:ahLst/>
                <a:cxnLst>
                  <a:cxn ang="0">
                    <a:pos x="9" y="0"/>
                  </a:cxn>
                  <a:cxn ang="0">
                    <a:pos x="0" y="106"/>
                  </a:cxn>
                  <a:cxn ang="0">
                    <a:pos x="68" y="48"/>
                  </a:cxn>
                  <a:cxn ang="0">
                    <a:pos x="9" y="0"/>
                  </a:cxn>
                  <a:cxn ang="0">
                    <a:pos x="9" y="0"/>
                  </a:cxn>
                </a:cxnLst>
                <a:rect l="0" t="0" r="r" b="b"/>
                <a:pathLst>
                  <a:path w="68" h="106">
                    <a:moveTo>
                      <a:pt x="9" y="0"/>
                    </a:moveTo>
                    <a:lnTo>
                      <a:pt x="0" y="106"/>
                    </a:lnTo>
                    <a:lnTo>
                      <a:pt x="68" y="48"/>
                    </a:lnTo>
                    <a:lnTo>
                      <a:pt x="9" y="0"/>
                    </a:lnTo>
                    <a:lnTo>
                      <a:pt x="9" y="0"/>
                    </a:lnTo>
                    <a:close/>
                  </a:path>
                </a:pathLst>
              </a:custGeom>
              <a:solidFill>
                <a:srgbClr val="9973E6"/>
              </a:solidFill>
              <a:ln w="9525">
                <a:noFill/>
                <a:round/>
                <a:headEnd/>
                <a:tailEnd/>
              </a:ln>
            </p:spPr>
            <p:txBody>
              <a:bodyPr/>
              <a:lstStyle/>
              <a:p>
                <a:endParaRPr lang="en-US"/>
              </a:p>
            </p:txBody>
          </p:sp>
          <p:sp>
            <p:nvSpPr>
              <p:cNvPr id="313414" name="Freeform 70"/>
              <p:cNvSpPr>
                <a:spLocks/>
              </p:cNvSpPr>
              <p:nvPr/>
            </p:nvSpPr>
            <p:spPr bwMode="auto">
              <a:xfrm>
                <a:off x="5189" y="802"/>
                <a:ext cx="81" cy="104"/>
              </a:xfrm>
              <a:custGeom>
                <a:avLst/>
                <a:gdLst/>
                <a:ahLst/>
                <a:cxnLst>
                  <a:cxn ang="0">
                    <a:pos x="161" y="0"/>
                  </a:cxn>
                  <a:cxn ang="0">
                    <a:pos x="0" y="172"/>
                  </a:cxn>
                  <a:cxn ang="0">
                    <a:pos x="158" y="209"/>
                  </a:cxn>
                  <a:cxn ang="0">
                    <a:pos x="161" y="0"/>
                  </a:cxn>
                  <a:cxn ang="0">
                    <a:pos x="161" y="0"/>
                  </a:cxn>
                </a:cxnLst>
                <a:rect l="0" t="0" r="r" b="b"/>
                <a:pathLst>
                  <a:path w="161" h="209">
                    <a:moveTo>
                      <a:pt x="161" y="0"/>
                    </a:moveTo>
                    <a:lnTo>
                      <a:pt x="0" y="172"/>
                    </a:lnTo>
                    <a:lnTo>
                      <a:pt x="158" y="209"/>
                    </a:lnTo>
                    <a:lnTo>
                      <a:pt x="161" y="0"/>
                    </a:lnTo>
                    <a:lnTo>
                      <a:pt x="161" y="0"/>
                    </a:lnTo>
                    <a:close/>
                  </a:path>
                </a:pathLst>
              </a:custGeom>
              <a:solidFill>
                <a:srgbClr val="9973E6"/>
              </a:solidFill>
              <a:ln w="9525">
                <a:noFill/>
                <a:round/>
                <a:headEnd/>
                <a:tailEnd/>
              </a:ln>
            </p:spPr>
            <p:txBody>
              <a:bodyPr/>
              <a:lstStyle/>
              <a:p>
                <a:endParaRPr lang="en-US"/>
              </a:p>
            </p:txBody>
          </p:sp>
          <p:sp>
            <p:nvSpPr>
              <p:cNvPr id="313415" name="Freeform 71"/>
              <p:cNvSpPr>
                <a:spLocks/>
              </p:cNvSpPr>
              <p:nvPr/>
            </p:nvSpPr>
            <p:spPr bwMode="auto">
              <a:xfrm>
                <a:off x="5312" y="805"/>
                <a:ext cx="35" cy="53"/>
              </a:xfrm>
              <a:custGeom>
                <a:avLst/>
                <a:gdLst/>
                <a:ahLst/>
                <a:cxnLst>
                  <a:cxn ang="0">
                    <a:pos x="9" y="0"/>
                  </a:cxn>
                  <a:cxn ang="0">
                    <a:pos x="0" y="106"/>
                  </a:cxn>
                  <a:cxn ang="0">
                    <a:pos x="69" y="52"/>
                  </a:cxn>
                  <a:cxn ang="0">
                    <a:pos x="9" y="0"/>
                  </a:cxn>
                  <a:cxn ang="0">
                    <a:pos x="9" y="0"/>
                  </a:cxn>
                </a:cxnLst>
                <a:rect l="0" t="0" r="r" b="b"/>
                <a:pathLst>
                  <a:path w="69" h="106">
                    <a:moveTo>
                      <a:pt x="9" y="0"/>
                    </a:moveTo>
                    <a:lnTo>
                      <a:pt x="0" y="106"/>
                    </a:lnTo>
                    <a:lnTo>
                      <a:pt x="69" y="52"/>
                    </a:lnTo>
                    <a:lnTo>
                      <a:pt x="9" y="0"/>
                    </a:lnTo>
                    <a:lnTo>
                      <a:pt x="9" y="0"/>
                    </a:lnTo>
                    <a:close/>
                  </a:path>
                </a:pathLst>
              </a:custGeom>
              <a:solidFill>
                <a:srgbClr val="9973E6"/>
              </a:solidFill>
              <a:ln w="9525">
                <a:noFill/>
                <a:round/>
                <a:headEnd/>
                <a:tailEnd/>
              </a:ln>
            </p:spPr>
            <p:txBody>
              <a:bodyPr/>
              <a:lstStyle/>
              <a:p>
                <a:endParaRPr lang="en-US"/>
              </a:p>
            </p:txBody>
          </p:sp>
          <p:sp>
            <p:nvSpPr>
              <p:cNvPr id="313416" name="Freeform 72"/>
              <p:cNvSpPr>
                <a:spLocks/>
              </p:cNvSpPr>
              <p:nvPr/>
            </p:nvSpPr>
            <p:spPr bwMode="auto">
              <a:xfrm>
                <a:off x="5298" y="931"/>
                <a:ext cx="58" cy="55"/>
              </a:xfrm>
              <a:custGeom>
                <a:avLst/>
                <a:gdLst/>
                <a:ahLst/>
                <a:cxnLst>
                  <a:cxn ang="0">
                    <a:pos x="0" y="0"/>
                  </a:cxn>
                  <a:cxn ang="0">
                    <a:pos x="118" y="31"/>
                  </a:cxn>
                  <a:cxn ang="0">
                    <a:pos x="21" y="109"/>
                  </a:cxn>
                  <a:cxn ang="0">
                    <a:pos x="0" y="0"/>
                  </a:cxn>
                  <a:cxn ang="0">
                    <a:pos x="0" y="0"/>
                  </a:cxn>
                </a:cxnLst>
                <a:rect l="0" t="0" r="r" b="b"/>
                <a:pathLst>
                  <a:path w="118" h="109">
                    <a:moveTo>
                      <a:pt x="0" y="0"/>
                    </a:moveTo>
                    <a:lnTo>
                      <a:pt x="118" y="31"/>
                    </a:lnTo>
                    <a:lnTo>
                      <a:pt x="21" y="109"/>
                    </a:lnTo>
                    <a:lnTo>
                      <a:pt x="0" y="0"/>
                    </a:lnTo>
                    <a:lnTo>
                      <a:pt x="0" y="0"/>
                    </a:lnTo>
                    <a:close/>
                  </a:path>
                </a:pathLst>
              </a:custGeom>
              <a:solidFill>
                <a:srgbClr val="9973E6"/>
              </a:solidFill>
              <a:ln w="9525">
                <a:noFill/>
                <a:round/>
                <a:headEnd/>
                <a:tailEnd/>
              </a:ln>
            </p:spPr>
            <p:txBody>
              <a:bodyPr/>
              <a:lstStyle/>
              <a:p>
                <a:endParaRPr lang="en-US"/>
              </a:p>
            </p:txBody>
          </p:sp>
          <p:sp>
            <p:nvSpPr>
              <p:cNvPr id="313417" name="Freeform 73"/>
              <p:cNvSpPr>
                <a:spLocks/>
              </p:cNvSpPr>
              <p:nvPr/>
            </p:nvSpPr>
            <p:spPr bwMode="auto">
              <a:xfrm>
                <a:off x="5562" y="750"/>
                <a:ext cx="29" cy="54"/>
              </a:xfrm>
              <a:custGeom>
                <a:avLst/>
                <a:gdLst/>
                <a:ahLst/>
                <a:cxnLst>
                  <a:cxn ang="0">
                    <a:pos x="59" y="92"/>
                  </a:cxn>
                  <a:cxn ang="0">
                    <a:pos x="0" y="109"/>
                  </a:cxn>
                  <a:cxn ang="0">
                    <a:pos x="37" y="0"/>
                  </a:cxn>
                  <a:cxn ang="0">
                    <a:pos x="59" y="92"/>
                  </a:cxn>
                  <a:cxn ang="0">
                    <a:pos x="59" y="92"/>
                  </a:cxn>
                </a:cxnLst>
                <a:rect l="0" t="0" r="r" b="b"/>
                <a:pathLst>
                  <a:path w="59" h="109">
                    <a:moveTo>
                      <a:pt x="59" y="92"/>
                    </a:moveTo>
                    <a:lnTo>
                      <a:pt x="0" y="109"/>
                    </a:lnTo>
                    <a:lnTo>
                      <a:pt x="37" y="0"/>
                    </a:lnTo>
                    <a:lnTo>
                      <a:pt x="59" y="92"/>
                    </a:lnTo>
                    <a:lnTo>
                      <a:pt x="59" y="92"/>
                    </a:lnTo>
                    <a:close/>
                  </a:path>
                </a:pathLst>
              </a:custGeom>
              <a:solidFill>
                <a:srgbClr val="9973E6"/>
              </a:solidFill>
              <a:ln w="9525">
                <a:noFill/>
                <a:round/>
                <a:headEnd/>
                <a:tailEnd/>
              </a:ln>
            </p:spPr>
            <p:txBody>
              <a:bodyPr/>
              <a:lstStyle/>
              <a:p>
                <a:endParaRPr lang="en-US"/>
              </a:p>
            </p:txBody>
          </p:sp>
          <p:sp>
            <p:nvSpPr>
              <p:cNvPr id="313418" name="Freeform 74"/>
              <p:cNvSpPr>
                <a:spLocks/>
              </p:cNvSpPr>
              <p:nvPr/>
            </p:nvSpPr>
            <p:spPr bwMode="auto">
              <a:xfrm>
                <a:off x="5430" y="831"/>
                <a:ext cx="34" cy="52"/>
              </a:xfrm>
              <a:custGeom>
                <a:avLst/>
                <a:gdLst/>
                <a:ahLst/>
                <a:cxnLst>
                  <a:cxn ang="0">
                    <a:pos x="10" y="0"/>
                  </a:cxn>
                  <a:cxn ang="0">
                    <a:pos x="0" y="103"/>
                  </a:cxn>
                  <a:cxn ang="0">
                    <a:pos x="67" y="48"/>
                  </a:cxn>
                  <a:cxn ang="0">
                    <a:pos x="10" y="0"/>
                  </a:cxn>
                  <a:cxn ang="0">
                    <a:pos x="10" y="0"/>
                  </a:cxn>
                </a:cxnLst>
                <a:rect l="0" t="0" r="r" b="b"/>
                <a:pathLst>
                  <a:path w="67" h="103">
                    <a:moveTo>
                      <a:pt x="10" y="0"/>
                    </a:moveTo>
                    <a:lnTo>
                      <a:pt x="0" y="103"/>
                    </a:lnTo>
                    <a:lnTo>
                      <a:pt x="67" y="48"/>
                    </a:lnTo>
                    <a:lnTo>
                      <a:pt x="10" y="0"/>
                    </a:lnTo>
                    <a:lnTo>
                      <a:pt x="10" y="0"/>
                    </a:lnTo>
                    <a:close/>
                  </a:path>
                </a:pathLst>
              </a:custGeom>
              <a:solidFill>
                <a:srgbClr val="9973E6"/>
              </a:solidFill>
              <a:ln w="9525">
                <a:noFill/>
                <a:round/>
                <a:headEnd/>
                <a:tailEnd/>
              </a:ln>
            </p:spPr>
            <p:txBody>
              <a:bodyPr/>
              <a:lstStyle/>
              <a:p>
                <a:endParaRPr lang="en-US"/>
              </a:p>
            </p:txBody>
          </p:sp>
          <p:sp>
            <p:nvSpPr>
              <p:cNvPr id="313419" name="Freeform 75"/>
              <p:cNvSpPr>
                <a:spLocks/>
              </p:cNvSpPr>
              <p:nvPr/>
            </p:nvSpPr>
            <p:spPr bwMode="auto">
              <a:xfrm>
                <a:off x="5514" y="834"/>
                <a:ext cx="104" cy="78"/>
              </a:xfrm>
              <a:custGeom>
                <a:avLst/>
                <a:gdLst/>
                <a:ahLst/>
                <a:cxnLst>
                  <a:cxn ang="0">
                    <a:pos x="66" y="0"/>
                  </a:cxn>
                  <a:cxn ang="0">
                    <a:pos x="0" y="138"/>
                  </a:cxn>
                  <a:cxn ang="0">
                    <a:pos x="209" y="154"/>
                  </a:cxn>
                  <a:cxn ang="0">
                    <a:pos x="66" y="0"/>
                  </a:cxn>
                  <a:cxn ang="0">
                    <a:pos x="66" y="0"/>
                  </a:cxn>
                </a:cxnLst>
                <a:rect l="0" t="0" r="r" b="b"/>
                <a:pathLst>
                  <a:path w="209" h="154">
                    <a:moveTo>
                      <a:pt x="66" y="0"/>
                    </a:moveTo>
                    <a:lnTo>
                      <a:pt x="0" y="138"/>
                    </a:lnTo>
                    <a:lnTo>
                      <a:pt x="209" y="154"/>
                    </a:lnTo>
                    <a:lnTo>
                      <a:pt x="66" y="0"/>
                    </a:lnTo>
                    <a:lnTo>
                      <a:pt x="66" y="0"/>
                    </a:lnTo>
                    <a:close/>
                  </a:path>
                </a:pathLst>
              </a:custGeom>
              <a:solidFill>
                <a:srgbClr val="9973E6"/>
              </a:solidFill>
              <a:ln w="9525">
                <a:noFill/>
                <a:round/>
                <a:headEnd/>
                <a:tailEnd/>
              </a:ln>
            </p:spPr>
            <p:txBody>
              <a:bodyPr/>
              <a:lstStyle/>
              <a:p>
                <a:endParaRPr lang="en-US"/>
              </a:p>
            </p:txBody>
          </p:sp>
          <p:sp>
            <p:nvSpPr>
              <p:cNvPr id="313420" name="Freeform 76"/>
              <p:cNvSpPr>
                <a:spLocks/>
              </p:cNvSpPr>
              <p:nvPr/>
            </p:nvSpPr>
            <p:spPr bwMode="auto">
              <a:xfrm>
                <a:off x="5823" y="770"/>
                <a:ext cx="60" cy="64"/>
              </a:xfrm>
              <a:custGeom>
                <a:avLst/>
                <a:gdLst/>
                <a:ahLst/>
                <a:cxnLst>
                  <a:cxn ang="0">
                    <a:pos x="114" y="0"/>
                  </a:cxn>
                  <a:cxn ang="0">
                    <a:pos x="0" y="76"/>
                  </a:cxn>
                  <a:cxn ang="0">
                    <a:pos x="120" y="126"/>
                  </a:cxn>
                  <a:cxn ang="0">
                    <a:pos x="114" y="0"/>
                  </a:cxn>
                  <a:cxn ang="0">
                    <a:pos x="114" y="0"/>
                  </a:cxn>
                </a:cxnLst>
                <a:rect l="0" t="0" r="r" b="b"/>
                <a:pathLst>
                  <a:path w="120" h="126">
                    <a:moveTo>
                      <a:pt x="114" y="0"/>
                    </a:moveTo>
                    <a:lnTo>
                      <a:pt x="0" y="76"/>
                    </a:lnTo>
                    <a:lnTo>
                      <a:pt x="120" y="126"/>
                    </a:lnTo>
                    <a:lnTo>
                      <a:pt x="114" y="0"/>
                    </a:lnTo>
                    <a:lnTo>
                      <a:pt x="114" y="0"/>
                    </a:lnTo>
                    <a:close/>
                  </a:path>
                </a:pathLst>
              </a:custGeom>
              <a:solidFill>
                <a:srgbClr val="9973E6"/>
              </a:solidFill>
              <a:ln w="9525">
                <a:noFill/>
                <a:round/>
                <a:headEnd/>
                <a:tailEnd/>
              </a:ln>
            </p:spPr>
            <p:txBody>
              <a:bodyPr/>
              <a:lstStyle/>
              <a:p>
                <a:endParaRPr lang="en-US"/>
              </a:p>
            </p:txBody>
          </p:sp>
          <p:sp>
            <p:nvSpPr>
              <p:cNvPr id="313421" name="Freeform 77"/>
              <p:cNvSpPr>
                <a:spLocks/>
              </p:cNvSpPr>
              <p:nvPr/>
            </p:nvSpPr>
            <p:spPr bwMode="auto">
              <a:xfrm>
                <a:off x="5523" y="361"/>
                <a:ext cx="41" cy="68"/>
              </a:xfrm>
              <a:custGeom>
                <a:avLst/>
                <a:gdLst/>
                <a:ahLst/>
                <a:cxnLst>
                  <a:cxn ang="0">
                    <a:pos x="41" y="0"/>
                  </a:cxn>
                  <a:cxn ang="0">
                    <a:pos x="0" y="112"/>
                  </a:cxn>
                  <a:cxn ang="0">
                    <a:pos x="81" y="137"/>
                  </a:cxn>
                  <a:cxn ang="0">
                    <a:pos x="41" y="0"/>
                  </a:cxn>
                  <a:cxn ang="0">
                    <a:pos x="41" y="0"/>
                  </a:cxn>
                </a:cxnLst>
                <a:rect l="0" t="0" r="r" b="b"/>
                <a:pathLst>
                  <a:path w="81" h="137">
                    <a:moveTo>
                      <a:pt x="41" y="0"/>
                    </a:moveTo>
                    <a:lnTo>
                      <a:pt x="0" y="112"/>
                    </a:lnTo>
                    <a:lnTo>
                      <a:pt x="81" y="137"/>
                    </a:lnTo>
                    <a:lnTo>
                      <a:pt x="41" y="0"/>
                    </a:lnTo>
                    <a:lnTo>
                      <a:pt x="41" y="0"/>
                    </a:lnTo>
                    <a:close/>
                  </a:path>
                </a:pathLst>
              </a:custGeom>
              <a:solidFill>
                <a:srgbClr val="9973E6"/>
              </a:solidFill>
              <a:ln w="9525">
                <a:noFill/>
                <a:round/>
                <a:headEnd/>
                <a:tailEnd/>
              </a:ln>
            </p:spPr>
            <p:txBody>
              <a:bodyPr/>
              <a:lstStyle/>
              <a:p>
                <a:endParaRPr lang="en-US"/>
              </a:p>
            </p:txBody>
          </p:sp>
          <p:sp>
            <p:nvSpPr>
              <p:cNvPr id="313422" name="Freeform 78"/>
              <p:cNvSpPr>
                <a:spLocks/>
              </p:cNvSpPr>
              <p:nvPr/>
            </p:nvSpPr>
            <p:spPr bwMode="auto">
              <a:xfrm>
                <a:off x="5838" y="371"/>
                <a:ext cx="41" cy="80"/>
              </a:xfrm>
              <a:custGeom>
                <a:avLst/>
                <a:gdLst/>
                <a:ahLst/>
                <a:cxnLst>
                  <a:cxn ang="0">
                    <a:pos x="33" y="0"/>
                  </a:cxn>
                  <a:cxn ang="0">
                    <a:pos x="83" y="105"/>
                  </a:cxn>
                  <a:cxn ang="0">
                    <a:pos x="0" y="160"/>
                  </a:cxn>
                  <a:cxn ang="0">
                    <a:pos x="33" y="0"/>
                  </a:cxn>
                  <a:cxn ang="0">
                    <a:pos x="33" y="0"/>
                  </a:cxn>
                </a:cxnLst>
                <a:rect l="0" t="0" r="r" b="b"/>
                <a:pathLst>
                  <a:path w="83" h="160">
                    <a:moveTo>
                      <a:pt x="33" y="0"/>
                    </a:moveTo>
                    <a:lnTo>
                      <a:pt x="83" y="105"/>
                    </a:lnTo>
                    <a:lnTo>
                      <a:pt x="0" y="160"/>
                    </a:lnTo>
                    <a:lnTo>
                      <a:pt x="33" y="0"/>
                    </a:lnTo>
                    <a:lnTo>
                      <a:pt x="33" y="0"/>
                    </a:lnTo>
                    <a:close/>
                  </a:path>
                </a:pathLst>
              </a:custGeom>
              <a:solidFill>
                <a:srgbClr val="9973E6"/>
              </a:solidFill>
              <a:ln w="9525">
                <a:noFill/>
                <a:round/>
                <a:headEnd/>
                <a:tailEnd/>
              </a:ln>
            </p:spPr>
            <p:txBody>
              <a:bodyPr/>
              <a:lstStyle/>
              <a:p>
                <a:endParaRPr lang="en-US"/>
              </a:p>
            </p:txBody>
          </p:sp>
          <p:sp>
            <p:nvSpPr>
              <p:cNvPr id="313423" name="Freeform 79"/>
              <p:cNvSpPr>
                <a:spLocks/>
              </p:cNvSpPr>
              <p:nvPr/>
            </p:nvSpPr>
            <p:spPr bwMode="auto">
              <a:xfrm>
                <a:off x="4657" y="947"/>
                <a:ext cx="1278" cy="520"/>
              </a:xfrm>
              <a:custGeom>
                <a:avLst/>
                <a:gdLst/>
                <a:ahLst/>
                <a:cxnLst>
                  <a:cxn ang="0">
                    <a:pos x="3" y="0"/>
                  </a:cxn>
                  <a:cxn ang="0">
                    <a:pos x="43" y="0"/>
                  </a:cxn>
                  <a:cxn ang="0">
                    <a:pos x="90" y="4"/>
                  </a:cxn>
                  <a:cxn ang="0">
                    <a:pos x="192" y="10"/>
                  </a:cxn>
                  <a:cxn ang="0">
                    <a:pos x="282" y="19"/>
                  </a:cxn>
                  <a:cxn ang="0">
                    <a:pos x="350" y="25"/>
                  </a:cxn>
                  <a:cxn ang="0">
                    <a:pos x="420" y="25"/>
                  </a:cxn>
                  <a:cxn ang="0">
                    <a:pos x="538" y="34"/>
                  </a:cxn>
                  <a:cxn ang="0">
                    <a:pos x="673" y="37"/>
                  </a:cxn>
                  <a:cxn ang="0">
                    <a:pos x="732" y="34"/>
                  </a:cxn>
                  <a:cxn ang="0">
                    <a:pos x="879" y="40"/>
                  </a:cxn>
                  <a:cxn ang="0">
                    <a:pos x="1051" y="40"/>
                  </a:cxn>
                  <a:cxn ang="0">
                    <a:pos x="1132" y="40"/>
                  </a:cxn>
                  <a:cxn ang="0">
                    <a:pos x="1236" y="34"/>
                  </a:cxn>
                  <a:cxn ang="0">
                    <a:pos x="1326" y="31"/>
                  </a:cxn>
                  <a:cxn ang="0">
                    <a:pos x="1362" y="28"/>
                  </a:cxn>
                  <a:cxn ang="0">
                    <a:pos x="1453" y="28"/>
                  </a:cxn>
                  <a:cxn ang="0">
                    <a:pos x="1611" y="28"/>
                  </a:cxn>
                  <a:cxn ang="0">
                    <a:pos x="1700" y="34"/>
                  </a:cxn>
                  <a:cxn ang="0">
                    <a:pos x="1856" y="47"/>
                  </a:cxn>
                  <a:cxn ang="0">
                    <a:pos x="1962" y="34"/>
                  </a:cxn>
                  <a:cxn ang="0">
                    <a:pos x="2072" y="25"/>
                  </a:cxn>
                  <a:cxn ang="0">
                    <a:pos x="2204" y="22"/>
                  </a:cxn>
                  <a:cxn ang="0">
                    <a:pos x="2334" y="22"/>
                  </a:cxn>
                  <a:cxn ang="0">
                    <a:pos x="2440" y="6"/>
                  </a:cxn>
                  <a:cxn ang="0">
                    <a:pos x="2490" y="25"/>
                  </a:cxn>
                  <a:cxn ang="0">
                    <a:pos x="2554" y="25"/>
                  </a:cxn>
                  <a:cxn ang="0">
                    <a:pos x="2529" y="691"/>
                  </a:cxn>
                  <a:cxn ang="0">
                    <a:pos x="2528" y="1010"/>
                  </a:cxn>
                  <a:cxn ang="0">
                    <a:pos x="2081" y="1001"/>
                  </a:cxn>
                  <a:cxn ang="0">
                    <a:pos x="1686" y="1019"/>
                  </a:cxn>
                  <a:cxn ang="0">
                    <a:pos x="1092" y="1031"/>
                  </a:cxn>
                  <a:cxn ang="0">
                    <a:pos x="594" y="1039"/>
                  </a:cxn>
                  <a:cxn ang="0">
                    <a:pos x="43" y="1029"/>
                  </a:cxn>
                  <a:cxn ang="0">
                    <a:pos x="25" y="661"/>
                  </a:cxn>
                  <a:cxn ang="0">
                    <a:pos x="25" y="267"/>
                  </a:cxn>
                  <a:cxn ang="0">
                    <a:pos x="34" y="135"/>
                  </a:cxn>
                  <a:cxn ang="0">
                    <a:pos x="0" y="17"/>
                  </a:cxn>
                  <a:cxn ang="0">
                    <a:pos x="0" y="12"/>
                  </a:cxn>
                  <a:cxn ang="0">
                    <a:pos x="0" y="7"/>
                  </a:cxn>
                  <a:cxn ang="0">
                    <a:pos x="0" y="4"/>
                  </a:cxn>
                  <a:cxn ang="0">
                    <a:pos x="1" y="1"/>
                  </a:cxn>
                  <a:cxn ang="0">
                    <a:pos x="1" y="0"/>
                  </a:cxn>
                  <a:cxn ang="0">
                    <a:pos x="3" y="0"/>
                  </a:cxn>
                  <a:cxn ang="0">
                    <a:pos x="3" y="0"/>
                  </a:cxn>
                </a:cxnLst>
                <a:rect l="0" t="0" r="r" b="b"/>
                <a:pathLst>
                  <a:path w="2554" h="1039">
                    <a:moveTo>
                      <a:pt x="3" y="0"/>
                    </a:moveTo>
                    <a:lnTo>
                      <a:pt x="43" y="0"/>
                    </a:lnTo>
                    <a:lnTo>
                      <a:pt x="90" y="4"/>
                    </a:lnTo>
                    <a:lnTo>
                      <a:pt x="192" y="10"/>
                    </a:lnTo>
                    <a:lnTo>
                      <a:pt x="282" y="19"/>
                    </a:lnTo>
                    <a:lnTo>
                      <a:pt x="350" y="25"/>
                    </a:lnTo>
                    <a:lnTo>
                      <a:pt x="420" y="25"/>
                    </a:lnTo>
                    <a:lnTo>
                      <a:pt x="538" y="34"/>
                    </a:lnTo>
                    <a:lnTo>
                      <a:pt x="673" y="37"/>
                    </a:lnTo>
                    <a:lnTo>
                      <a:pt x="732" y="34"/>
                    </a:lnTo>
                    <a:lnTo>
                      <a:pt x="879" y="40"/>
                    </a:lnTo>
                    <a:lnTo>
                      <a:pt x="1051" y="40"/>
                    </a:lnTo>
                    <a:lnTo>
                      <a:pt x="1132" y="40"/>
                    </a:lnTo>
                    <a:lnTo>
                      <a:pt x="1236" y="34"/>
                    </a:lnTo>
                    <a:lnTo>
                      <a:pt x="1326" y="31"/>
                    </a:lnTo>
                    <a:lnTo>
                      <a:pt x="1362" y="28"/>
                    </a:lnTo>
                    <a:lnTo>
                      <a:pt x="1453" y="28"/>
                    </a:lnTo>
                    <a:lnTo>
                      <a:pt x="1611" y="28"/>
                    </a:lnTo>
                    <a:lnTo>
                      <a:pt x="1700" y="34"/>
                    </a:lnTo>
                    <a:lnTo>
                      <a:pt x="1856" y="47"/>
                    </a:lnTo>
                    <a:lnTo>
                      <a:pt x="1962" y="34"/>
                    </a:lnTo>
                    <a:lnTo>
                      <a:pt x="2072" y="25"/>
                    </a:lnTo>
                    <a:lnTo>
                      <a:pt x="2204" y="22"/>
                    </a:lnTo>
                    <a:lnTo>
                      <a:pt x="2334" y="22"/>
                    </a:lnTo>
                    <a:lnTo>
                      <a:pt x="2440" y="6"/>
                    </a:lnTo>
                    <a:lnTo>
                      <a:pt x="2490" y="25"/>
                    </a:lnTo>
                    <a:lnTo>
                      <a:pt x="2554" y="25"/>
                    </a:lnTo>
                    <a:lnTo>
                      <a:pt x="2529" y="691"/>
                    </a:lnTo>
                    <a:lnTo>
                      <a:pt x="2528" y="1010"/>
                    </a:lnTo>
                    <a:lnTo>
                      <a:pt x="2081" y="1001"/>
                    </a:lnTo>
                    <a:lnTo>
                      <a:pt x="1686" y="1019"/>
                    </a:lnTo>
                    <a:lnTo>
                      <a:pt x="1092" y="1031"/>
                    </a:lnTo>
                    <a:lnTo>
                      <a:pt x="594" y="1039"/>
                    </a:lnTo>
                    <a:lnTo>
                      <a:pt x="43" y="1029"/>
                    </a:lnTo>
                    <a:lnTo>
                      <a:pt x="25" y="661"/>
                    </a:lnTo>
                    <a:lnTo>
                      <a:pt x="25" y="267"/>
                    </a:lnTo>
                    <a:lnTo>
                      <a:pt x="34" y="135"/>
                    </a:lnTo>
                    <a:lnTo>
                      <a:pt x="0" y="17"/>
                    </a:lnTo>
                    <a:lnTo>
                      <a:pt x="0" y="12"/>
                    </a:lnTo>
                    <a:lnTo>
                      <a:pt x="0" y="7"/>
                    </a:lnTo>
                    <a:lnTo>
                      <a:pt x="0" y="4"/>
                    </a:lnTo>
                    <a:lnTo>
                      <a:pt x="1" y="1"/>
                    </a:lnTo>
                    <a:lnTo>
                      <a:pt x="1" y="0"/>
                    </a:lnTo>
                    <a:lnTo>
                      <a:pt x="3" y="0"/>
                    </a:lnTo>
                    <a:lnTo>
                      <a:pt x="3" y="0"/>
                    </a:lnTo>
                    <a:close/>
                  </a:path>
                </a:pathLst>
              </a:custGeom>
              <a:solidFill>
                <a:srgbClr val="0059A6"/>
              </a:solidFill>
              <a:ln w="9525">
                <a:noFill/>
                <a:round/>
                <a:headEnd/>
                <a:tailEnd/>
              </a:ln>
            </p:spPr>
            <p:txBody>
              <a:bodyPr/>
              <a:lstStyle/>
              <a:p>
                <a:endParaRPr lang="en-US"/>
              </a:p>
            </p:txBody>
          </p:sp>
          <p:sp>
            <p:nvSpPr>
              <p:cNvPr id="313424" name="Freeform 80"/>
              <p:cNvSpPr>
                <a:spLocks/>
              </p:cNvSpPr>
              <p:nvPr/>
            </p:nvSpPr>
            <p:spPr bwMode="auto">
              <a:xfrm>
                <a:off x="4809" y="1045"/>
                <a:ext cx="747" cy="342"/>
              </a:xfrm>
              <a:custGeom>
                <a:avLst/>
                <a:gdLst/>
                <a:ahLst/>
                <a:cxnLst>
                  <a:cxn ang="0">
                    <a:pos x="3" y="629"/>
                  </a:cxn>
                  <a:cxn ang="0">
                    <a:pos x="89" y="584"/>
                  </a:cxn>
                  <a:cxn ang="0">
                    <a:pos x="189" y="537"/>
                  </a:cxn>
                  <a:cxn ang="0">
                    <a:pos x="270" y="497"/>
                  </a:cxn>
                  <a:cxn ang="0">
                    <a:pos x="326" y="487"/>
                  </a:cxn>
                  <a:cxn ang="0">
                    <a:pos x="364" y="466"/>
                  </a:cxn>
                  <a:cxn ang="0">
                    <a:pos x="395" y="450"/>
                  </a:cxn>
                  <a:cxn ang="0">
                    <a:pos x="457" y="434"/>
                  </a:cxn>
                  <a:cxn ang="0">
                    <a:pos x="501" y="404"/>
                  </a:cxn>
                  <a:cxn ang="0">
                    <a:pos x="599" y="367"/>
                  </a:cxn>
                  <a:cxn ang="0">
                    <a:pos x="673" y="331"/>
                  </a:cxn>
                  <a:cxn ang="0">
                    <a:pos x="733" y="304"/>
                  </a:cxn>
                  <a:cxn ang="0">
                    <a:pos x="793" y="275"/>
                  </a:cxn>
                  <a:cxn ang="0">
                    <a:pos x="901" y="235"/>
                  </a:cxn>
                  <a:cxn ang="0">
                    <a:pos x="1011" y="185"/>
                  </a:cxn>
                  <a:cxn ang="0">
                    <a:pos x="1187" y="103"/>
                  </a:cxn>
                  <a:cxn ang="0">
                    <a:pos x="1249" y="76"/>
                  </a:cxn>
                  <a:cxn ang="0">
                    <a:pos x="1322" y="50"/>
                  </a:cxn>
                  <a:cxn ang="0">
                    <a:pos x="1386" y="26"/>
                  </a:cxn>
                  <a:cxn ang="0">
                    <a:pos x="1430" y="1"/>
                  </a:cxn>
                  <a:cxn ang="0">
                    <a:pos x="1463" y="0"/>
                  </a:cxn>
                  <a:cxn ang="0">
                    <a:pos x="1490" y="22"/>
                  </a:cxn>
                  <a:cxn ang="0">
                    <a:pos x="1494" y="54"/>
                  </a:cxn>
                  <a:cxn ang="0">
                    <a:pos x="1427" y="90"/>
                  </a:cxn>
                  <a:cxn ang="0">
                    <a:pos x="1325" y="137"/>
                  </a:cxn>
                  <a:cxn ang="0">
                    <a:pos x="1220" y="172"/>
                  </a:cxn>
                  <a:cxn ang="0">
                    <a:pos x="1143" y="212"/>
                  </a:cxn>
                  <a:cxn ang="0">
                    <a:pos x="1049" y="245"/>
                  </a:cxn>
                  <a:cxn ang="0">
                    <a:pos x="971" y="284"/>
                  </a:cxn>
                  <a:cxn ang="0">
                    <a:pos x="858" y="325"/>
                  </a:cxn>
                  <a:cxn ang="0">
                    <a:pos x="770" y="364"/>
                  </a:cxn>
                  <a:cxn ang="0">
                    <a:pos x="645" y="419"/>
                  </a:cxn>
                  <a:cxn ang="0">
                    <a:pos x="501" y="481"/>
                  </a:cxn>
                  <a:cxn ang="0">
                    <a:pos x="373" y="544"/>
                  </a:cxn>
                  <a:cxn ang="0">
                    <a:pos x="222" y="607"/>
                  </a:cxn>
                  <a:cxn ang="0">
                    <a:pos x="114" y="647"/>
                  </a:cxn>
                  <a:cxn ang="0">
                    <a:pos x="31" y="682"/>
                  </a:cxn>
                  <a:cxn ang="0">
                    <a:pos x="6" y="670"/>
                  </a:cxn>
                  <a:cxn ang="0">
                    <a:pos x="0" y="638"/>
                  </a:cxn>
                  <a:cxn ang="0">
                    <a:pos x="3" y="629"/>
                  </a:cxn>
                  <a:cxn ang="0">
                    <a:pos x="3" y="629"/>
                  </a:cxn>
                </a:cxnLst>
                <a:rect l="0" t="0" r="r" b="b"/>
                <a:pathLst>
                  <a:path w="1494" h="682">
                    <a:moveTo>
                      <a:pt x="3" y="629"/>
                    </a:moveTo>
                    <a:lnTo>
                      <a:pt x="89" y="584"/>
                    </a:lnTo>
                    <a:lnTo>
                      <a:pt x="189" y="537"/>
                    </a:lnTo>
                    <a:lnTo>
                      <a:pt x="270" y="497"/>
                    </a:lnTo>
                    <a:lnTo>
                      <a:pt x="326" y="487"/>
                    </a:lnTo>
                    <a:lnTo>
                      <a:pt x="364" y="466"/>
                    </a:lnTo>
                    <a:lnTo>
                      <a:pt x="395" y="450"/>
                    </a:lnTo>
                    <a:lnTo>
                      <a:pt x="457" y="434"/>
                    </a:lnTo>
                    <a:lnTo>
                      <a:pt x="501" y="404"/>
                    </a:lnTo>
                    <a:lnTo>
                      <a:pt x="599" y="367"/>
                    </a:lnTo>
                    <a:lnTo>
                      <a:pt x="673" y="331"/>
                    </a:lnTo>
                    <a:lnTo>
                      <a:pt x="733" y="304"/>
                    </a:lnTo>
                    <a:lnTo>
                      <a:pt x="793" y="275"/>
                    </a:lnTo>
                    <a:lnTo>
                      <a:pt x="901" y="235"/>
                    </a:lnTo>
                    <a:lnTo>
                      <a:pt x="1011" y="185"/>
                    </a:lnTo>
                    <a:lnTo>
                      <a:pt x="1187" y="103"/>
                    </a:lnTo>
                    <a:lnTo>
                      <a:pt x="1249" y="76"/>
                    </a:lnTo>
                    <a:lnTo>
                      <a:pt x="1322" y="50"/>
                    </a:lnTo>
                    <a:lnTo>
                      <a:pt x="1386" y="26"/>
                    </a:lnTo>
                    <a:lnTo>
                      <a:pt x="1430" y="1"/>
                    </a:lnTo>
                    <a:lnTo>
                      <a:pt x="1463" y="0"/>
                    </a:lnTo>
                    <a:lnTo>
                      <a:pt x="1490" y="22"/>
                    </a:lnTo>
                    <a:lnTo>
                      <a:pt x="1494" y="54"/>
                    </a:lnTo>
                    <a:lnTo>
                      <a:pt x="1427" y="90"/>
                    </a:lnTo>
                    <a:lnTo>
                      <a:pt x="1325" y="137"/>
                    </a:lnTo>
                    <a:lnTo>
                      <a:pt x="1220" y="172"/>
                    </a:lnTo>
                    <a:lnTo>
                      <a:pt x="1143" y="212"/>
                    </a:lnTo>
                    <a:lnTo>
                      <a:pt x="1049" y="245"/>
                    </a:lnTo>
                    <a:lnTo>
                      <a:pt x="971" y="284"/>
                    </a:lnTo>
                    <a:lnTo>
                      <a:pt x="858" y="325"/>
                    </a:lnTo>
                    <a:lnTo>
                      <a:pt x="770" y="364"/>
                    </a:lnTo>
                    <a:lnTo>
                      <a:pt x="645" y="419"/>
                    </a:lnTo>
                    <a:lnTo>
                      <a:pt x="501" y="481"/>
                    </a:lnTo>
                    <a:lnTo>
                      <a:pt x="373" y="544"/>
                    </a:lnTo>
                    <a:lnTo>
                      <a:pt x="222" y="607"/>
                    </a:lnTo>
                    <a:lnTo>
                      <a:pt x="114" y="647"/>
                    </a:lnTo>
                    <a:lnTo>
                      <a:pt x="31" y="682"/>
                    </a:lnTo>
                    <a:lnTo>
                      <a:pt x="6" y="670"/>
                    </a:lnTo>
                    <a:lnTo>
                      <a:pt x="0" y="638"/>
                    </a:lnTo>
                    <a:lnTo>
                      <a:pt x="3" y="629"/>
                    </a:lnTo>
                    <a:lnTo>
                      <a:pt x="3" y="629"/>
                    </a:lnTo>
                    <a:close/>
                  </a:path>
                </a:pathLst>
              </a:custGeom>
              <a:solidFill>
                <a:srgbClr val="FFB300"/>
              </a:solidFill>
              <a:ln w="9525">
                <a:noFill/>
                <a:round/>
                <a:headEnd/>
                <a:tailEnd/>
              </a:ln>
            </p:spPr>
            <p:txBody>
              <a:bodyPr/>
              <a:lstStyle/>
              <a:p>
                <a:endParaRPr lang="en-US"/>
              </a:p>
            </p:txBody>
          </p:sp>
          <p:sp>
            <p:nvSpPr>
              <p:cNvPr id="313425" name="Freeform 81"/>
              <p:cNvSpPr>
                <a:spLocks/>
              </p:cNvSpPr>
              <p:nvPr/>
            </p:nvSpPr>
            <p:spPr bwMode="auto">
              <a:xfrm>
                <a:off x="5087" y="1228"/>
                <a:ext cx="249" cy="174"/>
              </a:xfrm>
              <a:custGeom>
                <a:avLst/>
                <a:gdLst/>
                <a:ahLst/>
                <a:cxnLst>
                  <a:cxn ang="0">
                    <a:pos x="0" y="331"/>
                  </a:cxn>
                  <a:cxn ang="0">
                    <a:pos x="106" y="200"/>
                  </a:cxn>
                  <a:cxn ang="0">
                    <a:pos x="187" y="94"/>
                  </a:cxn>
                  <a:cxn ang="0">
                    <a:pos x="238" y="13"/>
                  </a:cxn>
                  <a:cxn ang="0">
                    <a:pos x="271" y="0"/>
                  </a:cxn>
                  <a:cxn ang="0">
                    <a:pos x="322" y="62"/>
                  </a:cxn>
                  <a:cxn ang="0">
                    <a:pos x="379" y="131"/>
                  </a:cxn>
                  <a:cxn ang="0">
                    <a:pos x="438" y="243"/>
                  </a:cxn>
                  <a:cxn ang="0">
                    <a:pos x="500" y="344"/>
                  </a:cxn>
                  <a:cxn ang="0">
                    <a:pos x="316" y="341"/>
                  </a:cxn>
                  <a:cxn ang="0">
                    <a:pos x="110" y="347"/>
                  </a:cxn>
                  <a:cxn ang="0">
                    <a:pos x="21" y="341"/>
                  </a:cxn>
                  <a:cxn ang="0">
                    <a:pos x="0" y="331"/>
                  </a:cxn>
                  <a:cxn ang="0">
                    <a:pos x="0" y="331"/>
                  </a:cxn>
                </a:cxnLst>
                <a:rect l="0" t="0" r="r" b="b"/>
                <a:pathLst>
                  <a:path w="500" h="347">
                    <a:moveTo>
                      <a:pt x="0" y="331"/>
                    </a:moveTo>
                    <a:lnTo>
                      <a:pt x="106" y="200"/>
                    </a:lnTo>
                    <a:lnTo>
                      <a:pt x="187" y="94"/>
                    </a:lnTo>
                    <a:lnTo>
                      <a:pt x="238" y="13"/>
                    </a:lnTo>
                    <a:lnTo>
                      <a:pt x="271" y="0"/>
                    </a:lnTo>
                    <a:lnTo>
                      <a:pt x="322" y="62"/>
                    </a:lnTo>
                    <a:lnTo>
                      <a:pt x="379" y="131"/>
                    </a:lnTo>
                    <a:lnTo>
                      <a:pt x="438" y="243"/>
                    </a:lnTo>
                    <a:lnTo>
                      <a:pt x="500" y="344"/>
                    </a:lnTo>
                    <a:lnTo>
                      <a:pt x="316" y="341"/>
                    </a:lnTo>
                    <a:lnTo>
                      <a:pt x="110" y="347"/>
                    </a:lnTo>
                    <a:lnTo>
                      <a:pt x="21" y="341"/>
                    </a:lnTo>
                    <a:lnTo>
                      <a:pt x="0" y="331"/>
                    </a:lnTo>
                    <a:lnTo>
                      <a:pt x="0" y="331"/>
                    </a:lnTo>
                    <a:close/>
                  </a:path>
                </a:pathLst>
              </a:custGeom>
              <a:solidFill>
                <a:srgbClr val="EB0000"/>
              </a:solidFill>
              <a:ln w="9525">
                <a:noFill/>
                <a:round/>
                <a:headEnd/>
                <a:tailEnd/>
              </a:ln>
            </p:spPr>
            <p:txBody>
              <a:bodyPr/>
              <a:lstStyle/>
              <a:p>
                <a:endParaRPr lang="en-US"/>
              </a:p>
            </p:txBody>
          </p:sp>
          <p:sp>
            <p:nvSpPr>
              <p:cNvPr id="313426" name="Freeform 82"/>
              <p:cNvSpPr>
                <a:spLocks/>
              </p:cNvSpPr>
              <p:nvPr/>
            </p:nvSpPr>
            <p:spPr bwMode="auto">
              <a:xfrm>
                <a:off x="5371" y="57"/>
                <a:ext cx="254" cy="256"/>
              </a:xfrm>
              <a:custGeom>
                <a:avLst/>
                <a:gdLst/>
                <a:ahLst/>
                <a:cxnLst>
                  <a:cxn ang="0">
                    <a:pos x="87" y="444"/>
                  </a:cxn>
                  <a:cxn ang="0">
                    <a:pos x="9" y="350"/>
                  </a:cxn>
                  <a:cxn ang="0">
                    <a:pos x="0" y="235"/>
                  </a:cxn>
                  <a:cxn ang="0">
                    <a:pos x="1" y="169"/>
                  </a:cxn>
                  <a:cxn ang="0">
                    <a:pos x="43" y="88"/>
                  </a:cxn>
                  <a:cxn ang="0">
                    <a:pos x="106" y="46"/>
                  </a:cxn>
                  <a:cxn ang="0">
                    <a:pos x="156" y="21"/>
                  </a:cxn>
                  <a:cxn ang="0">
                    <a:pos x="245" y="0"/>
                  </a:cxn>
                  <a:cxn ang="0">
                    <a:pos x="310" y="5"/>
                  </a:cxn>
                  <a:cxn ang="0">
                    <a:pos x="379" y="25"/>
                  </a:cxn>
                  <a:cxn ang="0">
                    <a:pos x="423" y="52"/>
                  </a:cxn>
                  <a:cxn ang="0">
                    <a:pos x="459" y="93"/>
                  </a:cxn>
                  <a:cxn ang="0">
                    <a:pos x="491" y="153"/>
                  </a:cxn>
                  <a:cxn ang="0">
                    <a:pos x="507" y="247"/>
                  </a:cxn>
                  <a:cxn ang="0">
                    <a:pos x="470" y="347"/>
                  </a:cxn>
                  <a:cxn ang="0">
                    <a:pos x="436" y="430"/>
                  </a:cxn>
                  <a:cxn ang="0">
                    <a:pos x="400" y="471"/>
                  </a:cxn>
                  <a:cxn ang="0">
                    <a:pos x="342" y="496"/>
                  </a:cxn>
                  <a:cxn ang="0">
                    <a:pos x="304" y="513"/>
                  </a:cxn>
                  <a:cxn ang="0">
                    <a:pos x="242" y="510"/>
                  </a:cxn>
                  <a:cxn ang="0">
                    <a:pos x="176" y="491"/>
                  </a:cxn>
                  <a:cxn ang="0">
                    <a:pos x="118" y="477"/>
                  </a:cxn>
                  <a:cxn ang="0">
                    <a:pos x="87" y="444"/>
                  </a:cxn>
                  <a:cxn ang="0">
                    <a:pos x="87" y="444"/>
                  </a:cxn>
                </a:cxnLst>
                <a:rect l="0" t="0" r="r" b="b"/>
                <a:pathLst>
                  <a:path w="507" h="513">
                    <a:moveTo>
                      <a:pt x="87" y="444"/>
                    </a:moveTo>
                    <a:lnTo>
                      <a:pt x="9" y="350"/>
                    </a:lnTo>
                    <a:lnTo>
                      <a:pt x="0" y="235"/>
                    </a:lnTo>
                    <a:lnTo>
                      <a:pt x="1" y="169"/>
                    </a:lnTo>
                    <a:lnTo>
                      <a:pt x="43" y="88"/>
                    </a:lnTo>
                    <a:lnTo>
                      <a:pt x="106" y="46"/>
                    </a:lnTo>
                    <a:lnTo>
                      <a:pt x="156" y="21"/>
                    </a:lnTo>
                    <a:lnTo>
                      <a:pt x="245" y="0"/>
                    </a:lnTo>
                    <a:lnTo>
                      <a:pt x="310" y="5"/>
                    </a:lnTo>
                    <a:lnTo>
                      <a:pt x="379" y="25"/>
                    </a:lnTo>
                    <a:lnTo>
                      <a:pt x="423" y="52"/>
                    </a:lnTo>
                    <a:lnTo>
                      <a:pt x="459" y="93"/>
                    </a:lnTo>
                    <a:lnTo>
                      <a:pt x="491" y="153"/>
                    </a:lnTo>
                    <a:lnTo>
                      <a:pt x="507" y="247"/>
                    </a:lnTo>
                    <a:lnTo>
                      <a:pt x="470" y="347"/>
                    </a:lnTo>
                    <a:lnTo>
                      <a:pt x="436" y="430"/>
                    </a:lnTo>
                    <a:lnTo>
                      <a:pt x="400" y="471"/>
                    </a:lnTo>
                    <a:lnTo>
                      <a:pt x="342" y="496"/>
                    </a:lnTo>
                    <a:lnTo>
                      <a:pt x="304" y="513"/>
                    </a:lnTo>
                    <a:lnTo>
                      <a:pt x="242" y="510"/>
                    </a:lnTo>
                    <a:lnTo>
                      <a:pt x="176" y="491"/>
                    </a:lnTo>
                    <a:lnTo>
                      <a:pt x="118" y="477"/>
                    </a:lnTo>
                    <a:lnTo>
                      <a:pt x="87" y="444"/>
                    </a:lnTo>
                    <a:lnTo>
                      <a:pt x="87" y="444"/>
                    </a:lnTo>
                    <a:close/>
                  </a:path>
                </a:pathLst>
              </a:custGeom>
              <a:solidFill>
                <a:srgbClr val="478538"/>
              </a:solidFill>
              <a:ln w="9525">
                <a:noFill/>
                <a:round/>
                <a:headEnd/>
                <a:tailEnd/>
              </a:ln>
            </p:spPr>
            <p:txBody>
              <a:bodyPr/>
              <a:lstStyle/>
              <a:p>
                <a:endParaRPr lang="en-US"/>
              </a:p>
            </p:txBody>
          </p:sp>
          <p:sp>
            <p:nvSpPr>
              <p:cNvPr id="313427" name="Freeform 83"/>
              <p:cNvSpPr>
                <a:spLocks/>
              </p:cNvSpPr>
              <p:nvPr/>
            </p:nvSpPr>
            <p:spPr bwMode="auto">
              <a:xfrm>
                <a:off x="5424" y="108"/>
                <a:ext cx="144" cy="141"/>
              </a:xfrm>
              <a:custGeom>
                <a:avLst/>
                <a:gdLst/>
                <a:ahLst/>
                <a:cxnLst>
                  <a:cxn ang="0">
                    <a:pos x="26" y="206"/>
                  </a:cxn>
                  <a:cxn ang="0">
                    <a:pos x="0" y="138"/>
                  </a:cxn>
                  <a:cxn ang="0">
                    <a:pos x="0" y="72"/>
                  </a:cxn>
                  <a:cxn ang="0">
                    <a:pos x="44" y="30"/>
                  </a:cxn>
                  <a:cxn ang="0">
                    <a:pos x="103" y="0"/>
                  </a:cxn>
                  <a:cxn ang="0">
                    <a:pos x="173" y="3"/>
                  </a:cxn>
                  <a:cxn ang="0">
                    <a:pos x="211" y="12"/>
                  </a:cxn>
                  <a:cxn ang="0">
                    <a:pos x="256" y="35"/>
                  </a:cxn>
                  <a:cxn ang="0">
                    <a:pos x="282" y="74"/>
                  </a:cxn>
                  <a:cxn ang="0">
                    <a:pos x="288" y="147"/>
                  </a:cxn>
                  <a:cxn ang="0">
                    <a:pos x="266" y="216"/>
                  </a:cxn>
                  <a:cxn ang="0">
                    <a:pos x="233" y="255"/>
                  </a:cxn>
                  <a:cxn ang="0">
                    <a:pos x="179" y="282"/>
                  </a:cxn>
                  <a:cxn ang="0">
                    <a:pos x="109" y="282"/>
                  </a:cxn>
                  <a:cxn ang="0">
                    <a:pos x="42" y="240"/>
                  </a:cxn>
                  <a:cxn ang="0">
                    <a:pos x="26" y="206"/>
                  </a:cxn>
                  <a:cxn ang="0">
                    <a:pos x="26" y="206"/>
                  </a:cxn>
                </a:cxnLst>
                <a:rect l="0" t="0" r="r" b="b"/>
                <a:pathLst>
                  <a:path w="288" h="282">
                    <a:moveTo>
                      <a:pt x="26" y="206"/>
                    </a:moveTo>
                    <a:lnTo>
                      <a:pt x="0" y="138"/>
                    </a:lnTo>
                    <a:lnTo>
                      <a:pt x="0" y="72"/>
                    </a:lnTo>
                    <a:lnTo>
                      <a:pt x="44" y="30"/>
                    </a:lnTo>
                    <a:lnTo>
                      <a:pt x="103" y="0"/>
                    </a:lnTo>
                    <a:lnTo>
                      <a:pt x="173" y="3"/>
                    </a:lnTo>
                    <a:lnTo>
                      <a:pt x="211" y="12"/>
                    </a:lnTo>
                    <a:lnTo>
                      <a:pt x="256" y="35"/>
                    </a:lnTo>
                    <a:lnTo>
                      <a:pt x="282" y="74"/>
                    </a:lnTo>
                    <a:lnTo>
                      <a:pt x="288" y="147"/>
                    </a:lnTo>
                    <a:lnTo>
                      <a:pt x="266" y="216"/>
                    </a:lnTo>
                    <a:lnTo>
                      <a:pt x="233" y="255"/>
                    </a:lnTo>
                    <a:lnTo>
                      <a:pt x="179" y="282"/>
                    </a:lnTo>
                    <a:lnTo>
                      <a:pt x="109" y="282"/>
                    </a:lnTo>
                    <a:lnTo>
                      <a:pt x="42" y="240"/>
                    </a:lnTo>
                    <a:lnTo>
                      <a:pt x="26" y="206"/>
                    </a:lnTo>
                    <a:lnTo>
                      <a:pt x="26" y="206"/>
                    </a:lnTo>
                    <a:close/>
                  </a:path>
                </a:pathLst>
              </a:custGeom>
              <a:solidFill>
                <a:srgbClr val="0059A6"/>
              </a:solidFill>
              <a:ln w="9525">
                <a:noFill/>
                <a:round/>
                <a:headEnd/>
                <a:tailEnd/>
              </a:ln>
            </p:spPr>
            <p:txBody>
              <a:bodyPr/>
              <a:lstStyle/>
              <a:p>
                <a:endParaRPr lang="en-US"/>
              </a:p>
            </p:txBody>
          </p:sp>
          <p:sp>
            <p:nvSpPr>
              <p:cNvPr id="313428" name="Freeform 84"/>
              <p:cNvSpPr>
                <a:spLocks/>
              </p:cNvSpPr>
              <p:nvPr/>
            </p:nvSpPr>
            <p:spPr bwMode="auto">
              <a:xfrm>
                <a:off x="5478" y="156"/>
                <a:ext cx="47" cy="45"/>
              </a:xfrm>
              <a:custGeom>
                <a:avLst/>
                <a:gdLst/>
                <a:ahLst/>
                <a:cxnLst>
                  <a:cxn ang="0">
                    <a:pos x="0" y="69"/>
                  </a:cxn>
                  <a:cxn ang="0">
                    <a:pos x="0" y="32"/>
                  </a:cxn>
                  <a:cxn ang="0">
                    <a:pos x="12" y="10"/>
                  </a:cxn>
                  <a:cxn ang="0">
                    <a:pos x="44" y="0"/>
                  </a:cxn>
                  <a:cxn ang="0">
                    <a:pos x="75" y="0"/>
                  </a:cxn>
                  <a:cxn ang="0">
                    <a:pos x="91" y="20"/>
                  </a:cxn>
                  <a:cxn ang="0">
                    <a:pos x="94" y="39"/>
                  </a:cxn>
                  <a:cxn ang="0">
                    <a:pos x="93" y="66"/>
                  </a:cxn>
                  <a:cxn ang="0">
                    <a:pos x="72" y="84"/>
                  </a:cxn>
                  <a:cxn ang="0">
                    <a:pos x="44" y="91"/>
                  </a:cxn>
                  <a:cxn ang="0">
                    <a:pos x="10" y="85"/>
                  </a:cxn>
                  <a:cxn ang="0">
                    <a:pos x="0" y="69"/>
                  </a:cxn>
                  <a:cxn ang="0">
                    <a:pos x="0" y="69"/>
                  </a:cxn>
                </a:cxnLst>
                <a:rect l="0" t="0" r="r" b="b"/>
                <a:pathLst>
                  <a:path w="94" h="91">
                    <a:moveTo>
                      <a:pt x="0" y="69"/>
                    </a:moveTo>
                    <a:lnTo>
                      <a:pt x="0" y="32"/>
                    </a:lnTo>
                    <a:lnTo>
                      <a:pt x="12" y="10"/>
                    </a:lnTo>
                    <a:lnTo>
                      <a:pt x="44" y="0"/>
                    </a:lnTo>
                    <a:lnTo>
                      <a:pt x="75" y="0"/>
                    </a:lnTo>
                    <a:lnTo>
                      <a:pt x="91" y="20"/>
                    </a:lnTo>
                    <a:lnTo>
                      <a:pt x="94" y="39"/>
                    </a:lnTo>
                    <a:lnTo>
                      <a:pt x="93" y="66"/>
                    </a:lnTo>
                    <a:lnTo>
                      <a:pt x="72" y="84"/>
                    </a:lnTo>
                    <a:lnTo>
                      <a:pt x="44" y="91"/>
                    </a:lnTo>
                    <a:lnTo>
                      <a:pt x="10" y="85"/>
                    </a:lnTo>
                    <a:lnTo>
                      <a:pt x="0" y="69"/>
                    </a:lnTo>
                    <a:lnTo>
                      <a:pt x="0" y="69"/>
                    </a:lnTo>
                    <a:close/>
                  </a:path>
                </a:pathLst>
              </a:custGeom>
              <a:solidFill>
                <a:srgbClr val="F21919"/>
              </a:solidFill>
              <a:ln w="9525">
                <a:noFill/>
                <a:round/>
                <a:headEnd/>
                <a:tailEnd/>
              </a:ln>
            </p:spPr>
            <p:txBody>
              <a:bodyPr/>
              <a:lstStyle/>
              <a:p>
                <a:endParaRPr lang="en-US"/>
              </a:p>
            </p:txBody>
          </p:sp>
          <p:sp>
            <p:nvSpPr>
              <p:cNvPr id="313429" name="Freeform 85"/>
              <p:cNvSpPr>
                <a:spLocks/>
              </p:cNvSpPr>
              <p:nvPr/>
            </p:nvSpPr>
            <p:spPr bwMode="auto">
              <a:xfrm>
                <a:off x="5292" y="705"/>
                <a:ext cx="55" cy="40"/>
              </a:xfrm>
              <a:custGeom>
                <a:avLst/>
                <a:gdLst/>
                <a:ahLst/>
                <a:cxnLst>
                  <a:cxn ang="0">
                    <a:pos x="6" y="31"/>
                  </a:cxn>
                  <a:cxn ang="0">
                    <a:pos x="0" y="43"/>
                  </a:cxn>
                  <a:cxn ang="0">
                    <a:pos x="16" y="81"/>
                  </a:cxn>
                  <a:cxn ang="0">
                    <a:pos x="35" y="69"/>
                  </a:cxn>
                  <a:cxn ang="0">
                    <a:pos x="63" y="59"/>
                  </a:cxn>
                  <a:cxn ang="0">
                    <a:pos x="92" y="54"/>
                  </a:cxn>
                  <a:cxn ang="0">
                    <a:pos x="108" y="31"/>
                  </a:cxn>
                  <a:cxn ang="0">
                    <a:pos x="107" y="15"/>
                  </a:cxn>
                  <a:cxn ang="0">
                    <a:pos x="70" y="7"/>
                  </a:cxn>
                  <a:cxn ang="0">
                    <a:pos x="47" y="0"/>
                  </a:cxn>
                  <a:cxn ang="0">
                    <a:pos x="14" y="16"/>
                  </a:cxn>
                  <a:cxn ang="0">
                    <a:pos x="6" y="31"/>
                  </a:cxn>
                  <a:cxn ang="0">
                    <a:pos x="6" y="31"/>
                  </a:cxn>
                </a:cxnLst>
                <a:rect l="0" t="0" r="r" b="b"/>
                <a:pathLst>
                  <a:path w="108" h="81">
                    <a:moveTo>
                      <a:pt x="6" y="31"/>
                    </a:moveTo>
                    <a:lnTo>
                      <a:pt x="0" y="43"/>
                    </a:lnTo>
                    <a:lnTo>
                      <a:pt x="16" y="81"/>
                    </a:lnTo>
                    <a:lnTo>
                      <a:pt x="35" y="69"/>
                    </a:lnTo>
                    <a:lnTo>
                      <a:pt x="63" y="59"/>
                    </a:lnTo>
                    <a:lnTo>
                      <a:pt x="92" y="54"/>
                    </a:lnTo>
                    <a:lnTo>
                      <a:pt x="108" y="31"/>
                    </a:lnTo>
                    <a:lnTo>
                      <a:pt x="107" y="15"/>
                    </a:lnTo>
                    <a:lnTo>
                      <a:pt x="70" y="7"/>
                    </a:lnTo>
                    <a:lnTo>
                      <a:pt x="47" y="0"/>
                    </a:lnTo>
                    <a:lnTo>
                      <a:pt x="14" y="16"/>
                    </a:lnTo>
                    <a:lnTo>
                      <a:pt x="6" y="31"/>
                    </a:lnTo>
                    <a:lnTo>
                      <a:pt x="6" y="31"/>
                    </a:lnTo>
                    <a:close/>
                  </a:path>
                </a:pathLst>
              </a:custGeom>
              <a:solidFill>
                <a:srgbClr val="333333"/>
              </a:solidFill>
              <a:ln w="9525">
                <a:noFill/>
                <a:round/>
                <a:headEnd/>
                <a:tailEnd/>
              </a:ln>
            </p:spPr>
            <p:txBody>
              <a:bodyPr/>
              <a:lstStyle/>
              <a:p>
                <a:endParaRPr lang="en-US"/>
              </a:p>
            </p:txBody>
          </p:sp>
          <p:sp>
            <p:nvSpPr>
              <p:cNvPr id="313430" name="Freeform 86"/>
              <p:cNvSpPr>
                <a:spLocks/>
              </p:cNvSpPr>
              <p:nvPr/>
            </p:nvSpPr>
            <p:spPr bwMode="auto">
              <a:xfrm>
                <a:off x="5109" y="677"/>
                <a:ext cx="52" cy="49"/>
              </a:xfrm>
              <a:custGeom>
                <a:avLst/>
                <a:gdLst/>
                <a:ahLst/>
                <a:cxnLst>
                  <a:cxn ang="0">
                    <a:pos x="69" y="6"/>
                  </a:cxn>
                  <a:cxn ang="0">
                    <a:pos x="28" y="2"/>
                  </a:cxn>
                  <a:cxn ang="0">
                    <a:pos x="9" y="0"/>
                  </a:cxn>
                  <a:cxn ang="0">
                    <a:pos x="0" y="16"/>
                  </a:cxn>
                  <a:cxn ang="0">
                    <a:pos x="12" y="44"/>
                  </a:cxn>
                  <a:cxn ang="0">
                    <a:pos x="46" y="87"/>
                  </a:cxn>
                  <a:cxn ang="0">
                    <a:pos x="56" y="99"/>
                  </a:cxn>
                  <a:cxn ang="0">
                    <a:pos x="91" y="83"/>
                  </a:cxn>
                  <a:cxn ang="0">
                    <a:pos x="105" y="58"/>
                  </a:cxn>
                  <a:cxn ang="0">
                    <a:pos x="69" y="6"/>
                  </a:cxn>
                  <a:cxn ang="0">
                    <a:pos x="69" y="6"/>
                  </a:cxn>
                </a:cxnLst>
                <a:rect l="0" t="0" r="r" b="b"/>
                <a:pathLst>
                  <a:path w="105" h="99">
                    <a:moveTo>
                      <a:pt x="69" y="6"/>
                    </a:moveTo>
                    <a:lnTo>
                      <a:pt x="28" y="2"/>
                    </a:lnTo>
                    <a:lnTo>
                      <a:pt x="9" y="0"/>
                    </a:lnTo>
                    <a:lnTo>
                      <a:pt x="0" y="16"/>
                    </a:lnTo>
                    <a:lnTo>
                      <a:pt x="12" y="44"/>
                    </a:lnTo>
                    <a:lnTo>
                      <a:pt x="46" y="87"/>
                    </a:lnTo>
                    <a:lnTo>
                      <a:pt x="56" y="99"/>
                    </a:lnTo>
                    <a:lnTo>
                      <a:pt x="91" y="83"/>
                    </a:lnTo>
                    <a:lnTo>
                      <a:pt x="105" y="58"/>
                    </a:lnTo>
                    <a:lnTo>
                      <a:pt x="69" y="6"/>
                    </a:lnTo>
                    <a:lnTo>
                      <a:pt x="69" y="6"/>
                    </a:lnTo>
                    <a:close/>
                  </a:path>
                </a:pathLst>
              </a:custGeom>
              <a:solidFill>
                <a:srgbClr val="333333"/>
              </a:solidFill>
              <a:ln w="9525">
                <a:noFill/>
                <a:round/>
                <a:headEnd/>
                <a:tailEnd/>
              </a:ln>
            </p:spPr>
            <p:txBody>
              <a:bodyPr/>
              <a:lstStyle/>
              <a:p>
                <a:endParaRPr lang="en-US"/>
              </a:p>
            </p:txBody>
          </p:sp>
          <p:sp>
            <p:nvSpPr>
              <p:cNvPr id="313431" name="Freeform 87"/>
              <p:cNvSpPr>
                <a:spLocks/>
              </p:cNvSpPr>
              <p:nvPr/>
            </p:nvSpPr>
            <p:spPr bwMode="auto">
              <a:xfrm>
                <a:off x="5140" y="568"/>
                <a:ext cx="187" cy="161"/>
              </a:xfrm>
              <a:custGeom>
                <a:avLst/>
                <a:gdLst/>
                <a:ahLst/>
                <a:cxnLst>
                  <a:cxn ang="0">
                    <a:pos x="130" y="1"/>
                  </a:cxn>
                  <a:cxn ang="0">
                    <a:pos x="83" y="85"/>
                  </a:cxn>
                  <a:cxn ang="0">
                    <a:pos x="54" y="148"/>
                  </a:cxn>
                  <a:cxn ang="0">
                    <a:pos x="29" y="186"/>
                  </a:cxn>
                  <a:cxn ang="0">
                    <a:pos x="0" y="214"/>
                  </a:cxn>
                  <a:cxn ang="0">
                    <a:pos x="44" y="286"/>
                  </a:cxn>
                  <a:cxn ang="0">
                    <a:pos x="77" y="263"/>
                  </a:cxn>
                  <a:cxn ang="0">
                    <a:pos x="155" y="180"/>
                  </a:cxn>
                  <a:cxn ang="0">
                    <a:pos x="217" y="132"/>
                  </a:cxn>
                  <a:cxn ang="0">
                    <a:pos x="233" y="177"/>
                  </a:cxn>
                  <a:cxn ang="0">
                    <a:pos x="264" y="267"/>
                  </a:cxn>
                  <a:cxn ang="0">
                    <a:pos x="288" y="320"/>
                  </a:cxn>
                  <a:cxn ang="0">
                    <a:pos x="333" y="285"/>
                  </a:cxn>
                  <a:cxn ang="0">
                    <a:pos x="373" y="267"/>
                  </a:cxn>
                  <a:cxn ang="0">
                    <a:pos x="351" y="186"/>
                  </a:cxn>
                  <a:cxn ang="0">
                    <a:pos x="333" y="73"/>
                  </a:cxn>
                  <a:cxn ang="0">
                    <a:pos x="324" y="0"/>
                  </a:cxn>
                  <a:cxn ang="0">
                    <a:pos x="207" y="0"/>
                  </a:cxn>
                  <a:cxn ang="0">
                    <a:pos x="130" y="1"/>
                  </a:cxn>
                  <a:cxn ang="0">
                    <a:pos x="130" y="1"/>
                  </a:cxn>
                </a:cxnLst>
                <a:rect l="0" t="0" r="r" b="b"/>
                <a:pathLst>
                  <a:path w="373" h="320">
                    <a:moveTo>
                      <a:pt x="130" y="1"/>
                    </a:moveTo>
                    <a:lnTo>
                      <a:pt x="83" y="85"/>
                    </a:lnTo>
                    <a:lnTo>
                      <a:pt x="54" y="148"/>
                    </a:lnTo>
                    <a:lnTo>
                      <a:pt x="29" y="186"/>
                    </a:lnTo>
                    <a:lnTo>
                      <a:pt x="0" y="214"/>
                    </a:lnTo>
                    <a:lnTo>
                      <a:pt x="44" y="286"/>
                    </a:lnTo>
                    <a:lnTo>
                      <a:pt x="77" y="263"/>
                    </a:lnTo>
                    <a:lnTo>
                      <a:pt x="155" y="180"/>
                    </a:lnTo>
                    <a:lnTo>
                      <a:pt x="217" y="132"/>
                    </a:lnTo>
                    <a:lnTo>
                      <a:pt x="233" y="177"/>
                    </a:lnTo>
                    <a:lnTo>
                      <a:pt x="264" y="267"/>
                    </a:lnTo>
                    <a:lnTo>
                      <a:pt x="288" y="320"/>
                    </a:lnTo>
                    <a:lnTo>
                      <a:pt x="333" y="285"/>
                    </a:lnTo>
                    <a:lnTo>
                      <a:pt x="373" y="267"/>
                    </a:lnTo>
                    <a:lnTo>
                      <a:pt x="351" y="186"/>
                    </a:lnTo>
                    <a:lnTo>
                      <a:pt x="333" y="73"/>
                    </a:lnTo>
                    <a:lnTo>
                      <a:pt x="324" y="0"/>
                    </a:lnTo>
                    <a:lnTo>
                      <a:pt x="207" y="0"/>
                    </a:lnTo>
                    <a:lnTo>
                      <a:pt x="130" y="1"/>
                    </a:lnTo>
                    <a:lnTo>
                      <a:pt x="130" y="1"/>
                    </a:lnTo>
                    <a:close/>
                  </a:path>
                </a:pathLst>
              </a:custGeom>
              <a:solidFill>
                <a:srgbClr val="334DB3"/>
              </a:solidFill>
              <a:ln w="9525">
                <a:noFill/>
                <a:round/>
                <a:headEnd/>
                <a:tailEnd/>
              </a:ln>
            </p:spPr>
            <p:txBody>
              <a:bodyPr/>
              <a:lstStyle/>
              <a:p>
                <a:endParaRPr lang="en-US"/>
              </a:p>
            </p:txBody>
          </p:sp>
          <p:sp>
            <p:nvSpPr>
              <p:cNvPr id="313432" name="Freeform 88"/>
              <p:cNvSpPr>
                <a:spLocks/>
              </p:cNvSpPr>
              <p:nvPr/>
            </p:nvSpPr>
            <p:spPr bwMode="auto">
              <a:xfrm>
                <a:off x="5096" y="408"/>
                <a:ext cx="281" cy="162"/>
              </a:xfrm>
              <a:custGeom>
                <a:avLst/>
                <a:gdLst/>
                <a:ahLst/>
                <a:cxnLst>
                  <a:cxn ang="0">
                    <a:pos x="230" y="91"/>
                  </a:cxn>
                  <a:cxn ang="0">
                    <a:pos x="161" y="109"/>
                  </a:cxn>
                  <a:cxn ang="0">
                    <a:pos x="100" y="118"/>
                  </a:cxn>
                  <a:cxn ang="0">
                    <a:pos x="19" y="143"/>
                  </a:cxn>
                  <a:cxn ang="0">
                    <a:pos x="0" y="146"/>
                  </a:cxn>
                  <a:cxn ang="0">
                    <a:pos x="11" y="193"/>
                  </a:cxn>
                  <a:cxn ang="0">
                    <a:pos x="83" y="182"/>
                  </a:cxn>
                  <a:cxn ang="0">
                    <a:pos x="136" y="176"/>
                  </a:cxn>
                  <a:cxn ang="0">
                    <a:pos x="174" y="162"/>
                  </a:cxn>
                  <a:cxn ang="0">
                    <a:pos x="224" y="165"/>
                  </a:cxn>
                  <a:cxn ang="0">
                    <a:pos x="193" y="324"/>
                  </a:cxn>
                  <a:cxn ang="0">
                    <a:pos x="253" y="325"/>
                  </a:cxn>
                  <a:cxn ang="0">
                    <a:pos x="337" y="321"/>
                  </a:cxn>
                  <a:cxn ang="0">
                    <a:pos x="435" y="324"/>
                  </a:cxn>
                  <a:cxn ang="0">
                    <a:pos x="416" y="276"/>
                  </a:cxn>
                  <a:cxn ang="0">
                    <a:pos x="393" y="215"/>
                  </a:cxn>
                  <a:cxn ang="0">
                    <a:pos x="403" y="190"/>
                  </a:cxn>
                  <a:cxn ang="0">
                    <a:pos x="452" y="154"/>
                  </a:cxn>
                  <a:cxn ang="0">
                    <a:pos x="484" y="110"/>
                  </a:cxn>
                  <a:cxn ang="0">
                    <a:pos x="537" y="65"/>
                  </a:cxn>
                  <a:cxn ang="0">
                    <a:pos x="562" y="25"/>
                  </a:cxn>
                  <a:cxn ang="0">
                    <a:pos x="535" y="0"/>
                  </a:cxn>
                  <a:cxn ang="0">
                    <a:pos x="500" y="25"/>
                  </a:cxn>
                  <a:cxn ang="0">
                    <a:pos x="437" y="78"/>
                  </a:cxn>
                  <a:cxn ang="0">
                    <a:pos x="402" y="93"/>
                  </a:cxn>
                  <a:cxn ang="0">
                    <a:pos x="353" y="96"/>
                  </a:cxn>
                  <a:cxn ang="0">
                    <a:pos x="284" y="97"/>
                  </a:cxn>
                  <a:cxn ang="0">
                    <a:pos x="230" y="91"/>
                  </a:cxn>
                  <a:cxn ang="0">
                    <a:pos x="230" y="91"/>
                  </a:cxn>
                </a:cxnLst>
                <a:rect l="0" t="0" r="r" b="b"/>
                <a:pathLst>
                  <a:path w="562" h="325">
                    <a:moveTo>
                      <a:pt x="230" y="91"/>
                    </a:moveTo>
                    <a:lnTo>
                      <a:pt x="161" y="109"/>
                    </a:lnTo>
                    <a:lnTo>
                      <a:pt x="100" y="118"/>
                    </a:lnTo>
                    <a:lnTo>
                      <a:pt x="19" y="143"/>
                    </a:lnTo>
                    <a:lnTo>
                      <a:pt x="0" y="146"/>
                    </a:lnTo>
                    <a:lnTo>
                      <a:pt x="11" y="193"/>
                    </a:lnTo>
                    <a:lnTo>
                      <a:pt x="83" y="182"/>
                    </a:lnTo>
                    <a:lnTo>
                      <a:pt x="136" y="176"/>
                    </a:lnTo>
                    <a:lnTo>
                      <a:pt x="174" y="162"/>
                    </a:lnTo>
                    <a:lnTo>
                      <a:pt x="224" y="165"/>
                    </a:lnTo>
                    <a:lnTo>
                      <a:pt x="193" y="324"/>
                    </a:lnTo>
                    <a:lnTo>
                      <a:pt x="253" y="325"/>
                    </a:lnTo>
                    <a:lnTo>
                      <a:pt x="337" y="321"/>
                    </a:lnTo>
                    <a:lnTo>
                      <a:pt x="435" y="324"/>
                    </a:lnTo>
                    <a:lnTo>
                      <a:pt x="416" y="276"/>
                    </a:lnTo>
                    <a:lnTo>
                      <a:pt x="393" y="215"/>
                    </a:lnTo>
                    <a:lnTo>
                      <a:pt x="403" y="190"/>
                    </a:lnTo>
                    <a:lnTo>
                      <a:pt x="452" y="154"/>
                    </a:lnTo>
                    <a:lnTo>
                      <a:pt x="484" y="110"/>
                    </a:lnTo>
                    <a:lnTo>
                      <a:pt x="537" y="65"/>
                    </a:lnTo>
                    <a:lnTo>
                      <a:pt x="562" y="25"/>
                    </a:lnTo>
                    <a:lnTo>
                      <a:pt x="535" y="0"/>
                    </a:lnTo>
                    <a:lnTo>
                      <a:pt x="500" y="25"/>
                    </a:lnTo>
                    <a:lnTo>
                      <a:pt x="437" y="78"/>
                    </a:lnTo>
                    <a:lnTo>
                      <a:pt x="402" y="93"/>
                    </a:lnTo>
                    <a:lnTo>
                      <a:pt x="353" y="96"/>
                    </a:lnTo>
                    <a:lnTo>
                      <a:pt x="284" y="97"/>
                    </a:lnTo>
                    <a:lnTo>
                      <a:pt x="230" y="91"/>
                    </a:lnTo>
                    <a:lnTo>
                      <a:pt x="230" y="91"/>
                    </a:lnTo>
                    <a:close/>
                  </a:path>
                </a:pathLst>
              </a:custGeom>
              <a:solidFill>
                <a:srgbClr val="FFBFBF"/>
              </a:solidFill>
              <a:ln w="9525">
                <a:noFill/>
                <a:round/>
                <a:headEnd/>
                <a:tailEnd/>
              </a:ln>
            </p:spPr>
            <p:txBody>
              <a:bodyPr/>
              <a:lstStyle/>
              <a:p>
                <a:endParaRPr lang="en-US"/>
              </a:p>
            </p:txBody>
          </p:sp>
          <p:sp>
            <p:nvSpPr>
              <p:cNvPr id="313433" name="Freeform 89"/>
              <p:cNvSpPr>
                <a:spLocks/>
              </p:cNvSpPr>
              <p:nvPr/>
            </p:nvSpPr>
            <p:spPr bwMode="auto">
              <a:xfrm>
                <a:off x="5067" y="487"/>
                <a:ext cx="34" cy="34"/>
              </a:xfrm>
              <a:custGeom>
                <a:avLst/>
                <a:gdLst/>
                <a:ahLst/>
                <a:cxnLst>
                  <a:cxn ang="0">
                    <a:pos x="58" y="0"/>
                  </a:cxn>
                  <a:cxn ang="0">
                    <a:pos x="10" y="8"/>
                  </a:cxn>
                  <a:cxn ang="0">
                    <a:pos x="11" y="17"/>
                  </a:cxn>
                  <a:cxn ang="0">
                    <a:pos x="14" y="21"/>
                  </a:cxn>
                  <a:cxn ang="0">
                    <a:pos x="27" y="28"/>
                  </a:cxn>
                  <a:cxn ang="0">
                    <a:pos x="11" y="39"/>
                  </a:cxn>
                  <a:cxn ang="0">
                    <a:pos x="0" y="46"/>
                  </a:cxn>
                  <a:cxn ang="0">
                    <a:pos x="14" y="46"/>
                  </a:cxn>
                  <a:cxn ang="0">
                    <a:pos x="33" y="43"/>
                  </a:cxn>
                  <a:cxn ang="0">
                    <a:pos x="20" y="58"/>
                  </a:cxn>
                  <a:cxn ang="0">
                    <a:pos x="19" y="69"/>
                  </a:cxn>
                  <a:cxn ang="0">
                    <a:pos x="33" y="69"/>
                  </a:cxn>
                  <a:cxn ang="0">
                    <a:pos x="44" y="58"/>
                  </a:cxn>
                  <a:cxn ang="0">
                    <a:pos x="67" y="25"/>
                  </a:cxn>
                  <a:cxn ang="0">
                    <a:pos x="63" y="15"/>
                  </a:cxn>
                  <a:cxn ang="0">
                    <a:pos x="58" y="0"/>
                  </a:cxn>
                  <a:cxn ang="0">
                    <a:pos x="58" y="0"/>
                  </a:cxn>
                </a:cxnLst>
                <a:rect l="0" t="0" r="r" b="b"/>
                <a:pathLst>
                  <a:path w="67" h="69">
                    <a:moveTo>
                      <a:pt x="58" y="0"/>
                    </a:moveTo>
                    <a:lnTo>
                      <a:pt x="10" y="8"/>
                    </a:lnTo>
                    <a:lnTo>
                      <a:pt x="11" y="17"/>
                    </a:lnTo>
                    <a:lnTo>
                      <a:pt x="14" y="21"/>
                    </a:lnTo>
                    <a:lnTo>
                      <a:pt x="27" y="28"/>
                    </a:lnTo>
                    <a:lnTo>
                      <a:pt x="11" y="39"/>
                    </a:lnTo>
                    <a:lnTo>
                      <a:pt x="0" y="46"/>
                    </a:lnTo>
                    <a:lnTo>
                      <a:pt x="14" y="46"/>
                    </a:lnTo>
                    <a:lnTo>
                      <a:pt x="33" y="43"/>
                    </a:lnTo>
                    <a:lnTo>
                      <a:pt x="20" y="58"/>
                    </a:lnTo>
                    <a:lnTo>
                      <a:pt x="19" y="69"/>
                    </a:lnTo>
                    <a:lnTo>
                      <a:pt x="33" y="69"/>
                    </a:lnTo>
                    <a:lnTo>
                      <a:pt x="44" y="58"/>
                    </a:lnTo>
                    <a:lnTo>
                      <a:pt x="67" y="25"/>
                    </a:lnTo>
                    <a:lnTo>
                      <a:pt x="63" y="15"/>
                    </a:lnTo>
                    <a:lnTo>
                      <a:pt x="58" y="0"/>
                    </a:lnTo>
                    <a:lnTo>
                      <a:pt x="58" y="0"/>
                    </a:lnTo>
                    <a:close/>
                  </a:path>
                </a:pathLst>
              </a:custGeom>
              <a:solidFill>
                <a:srgbClr val="A84A3D"/>
              </a:solidFill>
              <a:ln w="9525">
                <a:noFill/>
                <a:round/>
                <a:headEnd/>
                <a:tailEnd/>
              </a:ln>
            </p:spPr>
            <p:txBody>
              <a:bodyPr/>
              <a:lstStyle/>
              <a:p>
                <a:endParaRPr lang="en-US"/>
              </a:p>
            </p:txBody>
          </p:sp>
          <p:sp>
            <p:nvSpPr>
              <p:cNvPr id="313434" name="Freeform 90"/>
              <p:cNvSpPr>
                <a:spLocks/>
              </p:cNvSpPr>
              <p:nvPr/>
            </p:nvSpPr>
            <p:spPr bwMode="auto">
              <a:xfrm>
                <a:off x="5367" y="387"/>
                <a:ext cx="38" cy="32"/>
              </a:xfrm>
              <a:custGeom>
                <a:avLst/>
                <a:gdLst/>
                <a:ahLst/>
                <a:cxnLst>
                  <a:cxn ang="0">
                    <a:pos x="0" y="44"/>
                  </a:cxn>
                  <a:cxn ang="0">
                    <a:pos x="24" y="0"/>
                  </a:cxn>
                  <a:cxn ang="0">
                    <a:pos x="35" y="10"/>
                  </a:cxn>
                  <a:cxn ang="0">
                    <a:pos x="34" y="28"/>
                  </a:cxn>
                  <a:cxn ang="0">
                    <a:pos x="50" y="15"/>
                  </a:cxn>
                  <a:cxn ang="0">
                    <a:pos x="60" y="7"/>
                  </a:cxn>
                  <a:cxn ang="0">
                    <a:pos x="62" y="15"/>
                  </a:cxn>
                  <a:cxn ang="0">
                    <a:pos x="52" y="32"/>
                  </a:cxn>
                  <a:cxn ang="0">
                    <a:pos x="69" y="28"/>
                  </a:cxn>
                  <a:cxn ang="0">
                    <a:pos x="77" y="28"/>
                  </a:cxn>
                  <a:cxn ang="0">
                    <a:pos x="77" y="41"/>
                  </a:cxn>
                  <a:cxn ang="0">
                    <a:pos x="66" y="48"/>
                  </a:cxn>
                  <a:cxn ang="0">
                    <a:pos x="16" y="63"/>
                  </a:cxn>
                  <a:cxn ang="0">
                    <a:pos x="0" y="44"/>
                  </a:cxn>
                  <a:cxn ang="0">
                    <a:pos x="0" y="44"/>
                  </a:cxn>
                </a:cxnLst>
                <a:rect l="0" t="0" r="r" b="b"/>
                <a:pathLst>
                  <a:path w="77" h="63">
                    <a:moveTo>
                      <a:pt x="0" y="44"/>
                    </a:moveTo>
                    <a:lnTo>
                      <a:pt x="24" y="0"/>
                    </a:lnTo>
                    <a:lnTo>
                      <a:pt x="35" y="10"/>
                    </a:lnTo>
                    <a:lnTo>
                      <a:pt x="34" y="28"/>
                    </a:lnTo>
                    <a:lnTo>
                      <a:pt x="50" y="15"/>
                    </a:lnTo>
                    <a:lnTo>
                      <a:pt x="60" y="7"/>
                    </a:lnTo>
                    <a:lnTo>
                      <a:pt x="62" y="15"/>
                    </a:lnTo>
                    <a:lnTo>
                      <a:pt x="52" y="32"/>
                    </a:lnTo>
                    <a:lnTo>
                      <a:pt x="69" y="28"/>
                    </a:lnTo>
                    <a:lnTo>
                      <a:pt x="77" y="28"/>
                    </a:lnTo>
                    <a:lnTo>
                      <a:pt x="77" y="41"/>
                    </a:lnTo>
                    <a:lnTo>
                      <a:pt x="66" y="48"/>
                    </a:lnTo>
                    <a:lnTo>
                      <a:pt x="16" y="63"/>
                    </a:lnTo>
                    <a:lnTo>
                      <a:pt x="0" y="44"/>
                    </a:lnTo>
                    <a:lnTo>
                      <a:pt x="0" y="44"/>
                    </a:lnTo>
                    <a:close/>
                  </a:path>
                </a:pathLst>
              </a:custGeom>
              <a:solidFill>
                <a:srgbClr val="A84A3D"/>
              </a:solidFill>
              <a:ln w="9525">
                <a:noFill/>
                <a:round/>
                <a:headEnd/>
                <a:tailEnd/>
              </a:ln>
            </p:spPr>
            <p:txBody>
              <a:bodyPr/>
              <a:lstStyle/>
              <a:p>
                <a:endParaRPr lang="en-US"/>
              </a:p>
            </p:txBody>
          </p:sp>
          <p:sp>
            <p:nvSpPr>
              <p:cNvPr id="313435" name="Freeform 91"/>
              <p:cNvSpPr>
                <a:spLocks/>
              </p:cNvSpPr>
              <p:nvPr/>
            </p:nvSpPr>
            <p:spPr bwMode="auto">
              <a:xfrm>
                <a:off x="5165" y="260"/>
                <a:ext cx="121" cy="154"/>
              </a:xfrm>
              <a:custGeom>
                <a:avLst/>
                <a:gdLst/>
                <a:ahLst/>
                <a:cxnLst>
                  <a:cxn ang="0">
                    <a:pos x="238" y="88"/>
                  </a:cxn>
                  <a:cxn ang="0">
                    <a:pos x="243" y="46"/>
                  </a:cxn>
                  <a:cxn ang="0">
                    <a:pos x="234" y="25"/>
                  </a:cxn>
                  <a:cxn ang="0">
                    <a:pos x="209" y="28"/>
                  </a:cxn>
                  <a:cxn ang="0">
                    <a:pos x="184" y="9"/>
                  </a:cxn>
                  <a:cxn ang="0">
                    <a:pos x="159" y="0"/>
                  </a:cxn>
                  <a:cxn ang="0">
                    <a:pos x="137" y="12"/>
                  </a:cxn>
                  <a:cxn ang="0">
                    <a:pos x="135" y="32"/>
                  </a:cxn>
                  <a:cxn ang="0">
                    <a:pos x="101" y="37"/>
                  </a:cxn>
                  <a:cxn ang="0">
                    <a:pos x="101" y="78"/>
                  </a:cxn>
                  <a:cxn ang="0">
                    <a:pos x="66" y="79"/>
                  </a:cxn>
                  <a:cxn ang="0">
                    <a:pos x="53" y="107"/>
                  </a:cxn>
                  <a:cxn ang="0">
                    <a:pos x="29" y="128"/>
                  </a:cxn>
                  <a:cxn ang="0">
                    <a:pos x="25" y="151"/>
                  </a:cxn>
                  <a:cxn ang="0">
                    <a:pos x="31" y="172"/>
                  </a:cxn>
                  <a:cxn ang="0">
                    <a:pos x="18" y="193"/>
                  </a:cxn>
                  <a:cxn ang="0">
                    <a:pos x="21" y="218"/>
                  </a:cxn>
                  <a:cxn ang="0">
                    <a:pos x="32" y="232"/>
                  </a:cxn>
                  <a:cxn ang="0">
                    <a:pos x="22" y="246"/>
                  </a:cxn>
                  <a:cxn ang="0">
                    <a:pos x="0" y="271"/>
                  </a:cxn>
                  <a:cxn ang="0">
                    <a:pos x="6" y="293"/>
                  </a:cxn>
                  <a:cxn ang="0">
                    <a:pos x="31" y="303"/>
                  </a:cxn>
                  <a:cxn ang="0">
                    <a:pos x="69" y="309"/>
                  </a:cxn>
                  <a:cxn ang="0">
                    <a:pos x="79" y="309"/>
                  </a:cxn>
                  <a:cxn ang="0">
                    <a:pos x="79" y="263"/>
                  </a:cxn>
                  <a:cxn ang="0">
                    <a:pos x="79" y="175"/>
                  </a:cxn>
                  <a:cxn ang="0">
                    <a:pos x="115" y="129"/>
                  </a:cxn>
                  <a:cxn ang="0">
                    <a:pos x="140" y="93"/>
                  </a:cxn>
                  <a:cxn ang="0">
                    <a:pos x="213" y="76"/>
                  </a:cxn>
                  <a:cxn ang="0">
                    <a:pos x="238" y="88"/>
                  </a:cxn>
                  <a:cxn ang="0">
                    <a:pos x="238" y="88"/>
                  </a:cxn>
                </a:cxnLst>
                <a:rect l="0" t="0" r="r" b="b"/>
                <a:pathLst>
                  <a:path w="243" h="309">
                    <a:moveTo>
                      <a:pt x="238" y="88"/>
                    </a:moveTo>
                    <a:lnTo>
                      <a:pt x="243" y="46"/>
                    </a:lnTo>
                    <a:lnTo>
                      <a:pt x="234" y="25"/>
                    </a:lnTo>
                    <a:lnTo>
                      <a:pt x="209" y="28"/>
                    </a:lnTo>
                    <a:lnTo>
                      <a:pt x="184" y="9"/>
                    </a:lnTo>
                    <a:lnTo>
                      <a:pt x="159" y="0"/>
                    </a:lnTo>
                    <a:lnTo>
                      <a:pt x="137" y="12"/>
                    </a:lnTo>
                    <a:lnTo>
                      <a:pt x="135" y="32"/>
                    </a:lnTo>
                    <a:lnTo>
                      <a:pt x="101" y="37"/>
                    </a:lnTo>
                    <a:lnTo>
                      <a:pt x="101" y="78"/>
                    </a:lnTo>
                    <a:lnTo>
                      <a:pt x="66" y="79"/>
                    </a:lnTo>
                    <a:lnTo>
                      <a:pt x="53" y="107"/>
                    </a:lnTo>
                    <a:lnTo>
                      <a:pt x="29" y="128"/>
                    </a:lnTo>
                    <a:lnTo>
                      <a:pt x="25" y="151"/>
                    </a:lnTo>
                    <a:lnTo>
                      <a:pt x="31" y="172"/>
                    </a:lnTo>
                    <a:lnTo>
                      <a:pt x="18" y="193"/>
                    </a:lnTo>
                    <a:lnTo>
                      <a:pt x="21" y="218"/>
                    </a:lnTo>
                    <a:lnTo>
                      <a:pt x="32" y="232"/>
                    </a:lnTo>
                    <a:lnTo>
                      <a:pt x="22" y="246"/>
                    </a:lnTo>
                    <a:lnTo>
                      <a:pt x="0" y="271"/>
                    </a:lnTo>
                    <a:lnTo>
                      <a:pt x="6" y="293"/>
                    </a:lnTo>
                    <a:lnTo>
                      <a:pt x="31" y="303"/>
                    </a:lnTo>
                    <a:lnTo>
                      <a:pt x="69" y="309"/>
                    </a:lnTo>
                    <a:lnTo>
                      <a:pt x="79" y="309"/>
                    </a:lnTo>
                    <a:lnTo>
                      <a:pt x="79" y="263"/>
                    </a:lnTo>
                    <a:lnTo>
                      <a:pt x="79" y="175"/>
                    </a:lnTo>
                    <a:lnTo>
                      <a:pt x="115" y="129"/>
                    </a:lnTo>
                    <a:lnTo>
                      <a:pt x="140" y="93"/>
                    </a:lnTo>
                    <a:lnTo>
                      <a:pt x="213" y="76"/>
                    </a:lnTo>
                    <a:lnTo>
                      <a:pt x="238" y="88"/>
                    </a:lnTo>
                    <a:lnTo>
                      <a:pt x="238" y="88"/>
                    </a:lnTo>
                    <a:close/>
                  </a:path>
                </a:pathLst>
              </a:custGeom>
              <a:solidFill>
                <a:srgbClr val="000000"/>
              </a:solidFill>
              <a:ln w="9525">
                <a:noFill/>
                <a:round/>
                <a:headEnd/>
                <a:tailEnd/>
              </a:ln>
            </p:spPr>
            <p:txBody>
              <a:bodyPr/>
              <a:lstStyle/>
              <a:p>
                <a:endParaRPr lang="en-US"/>
              </a:p>
            </p:txBody>
          </p:sp>
          <p:sp>
            <p:nvSpPr>
              <p:cNvPr id="313436" name="Freeform 92"/>
              <p:cNvSpPr>
                <a:spLocks/>
              </p:cNvSpPr>
              <p:nvPr/>
            </p:nvSpPr>
            <p:spPr bwMode="auto">
              <a:xfrm>
                <a:off x="5203" y="294"/>
                <a:ext cx="92" cy="163"/>
              </a:xfrm>
              <a:custGeom>
                <a:avLst/>
                <a:gdLst/>
                <a:ahLst/>
                <a:cxnLst>
                  <a:cxn ang="0">
                    <a:pos x="17" y="316"/>
                  </a:cxn>
                  <a:cxn ang="0">
                    <a:pos x="6" y="218"/>
                  </a:cxn>
                  <a:cxn ang="0">
                    <a:pos x="0" y="134"/>
                  </a:cxn>
                  <a:cxn ang="0">
                    <a:pos x="11" y="93"/>
                  </a:cxn>
                  <a:cxn ang="0">
                    <a:pos x="49" y="24"/>
                  </a:cxn>
                  <a:cxn ang="0">
                    <a:pos x="77" y="0"/>
                  </a:cxn>
                  <a:cxn ang="0">
                    <a:pos x="117" y="0"/>
                  </a:cxn>
                  <a:cxn ang="0">
                    <a:pos x="156" y="15"/>
                  </a:cxn>
                  <a:cxn ang="0">
                    <a:pos x="174" y="41"/>
                  </a:cxn>
                  <a:cxn ang="0">
                    <a:pos x="184" y="78"/>
                  </a:cxn>
                  <a:cxn ang="0">
                    <a:pos x="172" y="121"/>
                  </a:cxn>
                  <a:cxn ang="0">
                    <a:pos x="156" y="135"/>
                  </a:cxn>
                  <a:cxn ang="0">
                    <a:pos x="159" y="221"/>
                  </a:cxn>
                  <a:cxn ang="0">
                    <a:pos x="152" y="291"/>
                  </a:cxn>
                  <a:cxn ang="0">
                    <a:pos x="140" y="324"/>
                  </a:cxn>
                  <a:cxn ang="0">
                    <a:pos x="102" y="325"/>
                  </a:cxn>
                  <a:cxn ang="0">
                    <a:pos x="50" y="325"/>
                  </a:cxn>
                  <a:cxn ang="0">
                    <a:pos x="21" y="319"/>
                  </a:cxn>
                  <a:cxn ang="0">
                    <a:pos x="17" y="316"/>
                  </a:cxn>
                  <a:cxn ang="0">
                    <a:pos x="17" y="316"/>
                  </a:cxn>
                </a:cxnLst>
                <a:rect l="0" t="0" r="r" b="b"/>
                <a:pathLst>
                  <a:path w="184" h="325">
                    <a:moveTo>
                      <a:pt x="17" y="316"/>
                    </a:moveTo>
                    <a:lnTo>
                      <a:pt x="6" y="218"/>
                    </a:lnTo>
                    <a:lnTo>
                      <a:pt x="0" y="134"/>
                    </a:lnTo>
                    <a:lnTo>
                      <a:pt x="11" y="93"/>
                    </a:lnTo>
                    <a:lnTo>
                      <a:pt x="49" y="24"/>
                    </a:lnTo>
                    <a:lnTo>
                      <a:pt x="77" y="0"/>
                    </a:lnTo>
                    <a:lnTo>
                      <a:pt x="117" y="0"/>
                    </a:lnTo>
                    <a:lnTo>
                      <a:pt x="156" y="15"/>
                    </a:lnTo>
                    <a:lnTo>
                      <a:pt x="174" y="41"/>
                    </a:lnTo>
                    <a:lnTo>
                      <a:pt x="184" y="78"/>
                    </a:lnTo>
                    <a:lnTo>
                      <a:pt x="172" y="121"/>
                    </a:lnTo>
                    <a:lnTo>
                      <a:pt x="156" y="135"/>
                    </a:lnTo>
                    <a:lnTo>
                      <a:pt x="159" y="221"/>
                    </a:lnTo>
                    <a:lnTo>
                      <a:pt x="152" y="291"/>
                    </a:lnTo>
                    <a:lnTo>
                      <a:pt x="140" y="324"/>
                    </a:lnTo>
                    <a:lnTo>
                      <a:pt x="102" y="325"/>
                    </a:lnTo>
                    <a:lnTo>
                      <a:pt x="50" y="325"/>
                    </a:lnTo>
                    <a:lnTo>
                      <a:pt x="21" y="319"/>
                    </a:lnTo>
                    <a:lnTo>
                      <a:pt x="17" y="316"/>
                    </a:lnTo>
                    <a:lnTo>
                      <a:pt x="17" y="316"/>
                    </a:lnTo>
                    <a:close/>
                  </a:path>
                </a:pathLst>
              </a:custGeom>
              <a:solidFill>
                <a:srgbClr val="A84A3D"/>
              </a:solidFill>
              <a:ln w="9525">
                <a:noFill/>
                <a:round/>
                <a:headEnd/>
                <a:tailEnd/>
              </a:ln>
            </p:spPr>
            <p:txBody>
              <a:bodyPr/>
              <a:lstStyle/>
              <a:p>
                <a:endParaRPr lang="en-US"/>
              </a:p>
            </p:txBody>
          </p:sp>
          <p:sp>
            <p:nvSpPr>
              <p:cNvPr id="313437" name="Freeform 93"/>
              <p:cNvSpPr>
                <a:spLocks/>
              </p:cNvSpPr>
              <p:nvPr/>
            </p:nvSpPr>
            <p:spPr bwMode="auto">
              <a:xfrm>
                <a:off x="5238" y="309"/>
                <a:ext cx="38" cy="20"/>
              </a:xfrm>
              <a:custGeom>
                <a:avLst/>
                <a:gdLst/>
                <a:ahLst/>
                <a:cxnLst>
                  <a:cxn ang="0">
                    <a:pos x="0" y="16"/>
                  </a:cxn>
                  <a:cxn ang="0">
                    <a:pos x="21" y="4"/>
                  </a:cxn>
                  <a:cxn ang="0">
                    <a:pos x="46" y="0"/>
                  </a:cxn>
                  <a:cxn ang="0">
                    <a:pos x="63" y="5"/>
                  </a:cxn>
                  <a:cxn ang="0">
                    <a:pos x="76" y="16"/>
                  </a:cxn>
                  <a:cxn ang="0">
                    <a:pos x="62" y="29"/>
                  </a:cxn>
                  <a:cxn ang="0">
                    <a:pos x="35" y="41"/>
                  </a:cxn>
                  <a:cxn ang="0">
                    <a:pos x="9" y="32"/>
                  </a:cxn>
                  <a:cxn ang="0">
                    <a:pos x="0" y="16"/>
                  </a:cxn>
                  <a:cxn ang="0">
                    <a:pos x="0" y="16"/>
                  </a:cxn>
                </a:cxnLst>
                <a:rect l="0" t="0" r="r" b="b"/>
                <a:pathLst>
                  <a:path w="76" h="41">
                    <a:moveTo>
                      <a:pt x="0" y="16"/>
                    </a:moveTo>
                    <a:lnTo>
                      <a:pt x="21" y="4"/>
                    </a:lnTo>
                    <a:lnTo>
                      <a:pt x="46" y="0"/>
                    </a:lnTo>
                    <a:lnTo>
                      <a:pt x="63" y="5"/>
                    </a:lnTo>
                    <a:lnTo>
                      <a:pt x="76" y="16"/>
                    </a:lnTo>
                    <a:lnTo>
                      <a:pt x="62" y="29"/>
                    </a:lnTo>
                    <a:lnTo>
                      <a:pt x="35" y="41"/>
                    </a:lnTo>
                    <a:lnTo>
                      <a:pt x="9" y="32"/>
                    </a:lnTo>
                    <a:lnTo>
                      <a:pt x="0" y="16"/>
                    </a:lnTo>
                    <a:lnTo>
                      <a:pt x="0" y="16"/>
                    </a:lnTo>
                    <a:close/>
                  </a:path>
                </a:pathLst>
              </a:custGeom>
              <a:solidFill>
                <a:srgbClr val="FFFFFF"/>
              </a:solidFill>
              <a:ln w="9525">
                <a:noFill/>
                <a:round/>
                <a:headEnd/>
                <a:tailEnd/>
              </a:ln>
            </p:spPr>
            <p:txBody>
              <a:bodyPr/>
              <a:lstStyle/>
              <a:p>
                <a:endParaRPr lang="en-US"/>
              </a:p>
            </p:txBody>
          </p:sp>
          <p:sp>
            <p:nvSpPr>
              <p:cNvPr id="313438" name="Freeform 94"/>
              <p:cNvSpPr>
                <a:spLocks/>
              </p:cNvSpPr>
              <p:nvPr/>
            </p:nvSpPr>
            <p:spPr bwMode="auto">
              <a:xfrm>
                <a:off x="5233" y="395"/>
                <a:ext cx="52" cy="23"/>
              </a:xfrm>
              <a:custGeom>
                <a:avLst/>
                <a:gdLst/>
                <a:ahLst/>
                <a:cxnLst>
                  <a:cxn ang="0">
                    <a:pos x="104" y="4"/>
                  </a:cxn>
                  <a:cxn ang="0">
                    <a:pos x="33" y="0"/>
                  </a:cxn>
                  <a:cxn ang="0">
                    <a:pos x="0" y="17"/>
                  </a:cxn>
                  <a:cxn ang="0">
                    <a:pos x="51" y="45"/>
                  </a:cxn>
                  <a:cxn ang="0">
                    <a:pos x="97" y="26"/>
                  </a:cxn>
                  <a:cxn ang="0">
                    <a:pos x="104" y="4"/>
                  </a:cxn>
                  <a:cxn ang="0">
                    <a:pos x="104" y="4"/>
                  </a:cxn>
                </a:cxnLst>
                <a:rect l="0" t="0" r="r" b="b"/>
                <a:pathLst>
                  <a:path w="104" h="45">
                    <a:moveTo>
                      <a:pt x="104" y="4"/>
                    </a:moveTo>
                    <a:lnTo>
                      <a:pt x="33" y="0"/>
                    </a:lnTo>
                    <a:lnTo>
                      <a:pt x="0" y="17"/>
                    </a:lnTo>
                    <a:lnTo>
                      <a:pt x="51" y="45"/>
                    </a:lnTo>
                    <a:lnTo>
                      <a:pt x="97" y="26"/>
                    </a:lnTo>
                    <a:lnTo>
                      <a:pt x="104" y="4"/>
                    </a:lnTo>
                    <a:lnTo>
                      <a:pt x="104" y="4"/>
                    </a:lnTo>
                    <a:close/>
                  </a:path>
                </a:pathLst>
              </a:custGeom>
              <a:solidFill>
                <a:srgbClr val="F59E91"/>
              </a:solidFill>
              <a:ln w="9525">
                <a:noFill/>
                <a:round/>
                <a:headEnd/>
                <a:tailEnd/>
              </a:ln>
            </p:spPr>
            <p:txBody>
              <a:bodyPr/>
              <a:lstStyle/>
              <a:p>
                <a:endParaRPr lang="en-US"/>
              </a:p>
            </p:txBody>
          </p:sp>
          <p:sp>
            <p:nvSpPr>
              <p:cNvPr id="313439" name="Freeform 95"/>
              <p:cNvSpPr>
                <a:spLocks/>
              </p:cNvSpPr>
              <p:nvPr/>
            </p:nvSpPr>
            <p:spPr bwMode="auto">
              <a:xfrm>
                <a:off x="5776" y="925"/>
                <a:ext cx="26" cy="109"/>
              </a:xfrm>
              <a:custGeom>
                <a:avLst/>
                <a:gdLst/>
                <a:ahLst/>
                <a:cxnLst>
                  <a:cxn ang="0">
                    <a:pos x="45" y="6"/>
                  </a:cxn>
                  <a:cxn ang="0">
                    <a:pos x="51" y="141"/>
                  </a:cxn>
                  <a:cxn ang="0">
                    <a:pos x="45" y="217"/>
                  </a:cxn>
                  <a:cxn ang="0">
                    <a:pos x="6" y="217"/>
                  </a:cxn>
                  <a:cxn ang="0">
                    <a:pos x="0" y="122"/>
                  </a:cxn>
                  <a:cxn ang="0">
                    <a:pos x="20" y="69"/>
                  </a:cxn>
                  <a:cxn ang="0">
                    <a:pos x="17" y="0"/>
                  </a:cxn>
                  <a:cxn ang="0">
                    <a:pos x="45" y="6"/>
                  </a:cxn>
                  <a:cxn ang="0">
                    <a:pos x="45" y="6"/>
                  </a:cxn>
                </a:cxnLst>
                <a:rect l="0" t="0" r="r" b="b"/>
                <a:pathLst>
                  <a:path w="51" h="217">
                    <a:moveTo>
                      <a:pt x="45" y="6"/>
                    </a:moveTo>
                    <a:lnTo>
                      <a:pt x="51" y="141"/>
                    </a:lnTo>
                    <a:lnTo>
                      <a:pt x="45" y="217"/>
                    </a:lnTo>
                    <a:lnTo>
                      <a:pt x="6" y="217"/>
                    </a:lnTo>
                    <a:lnTo>
                      <a:pt x="0" y="122"/>
                    </a:lnTo>
                    <a:lnTo>
                      <a:pt x="20" y="69"/>
                    </a:lnTo>
                    <a:lnTo>
                      <a:pt x="17" y="0"/>
                    </a:lnTo>
                    <a:lnTo>
                      <a:pt x="45" y="6"/>
                    </a:lnTo>
                    <a:lnTo>
                      <a:pt x="45" y="6"/>
                    </a:lnTo>
                    <a:close/>
                  </a:path>
                </a:pathLst>
              </a:custGeom>
              <a:solidFill>
                <a:srgbClr val="FFC4B8"/>
              </a:solidFill>
              <a:ln w="9525">
                <a:noFill/>
                <a:round/>
                <a:headEnd/>
                <a:tailEnd/>
              </a:ln>
            </p:spPr>
            <p:txBody>
              <a:bodyPr/>
              <a:lstStyle/>
              <a:p>
                <a:endParaRPr lang="en-US"/>
              </a:p>
            </p:txBody>
          </p:sp>
          <p:sp>
            <p:nvSpPr>
              <p:cNvPr id="313440" name="Freeform 96"/>
              <p:cNvSpPr>
                <a:spLocks/>
              </p:cNvSpPr>
              <p:nvPr/>
            </p:nvSpPr>
            <p:spPr bwMode="auto">
              <a:xfrm>
                <a:off x="5676" y="922"/>
                <a:ext cx="48" cy="107"/>
              </a:xfrm>
              <a:custGeom>
                <a:avLst/>
                <a:gdLst/>
                <a:ahLst/>
                <a:cxnLst>
                  <a:cxn ang="0">
                    <a:pos x="26" y="0"/>
                  </a:cxn>
                  <a:cxn ang="0">
                    <a:pos x="25" y="147"/>
                  </a:cxn>
                  <a:cxn ang="0">
                    <a:pos x="0" y="213"/>
                  </a:cxn>
                  <a:cxn ang="0">
                    <a:pos x="31" y="212"/>
                  </a:cxn>
                  <a:cxn ang="0">
                    <a:pos x="85" y="56"/>
                  </a:cxn>
                  <a:cxn ang="0">
                    <a:pos x="95" y="9"/>
                  </a:cxn>
                  <a:cxn ang="0">
                    <a:pos x="63" y="9"/>
                  </a:cxn>
                  <a:cxn ang="0">
                    <a:pos x="26" y="0"/>
                  </a:cxn>
                  <a:cxn ang="0">
                    <a:pos x="26" y="0"/>
                  </a:cxn>
                </a:cxnLst>
                <a:rect l="0" t="0" r="r" b="b"/>
                <a:pathLst>
                  <a:path w="95" h="213">
                    <a:moveTo>
                      <a:pt x="26" y="0"/>
                    </a:moveTo>
                    <a:lnTo>
                      <a:pt x="25" y="147"/>
                    </a:lnTo>
                    <a:lnTo>
                      <a:pt x="0" y="213"/>
                    </a:lnTo>
                    <a:lnTo>
                      <a:pt x="31" y="212"/>
                    </a:lnTo>
                    <a:lnTo>
                      <a:pt x="85" y="56"/>
                    </a:lnTo>
                    <a:lnTo>
                      <a:pt x="95" y="9"/>
                    </a:lnTo>
                    <a:lnTo>
                      <a:pt x="63" y="9"/>
                    </a:lnTo>
                    <a:lnTo>
                      <a:pt x="26" y="0"/>
                    </a:lnTo>
                    <a:lnTo>
                      <a:pt x="26" y="0"/>
                    </a:lnTo>
                    <a:close/>
                  </a:path>
                </a:pathLst>
              </a:custGeom>
              <a:solidFill>
                <a:srgbClr val="FFC4B8"/>
              </a:solidFill>
              <a:ln w="9525">
                <a:noFill/>
                <a:round/>
                <a:headEnd/>
                <a:tailEnd/>
              </a:ln>
            </p:spPr>
            <p:txBody>
              <a:bodyPr/>
              <a:lstStyle/>
              <a:p>
                <a:endParaRPr lang="en-US"/>
              </a:p>
            </p:txBody>
          </p:sp>
          <p:sp>
            <p:nvSpPr>
              <p:cNvPr id="313441" name="Freeform 97"/>
              <p:cNvSpPr>
                <a:spLocks/>
              </p:cNvSpPr>
              <p:nvPr/>
            </p:nvSpPr>
            <p:spPr bwMode="auto">
              <a:xfrm>
                <a:off x="5779" y="1030"/>
                <a:ext cx="29" cy="19"/>
              </a:xfrm>
              <a:custGeom>
                <a:avLst/>
                <a:gdLst/>
                <a:ahLst/>
                <a:cxnLst>
                  <a:cxn ang="0">
                    <a:pos x="0" y="0"/>
                  </a:cxn>
                  <a:cxn ang="0">
                    <a:pos x="0" y="35"/>
                  </a:cxn>
                  <a:cxn ang="0">
                    <a:pos x="8" y="38"/>
                  </a:cxn>
                  <a:cxn ang="0">
                    <a:pos x="19" y="23"/>
                  </a:cxn>
                  <a:cxn ang="0">
                    <a:pos x="25" y="38"/>
                  </a:cxn>
                  <a:cxn ang="0">
                    <a:pos x="50" y="38"/>
                  </a:cxn>
                  <a:cxn ang="0">
                    <a:pos x="58" y="32"/>
                  </a:cxn>
                  <a:cxn ang="0">
                    <a:pos x="54" y="22"/>
                  </a:cxn>
                  <a:cxn ang="0">
                    <a:pos x="44" y="19"/>
                  </a:cxn>
                  <a:cxn ang="0">
                    <a:pos x="35" y="10"/>
                  </a:cxn>
                  <a:cxn ang="0">
                    <a:pos x="35" y="0"/>
                  </a:cxn>
                  <a:cxn ang="0">
                    <a:pos x="20" y="0"/>
                  </a:cxn>
                  <a:cxn ang="0">
                    <a:pos x="0" y="0"/>
                  </a:cxn>
                  <a:cxn ang="0">
                    <a:pos x="0" y="0"/>
                  </a:cxn>
                </a:cxnLst>
                <a:rect l="0" t="0" r="r" b="b"/>
                <a:pathLst>
                  <a:path w="58" h="38">
                    <a:moveTo>
                      <a:pt x="0" y="0"/>
                    </a:moveTo>
                    <a:lnTo>
                      <a:pt x="0" y="35"/>
                    </a:lnTo>
                    <a:lnTo>
                      <a:pt x="8" y="38"/>
                    </a:lnTo>
                    <a:lnTo>
                      <a:pt x="19" y="23"/>
                    </a:lnTo>
                    <a:lnTo>
                      <a:pt x="25" y="38"/>
                    </a:lnTo>
                    <a:lnTo>
                      <a:pt x="50" y="38"/>
                    </a:lnTo>
                    <a:lnTo>
                      <a:pt x="58" y="32"/>
                    </a:lnTo>
                    <a:lnTo>
                      <a:pt x="54" y="22"/>
                    </a:lnTo>
                    <a:lnTo>
                      <a:pt x="44" y="19"/>
                    </a:lnTo>
                    <a:lnTo>
                      <a:pt x="35" y="10"/>
                    </a:lnTo>
                    <a:lnTo>
                      <a:pt x="35" y="0"/>
                    </a:lnTo>
                    <a:lnTo>
                      <a:pt x="20" y="0"/>
                    </a:lnTo>
                    <a:lnTo>
                      <a:pt x="0" y="0"/>
                    </a:lnTo>
                    <a:lnTo>
                      <a:pt x="0" y="0"/>
                    </a:lnTo>
                    <a:close/>
                  </a:path>
                </a:pathLst>
              </a:custGeom>
              <a:solidFill>
                <a:srgbClr val="964D1C"/>
              </a:solidFill>
              <a:ln w="9525">
                <a:noFill/>
                <a:round/>
                <a:headEnd/>
                <a:tailEnd/>
              </a:ln>
            </p:spPr>
            <p:txBody>
              <a:bodyPr/>
              <a:lstStyle/>
              <a:p>
                <a:endParaRPr lang="en-US"/>
              </a:p>
            </p:txBody>
          </p:sp>
          <p:sp>
            <p:nvSpPr>
              <p:cNvPr id="313442" name="Freeform 98"/>
              <p:cNvSpPr>
                <a:spLocks/>
              </p:cNvSpPr>
              <p:nvPr/>
            </p:nvSpPr>
            <p:spPr bwMode="auto">
              <a:xfrm>
                <a:off x="5665" y="1025"/>
                <a:ext cx="38" cy="23"/>
              </a:xfrm>
              <a:custGeom>
                <a:avLst/>
                <a:gdLst/>
                <a:ahLst/>
                <a:cxnLst>
                  <a:cxn ang="0">
                    <a:pos x="22" y="4"/>
                  </a:cxn>
                  <a:cxn ang="0">
                    <a:pos x="15" y="16"/>
                  </a:cxn>
                  <a:cxn ang="0">
                    <a:pos x="0" y="22"/>
                  </a:cxn>
                  <a:cxn ang="0">
                    <a:pos x="0" y="39"/>
                  </a:cxn>
                  <a:cxn ang="0">
                    <a:pos x="12" y="45"/>
                  </a:cxn>
                  <a:cxn ang="0">
                    <a:pos x="40" y="42"/>
                  </a:cxn>
                  <a:cxn ang="0">
                    <a:pos x="56" y="36"/>
                  </a:cxn>
                  <a:cxn ang="0">
                    <a:pos x="65" y="44"/>
                  </a:cxn>
                  <a:cxn ang="0">
                    <a:pos x="75" y="42"/>
                  </a:cxn>
                  <a:cxn ang="0">
                    <a:pos x="76" y="4"/>
                  </a:cxn>
                  <a:cxn ang="0">
                    <a:pos x="48" y="0"/>
                  </a:cxn>
                  <a:cxn ang="0">
                    <a:pos x="32" y="4"/>
                  </a:cxn>
                  <a:cxn ang="0">
                    <a:pos x="22" y="4"/>
                  </a:cxn>
                  <a:cxn ang="0">
                    <a:pos x="22" y="4"/>
                  </a:cxn>
                </a:cxnLst>
                <a:rect l="0" t="0" r="r" b="b"/>
                <a:pathLst>
                  <a:path w="76" h="45">
                    <a:moveTo>
                      <a:pt x="22" y="4"/>
                    </a:moveTo>
                    <a:lnTo>
                      <a:pt x="15" y="16"/>
                    </a:lnTo>
                    <a:lnTo>
                      <a:pt x="0" y="22"/>
                    </a:lnTo>
                    <a:lnTo>
                      <a:pt x="0" y="39"/>
                    </a:lnTo>
                    <a:lnTo>
                      <a:pt x="12" y="45"/>
                    </a:lnTo>
                    <a:lnTo>
                      <a:pt x="40" y="42"/>
                    </a:lnTo>
                    <a:lnTo>
                      <a:pt x="56" y="36"/>
                    </a:lnTo>
                    <a:lnTo>
                      <a:pt x="65" y="44"/>
                    </a:lnTo>
                    <a:lnTo>
                      <a:pt x="75" y="42"/>
                    </a:lnTo>
                    <a:lnTo>
                      <a:pt x="76" y="4"/>
                    </a:lnTo>
                    <a:lnTo>
                      <a:pt x="48" y="0"/>
                    </a:lnTo>
                    <a:lnTo>
                      <a:pt x="32" y="4"/>
                    </a:lnTo>
                    <a:lnTo>
                      <a:pt x="22" y="4"/>
                    </a:lnTo>
                    <a:lnTo>
                      <a:pt x="22" y="4"/>
                    </a:lnTo>
                    <a:close/>
                  </a:path>
                </a:pathLst>
              </a:custGeom>
              <a:solidFill>
                <a:srgbClr val="964D1C"/>
              </a:solidFill>
              <a:ln w="9525">
                <a:noFill/>
                <a:round/>
                <a:headEnd/>
                <a:tailEnd/>
              </a:ln>
            </p:spPr>
            <p:txBody>
              <a:bodyPr/>
              <a:lstStyle/>
              <a:p>
                <a:endParaRPr lang="en-US"/>
              </a:p>
            </p:txBody>
          </p:sp>
          <p:sp>
            <p:nvSpPr>
              <p:cNvPr id="313443" name="Freeform 99"/>
              <p:cNvSpPr>
                <a:spLocks/>
              </p:cNvSpPr>
              <p:nvPr/>
            </p:nvSpPr>
            <p:spPr bwMode="auto">
              <a:xfrm>
                <a:off x="5758" y="1253"/>
                <a:ext cx="36" cy="107"/>
              </a:xfrm>
              <a:custGeom>
                <a:avLst/>
                <a:gdLst/>
                <a:ahLst/>
                <a:cxnLst>
                  <a:cxn ang="0">
                    <a:pos x="0" y="0"/>
                  </a:cxn>
                  <a:cxn ang="0">
                    <a:pos x="13" y="66"/>
                  </a:cxn>
                  <a:cxn ang="0">
                    <a:pos x="38" y="213"/>
                  </a:cxn>
                  <a:cxn ang="0">
                    <a:pos x="66" y="200"/>
                  </a:cxn>
                  <a:cxn ang="0">
                    <a:pos x="72" y="122"/>
                  </a:cxn>
                  <a:cxn ang="0">
                    <a:pos x="71" y="6"/>
                  </a:cxn>
                  <a:cxn ang="0">
                    <a:pos x="0" y="0"/>
                  </a:cxn>
                  <a:cxn ang="0">
                    <a:pos x="0" y="0"/>
                  </a:cxn>
                </a:cxnLst>
                <a:rect l="0" t="0" r="r" b="b"/>
                <a:pathLst>
                  <a:path w="72" h="213">
                    <a:moveTo>
                      <a:pt x="0" y="0"/>
                    </a:moveTo>
                    <a:lnTo>
                      <a:pt x="13" y="66"/>
                    </a:lnTo>
                    <a:lnTo>
                      <a:pt x="38" y="213"/>
                    </a:lnTo>
                    <a:lnTo>
                      <a:pt x="66" y="200"/>
                    </a:lnTo>
                    <a:lnTo>
                      <a:pt x="72" y="122"/>
                    </a:lnTo>
                    <a:lnTo>
                      <a:pt x="71" y="6"/>
                    </a:lnTo>
                    <a:lnTo>
                      <a:pt x="0" y="0"/>
                    </a:lnTo>
                    <a:lnTo>
                      <a:pt x="0" y="0"/>
                    </a:lnTo>
                    <a:close/>
                  </a:path>
                </a:pathLst>
              </a:custGeom>
              <a:solidFill>
                <a:srgbClr val="F59E91"/>
              </a:solidFill>
              <a:ln w="9525">
                <a:noFill/>
                <a:round/>
                <a:headEnd/>
                <a:tailEnd/>
              </a:ln>
            </p:spPr>
            <p:txBody>
              <a:bodyPr/>
              <a:lstStyle/>
              <a:p>
                <a:endParaRPr lang="en-US"/>
              </a:p>
            </p:txBody>
          </p:sp>
          <p:sp>
            <p:nvSpPr>
              <p:cNvPr id="313444" name="Freeform 100"/>
              <p:cNvSpPr>
                <a:spLocks/>
              </p:cNvSpPr>
              <p:nvPr/>
            </p:nvSpPr>
            <p:spPr bwMode="auto">
              <a:xfrm>
                <a:off x="5717" y="1256"/>
                <a:ext cx="33" cy="106"/>
              </a:xfrm>
              <a:custGeom>
                <a:avLst/>
                <a:gdLst/>
                <a:ahLst/>
                <a:cxnLst>
                  <a:cxn ang="0">
                    <a:pos x="0" y="17"/>
                  </a:cxn>
                  <a:cxn ang="0">
                    <a:pos x="0" y="65"/>
                  </a:cxn>
                  <a:cxn ang="0">
                    <a:pos x="10" y="116"/>
                  </a:cxn>
                  <a:cxn ang="0">
                    <a:pos x="34" y="210"/>
                  </a:cxn>
                  <a:cxn ang="0">
                    <a:pos x="56" y="210"/>
                  </a:cxn>
                  <a:cxn ang="0">
                    <a:pos x="63" y="200"/>
                  </a:cxn>
                  <a:cxn ang="0">
                    <a:pos x="63" y="135"/>
                  </a:cxn>
                  <a:cxn ang="0">
                    <a:pos x="63" y="81"/>
                  </a:cxn>
                  <a:cxn ang="0">
                    <a:pos x="66" y="0"/>
                  </a:cxn>
                  <a:cxn ang="0">
                    <a:pos x="0" y="17"/>
                  </a:cxn>
                  <a:cxn ang="0">
                    <a:pos x="0" y="17"/>
                  </a:cxn>
                </a:cxnLst>
                <a:rect l="0" t="0" r="r" b="b"/>
                <a:pathLst>
                  <a:path w="66" h="210">
                    <a:moveTo>
                      <a:pt x="0" y="17"/>
                    </a:moveTo>
                    <a:lnTo>
                      <a:pt x="0" y="65"/>
                    </a:lnTo>
                    <a:lnTo>
                      <a:pt x="10" y="116"/>
                    </a:lnTo>
                    <a:lnTo>
                      <a:pt x="34" y="210"/>
                    </a:lnTo>
                    <a:lnTo>
                      <a:pt x="56" y="210"/>
                    </a:lnTo>
                    <a:lnTo>
                      <a:pt x="63" y="200"/>
                    </a:lnTo>
                    <a:lnTo>
                      <a:pt x="63" y="135"/>
                    </a:lnTo>
                    <a:lnTo>
                      <a:pt x="63" y="81"/>
                    </a:lnTo>
                    <a:lnTo>
                      <a:pt x="66" y="0"/>
                    </a:lnTo>
                    <a:lnTo>
                      <a:pt x="0" y="17"/>
                    </a:lnTo>
                    <a:lnTo>
                      <a:pt x="0" y="17"/>
                    </a:lnTo>
                    <a:close/>
                  </a:path>
                </a:pathLst>
              </a:custGeom>
              <a:solidFill>
                <a:srgbClr val="F59E91"/>
              </a:solidFill>
              <a:ln w="9525">
                <a:noFill/>
                <a:round/>
                <a:headEnd/>
                <a:tailEnd/>
              </a:ln>
            </p:spPr>
            <p:txBody>
              <a:bodyPr/>
              <a:lstStyle/>
              <a:p>
                <a:endParaRPr lang="en-US"/>
              </a:p>
            </p:txBody>
          </p:sp>
          <p:sp>
            <p:nvSpPr>
              <p:cNvPr id="313445" name="Freeform 101"/>
              <p:cNvSpPr>
                <a:spLocks/>
              </p:cNvSpPr>
              <p:nvPr/>
            </p:nvSpPr>
            <p:spPr bwMode="auto">
              <a:xfrm>
                <a:off x="5774" y="1351"/>
                <a:ext cx="42" cy="36"/>
              </a:xfrm>
              <a:custGeom>
                <a:avLst/>
                <a:gdLst/>
                <a:ahLst/>
                <a:cxnLst>
                  <a:cxn ang="0">
                    <a:pos x="6" y="3"/>
                  </a:cxn>
                  <a:cxn ang="0">
                    <a:pos x="0" y="22"/>
                  </a:cxn>
                  <a:cxn ang="0">
                    <a:pos x="8" y="72"/>
                  </a:cxn>
                  <a:cxn ang="0">
                    <a:pos x="34" y="71"/>
                  </a:cxn>
                  <a:cxn ang="0">
                    <a:pos x="34" y="47"/>
                  </a:cxn>
                  <a:cxn ang="0">
                    <a:pos x="77" y="69"/>
                  </a:cxn>
                  <a:cxn ang="0">
                    <a:pos x="84" y="49"/>
                  </a:cxn>
                  <a:cxn ang="0">
                    <a:pos x="64" y="28"/>
                  </a:cxn>
                  <a:cxn ang="0">
                    <a:pos x="36" y="0"/>
                  </a:cxn>
                  <a:cxn ang="0">
                    <a:pos x="17" y="6"/>
                  </a:cxn>
                  <a:cxn ang="0">
                    <a:pos x="6" y="3"/>
                  </a:cxn>
                  <a:cxn ang="0">
                    <a:pos x="6" y="3"/>
                  </a:cxn>
                </a:cxnLst>
                <a:rect l="0" t="0" r="r" b="b"/>
                <a:pathLst>
                  <a:path w="84" h="72">
                    <a:moveTo>
                      <a:pt x="6" y="3"/>
                    </a:moveTo>
                    <a:lnTo>
                      <a:pt x="0" y="22"/>
                    </a:lnTo>
                    <a:lnTo>
                      <a:pt x="8" y="72"/>
                    </a:lnTo>
                    <a:lnTo>
                      <a:pt x="34" y="71"/>
                    </a:lnTo>
                    <a:lnTo>
                      <a:pt x="34" y="47"/>
                    </a:lnTo>
                    <a:lnTo>
                      <a:pt x="77" y="69"/>
                    </a:lnTo>
                    <a:lnTo>
                      <a:pt x="84" y="49"/>
                    </a:lnTo>
                    <a:lnTo>
                      <a:pt x="64" y="28"/>
                    </a:lnTo>
                    <a:lnTo>
                      <a:pt x="36" y="0"/>
                    </a:lnTo>
                    <a:lnTo>
                      <a:pt x="17" y="6"/>
                    </a:lnTo>
                    <a:lnTo>
                      <a:pt x="6" y="3"/>
                    </a:lnTo>
                    <a:lnTo>
                      <a:pt x="6" y="3"/>
                    </a:lnTo>
                    <a:close/>
                  </a:path>
                </a:pathLst>
              </a:custGeom>
              <a:solidFill>
                <a:srgbClr val="730000"/>
              </a:solidFill>
              <a:ln w="9525">
                <a:noFill/>
                <a:round/>
                <a:headEnd/>
                <a:tailEnd/>
              </a:ln>
            </p:spPr>
            <p:txBody>
              <a:bodyPr/>
              <a:lstStyle/>
              <a:p>
                <a:endParaRPr lang="en-US"/>
              </a:p>
            </p:txBody>
          </p:sp>
          <p:sp>
            <p:nvSpPr>
              <p:cNvPr id="313446" name="Freeform 102"/>
              <p:cNvSpPr>
                <a:spLocks/>
              </p:cNvSpPr>
              <p:nvPr/>
            </p:nvSpPr>
            <p:spPr bwMode="auto">
              <a:xfrm>
                <a:off x="5716" y="1357"/>
                <a:ext cx="40" cy="39"/>
              </a:xfrm>
              <a:custGeom>
                <a:avLst/>
                <a:gdLst/>
                <a:ahLst/>
                <a:cxnLst>
                  <a:cxn ang="0">
                    <a:pos x="34" y="2"/>
                  </a:cxn>
                  <a:cxn ang="0">
                    <a:pos x="11" y="27"/>
                  </a:cxn>
                  <a:cxn ang="0">
                    <a:pos x="1" y="58"/>
                  </a:cxn>
                  <a:cxn ang="0">
                    <a:pos x="0" y="78"/>
                  </a:cxn>
                  <a:cxn ang="0">
                    <a:pos x="25" y="69"/>
                  </a:cxn>
                  <a:cxn ang="0">
                    <a:pos x="45" y="53"/>
                  </a:cxn>
                  <a:cxn ang="0">
                    <a:pos x="50" y="68"/>
                  </a:cxn>
                  <a:cxn ang="0">
                    <a:pos x="75" y="68"/>
                  </a:cxn>
                  <a:cxn ang="0">
                    <a:pos x="79" y="41"/>
                  </a:cxn>
                  <a:cxn ang="0">
                    <a:pos x="69" y="0"/>
                  </a:cxn>
                  <a:cxn ang="0">
                    <a:pos x="54" y="3"/>
                  </a:cxn>
                  <a:cxn ang="0">
                    <a:pos x="34" y="2"/>
                  </a:cxn>
                  <a:cxn ang="0">
                    <a:pos x="34" y="2"/>
                  </a:cxn>
                </a:cxnLst>
                <a:rect l="0" t="0" r="r" b="b"/>
                <a:pathLst>
                  <a:path w="79" h="78">
                    <a:moveTo>
                      <a:pt x="34" y="2"/>
                    </a:moveTo>
                    <a:lnTo>
                      <a:pt x="11" y="27"/>
                    </a:lnTo>
                    <a:lnTo>
                      <a:pt x="1" y="58"/>
                    </a:lnTo>
                    <a:lnTo>
                      <a:pt x="0" y="78"/>
                    </a:lnTo>
                    <a:lnTo>
                      <a:pt x="25" y="69"/>
                    </a:lnTo>
                    <a:lnTo>
                      <a:pt x="45" y="53"/>
                    </a:lnTo>
                    <a:lnTo>
                      <a:pt x="50" y="68"/>
                    </a:lnTo>
                    <a:lnTo>
                      <a:pt x="75" y="68"/>
                    </a:lnTo>
                    <a:lnTo>
                      <a:pt x="79" y="41"/>
                    </a:lnTo>
                    <a:lnTo>
                      <a:pt x="69" y="0"/>
                    </a:lnTo>
                    <a:lnTo>
                      <a:pt x="54" y="3"/>
                    </a:lnTo>
                    <a:lnTo>
                      <a:pt x="34" y="2"/>
                    </a:lnTo>
                    <a:lnTo>
                      <a:pt x="34" y="2"/>
                    </a:lnTo>
                    <a:close/>
                  </a:path>
                </a:pathLst>
              </a:custGeom>
              <a:solidFill>
                <a:srgbClr val="730000"/>
              </a:solidFill>
              <a:ln w="9525">
                <a:noFill/>
                <a:round/>
                <a:headEnd/>
                <a:tailEnd/>
              </a:ln>
            </p:spPr>
            <p:txBody>
              <a:bodyPr/>
              <a:lstStyle/>
              <a:p>
                <a:endParaRPr lang="en-US"/>
              </a:p>
            </p:txBody>
          </p:sp>
          <p:sp>
            <p:nvSpPr>
              <p:cNvPr id="313447" name="Freeform 103"/>
              <p:cNvSpPr>
                <a:spLocks/>
              </p:cNvSpPr>
              <p:nvPr/>
            </p:nvSpPr>
            <p:spPr bwMode="auto">
              <a:xfrm>
                <a:off x="5586" y="977"/>
                <a:ext cx="274" cy="291"/>
              </a:xfrm>
              <a:custGeom>
                <a:avLst/>
                <a:gdLst/>
                <a:ahLst/>
                <a:cxnLst>
                  <a:cxn ang="0">
                    <a:pos x="257" y="150"/>
                  </a:cxn>
                  <a:cxn ang="0">
                    <a:pos x="185" y="159"/>
                  </a:cxn>
                  <a:cxn ang="0">
                    <a:pos x="137" y="165"/>
                  </a:cxn>
                  <a:cxn ang="0">
                    <a:pos x="85" y="163"/>
                  </a:cxn>
                  <a:cxn ang="0">
                    <a:pos x="79" y="160"/>
                  </a:cxn>
                  <a:cxn ang="0">
                    <a:pos x="40" y="41"/>
                  </a:cxn>
                  <a:cxn ang="0">
                    <a:pos x="15" y="44"/>
                  </a:cxn>
                  <a:cxn ang="0">
                    <a:pos x="0" y="63"/>
                  </a:cxn>
                  <a:cxn ang="0">
                    <a:pos x="22" y="125"/>
                  </a:cxn>
                  <a:cxn ang="0">
                    <a:pos x="53" y="199"/>
                  </a:cxn>
                  <a:cxn ang="0">
                    <a:pos x="90" y="203"/>
                  </a:cxn>
                  <a:cxn ang="0">
                    <a:pos x="209" y="206"/>
                  </a:cxn>
                  <a:cxn ang="0">
                    <a:pos x="215" y="268"/>
                  </a:cxn>
                  <a:cxn ang="0">
                    <a:pos x="209" y="384"/>
                  </a:cxn>
                  <a:cxn ang="0">
                    <a:pos x="206" y="543"/>
                  </a:cxn>
                  <a:cxn ang="0">
                    <a:pos x="201" y="582"/>
                  </a:cxn>
                  <a:cxn ang="0">
                    <a:pos x="273" y="578"/>
                  </a:cxn>
                  <a:cxn ang="0">
                    <a:pos x="325" y="569"/>
                  </a:cxn>
                  <a:cxn ang="0">
                    <a:pos x="387" y="565"/>
                  </a:cxn>
                  <a:cxn ang="0">
                    <a:pos x="440" y="559"/>
                  </a:cxn>
                  <a:cxn ang="0">
                    <a:pos x="406" y="419"/>
                  </a:cxn>
                  <a:cxn ang="0">
                    <a:pos x="369" y="250"/>
                  </a:cxn>
                  <a:cxn ang="0">
                    <a:pos x="378" y="204"/>
                  </a:cxn>
                  <a:cxn ang="0">
                    <a:pos x="431" y="204"/>
                  </a:cxn>
                  <a:cxn ang="0">
                    <a:pos x="482" y="202"/>
                  </a:cxn>
                  <a:cxn ang="0">
                    <a:pos x="509" y="165"/>
                  </a:cxn>
                  <a:cxn ang="0">
                    <a:pos x="528" y="102"/>
                  </a:cxn>
                  <a:cxn ang="0">
                    <a:pos x="550" y="21"/>
                  </a:cxn>
                  <a:cxn ang="0">
                    <a:pos x="507" y="0"/>
                  </a:cxn>
                  <a:cxn ang="0">
                    <a:pos x="501" y="40"/>
                  </a:cxn>
                  <a:cxn ang="0">
                    <a:pos x="484" y="85"/>
                  </a:cxn>
                  <a:cxn ang="0">
                    <a:pos x="462" y="154"/>
                  </a:cxn>
                  <a:cxn ang="0">
                    <a:pos x="354" y="150"/>
                  </a:cxn>
                  <a:cxn ang="0">
                    <a:pos x="345" y="172"/>
                  </a:cxn>
                  <a:cxn ang="0">
                    <a:pos x="326" y="188"/>
                  </a:cxn>
                  <a:cxn ang="0">
                    <a:pos x="301" y="187"/>
                  </a:cxn>
                  <a:cxn ang="0">
                    <a:pos x="285" y="171"/>
                  </a:cxn>
                  <a:cxn ang="0">
                    <a:pos x="257" y="150"/>
                  </a:cxn>
                  <a:cxn ang="0">
                    <a:pos x="257" y="150"/>
                  </a:cxn>
                </a:cxnLst>
                <a:rect l="0" t="0" r="r" b="b"/>
                <a:pathLst>
                  <a:path w="550" h="582">
                    <a:moveTo>
                      <a:pt x="257" y="150"/>
                    </a:moveTo>
                    <a:lnTo>
                      <a:pt x="185" y="159"/>
                    </a:lnTo>
                    <a:lnTo>
                      <a:pt x="137" y="165"/>
                    </a:lnTo>
                    <a:lnTo>
                      <a:pt x="85" y="163"/>
                    </a:lnTo>
                    <a:lnTo>
                      <a:pt x="79" y="160"/>
                    </a:lnTo>
                    <a:lnTo>
                      <a:pt x="40" y="41"/>
                    </a:lnTo>
                    <a:lnTo>
                      <a:pt x="15" y="44"/>
                    </a:lnTo>
                    <a:lnTo>
                      <a:pt x="0" y="63"/>
                    </a:lnTo>
                    <a:lnTo>
                      <a:pt x="22" y="125"/>
                    </a:lnTo>
                    <a:lnTo>
                      <a:pt x="53" y="199"/>
                    </a:lnTo>
                    <a:lnTo>
                      <a:pt x="90" y="203"/>
                    </a:lnTo>
                    <a:lnTo>
                      <a:pt x="209" y="206"/>
                    </a:lnTo>
                    <a:lnTo>
                      <a:pt x="215" y="268"/>
                    </a:lnTo>
                    <a:lnTo>
                      <a:pt x="209" y="384"/>
                    </a:lnTo>
                    <a:lnTo>
                      <a:pt x="206" y="543"/>
                    </a:lnTo>
                    <a:lnTo>
                      <a:pt x="201" y="582"/>
                    </a:lnTo>
                    <a:lnTo>
                      <a:pt x="273" y="578"/>
                    </a:lnTo>
                    <a:lnTo>
                      <a:pt x="325" y="569"/>
                    </a:lnTo>
                    <a:lnTo>
                      <a:pt x="387" y="565"/>
                    </a:lnTo>
                    <a:lnTo>
                      <a:pt x="440" y="559"/>
                    </a:lnTo>
                    <a:lnTo>
                      <a:pt x="406" y="419"/>
                    </a:lnTo>
                    <a:lnTo>
                      <a:pt x="369" y="250"/>
                    </a:lnTo>
                    <a:lnTo>
                      <a:pt x="378" y="204"/>
                    </a:lnTo>
                    <a:lnTo>
                      <a:pt x="431" y="204"/>
                    </a:lnTo>
                    <a:lnTo>
                      <a:pt x="482" y="202"/>
                    </a:lnTo>
                    <a:lnTo>
                      <a:pt x="509" y="165"/>
                    </a:lnTo>
                    <a:lnTo>
                      <a:pt x="528" y="102"/>
                    </a:lnTo>
                    <a:lnTo>
                      <a:pt x="550" y="21"/>
                    </a:lnTo>
                    <a:lnTo>
                      <a:pt x="507" y="0"/>
                    </a:lnTo>
                    <a:lnTo>
                      <a:pt x="501" y="40"/>
                    </a:lnTo>
                    <a:lnTo>
                      <a:pt x="484" y="85"/>
                    </a:lnTo>
                    <a:lnTo>
                      <a:pt x="462" y="154"/>
                    </a:lnTo>
                    <a:lnTo>
                      <a:pt x="354" y="150"/>
                    </a:lnTo>
                    <a:lnTo>
                      <a:pt x="345" y="172"/>
                    </a:lnTo>
                    <a:lnTo>
                      <a:pt x="326" y="188"/>
                    </a:lnTo>
                    <a:lnTo>
                      <a:pt x="301" y="187"/>
                    </a:lnTo>
                    <a:lnTo>
                      <a:pt x="285" y="171"/>
                    </a:lnTo>
                    <a:lnTo>
                      <a:pt x="257" y="150"/>
                    </a:lnTo>
                    <a:lnTo>
                      <a:pt x="257" y="150"/>
                    </a:lnTo>
                    <a:close/>
                  </a:path>
                </a:pathLst>
              </a:custGeom>
              <a:solidFill>
                <a:srgbClr val="D6D100"/>
              </a:solidFill>
              <a:ln w="9525">
                <a:noFill/>
                <a:round/>
                <a:headEnd/>
                <a:tailEnd/>
              </a:ln>
            </p:spPr>
            <p:txBody>
              <a:bodyPr/>
              <a:lstStyle/>
              <a:p>
                <a:endParaRPr lang="en-US"/>
              </a:p>
            </p:txBody>
          </p:sp>
          <p:sp>
            <p:nvSpPr>
              <p:cNvPr id="313448" name="Freeform 104"/>
              <p:cNvSpPr>
                <a:spLocks/>
              </p:cNvSpPr>
              <p:nvPr/>
            </p:nvSpPr>
            <p:spPr bwMode="auto">
              <a:xfrm>
                <a:off x="5663" y="901"/>
                <a:ext cx="128" cy="129"/>
              </a:xfrm>
              <a:custGeom>
                <a:avLst/>
                <a:gdLst/>
                <a:ahLst/>
                <a:cxnLst>
                  <a:cxn ang="0">
                    <a:pos x="247" y="68"/>
                  </a:cxn>
                  <a:cxn ang="0">
                    <a:pos x="256" y="40"/>
                  </a:cxn>
                  <a:cxn ang="0">
                    <a:pos x="231" y="0"/>
                  </a:cxn>
                  <a:cxn ang="0">
                    <a:pos x="201" y="0"/>
                  </a:cxn>
                  <a:cxn ang="0">
                    <a:pos x="175" y="0"/>
                  </a:cxn>
                  <a:cxn ang="0">
                    <a:pos x="147" y="13"/>
                  </a:cxn>
                  <a:cxn ang="0">
                    <a:pos x="131" y="56"/>
                  </a:cxn>
                  <a:cxn ang="0">
                    <a:pos x="100" y="113"/>
                  </a:cxn>
                  <a:cxn ang="0">
                    <a:pos x="44" y="121"/>
                  </a:cxn>
                  <a:cxn ang="0">
                    <a:pos x="73" y="156"/>
                  </a:cxn>
                  <a:cxn ang="0">
                    <a:pos x="59" y="165"/>
                  </a:cxn>
                  <a:cxn ang="0">
                    <a:pos x="0" y="165"/>
                  </a:cxn>
                  <a:cxn ang="0">
                    <a:pos x="22" y="216"/>
                  </a:cxn>
                  <a:cxn ang="0">
                    <a:pos x="95" y="259"/>
                  </a:cxn>
                  <a:cxn ang="0">
                    <a:pos x="116" y="202"/>
                  </a:cxn>
                  <a:cxn ang="0">
                    <a:pos x="150" y="110"/>
                  </a:cxn>
                  <a:cxn ang="0">
                    <a:pos x="181" y="55"/>
                  </a:cxn>
                  <a:cxn ang="0">
                    <a:pos x="201" y="40"/>
                  </a:cxn>
                  <a:cxn ang="0">
                    <a:pos x="247" y="68"/>
                  </a:cxn>
                  <a:cxn ang="0">
                    <a:pos x="247" y="68"/>
                  </a:cxn>
                </a:cxnLst>
                <a:rect l="0" t="0" r="r" b="b"/>
                <a:pathLst>
                  <a:path w="256" h="259">
                    <a:moveTo>
                      <a:pt x="247" y="68"/>
                    </a:moveTo>
                    <a:lnTo>
                      <a:pt x="256" y="40"/>
                    </a:lnTo>
                    <a:lnTo>
                      <a:pt x="231" y="0"/>
                    </a:lnTo>
                    <a:lnTo>
                      <a:pt x="201" y="0"/>
                    </a:lnTo>
                    <a:lnTo>
                      <a:pt x="175" y="0"/>
                    </a:lnTo>
                    <a:lnTo>
                      <a:pt x="147" y="13"/>
                    </a:lnTo>
                    <a:lnTo>
                      <a:pt x="131" y="56"/>
                    </a:lnTo>
                    <a:lnTo>
                      <a:pt x="100" y="113"/>
                    </a:lnTo>
                    <a:lnTo>
                      <a:pt x="44" y="121"/>
                    </a:lnTo>
                    <a:lnTo>
                      <a:pt x="73" y="156"/>
                    </a:lnTo>
                    <a:lnTo>
                      <a:pt x="59" y="165"/>
                    </a:lnTo>
                    <a:lnTo>
                      <a:pt x="0" y="165"/>
                    </a:lnTo>
                    <a:lnTo>
                      <a:pt x="22" y="216"/>
                    </a:lnTo>
                    <a:lnTo>
                      <a:pt x="95" y="259"/>
                    </a:lnTo>
                    <a:lnTo>
                      <a:pt x="116" y="202"/>
                    </a:lnTo>
                    <a:lnTo>
                      <a:pt x="150" y="110"/>
                    </a:lnTo>
                    <a:lnTo>
                      <a:pt x="181" y="55"/>
                    </a:lnTo>
                    <a:lnTo>
                      <a:pt x="201" y="40"/>
                    </a:lnTo>
                    <a:lnTo>
                      <a:pt x="247" y="68"/>
                    </a:lnTo>
                    <a:lnTo>
                      <a:pt x="247" y="68"/>
                    </a:lnTo>
                    <a:close/>
                  </a:path>
                </a:pathLst>
              </a:custGeom>
              <a:solidFill>
                <a:srgbClr val="9C826B"/>
              </a:solidFill>
              <a:ln w="9525">
                <a:noFill/>
                <a:round/>
                <a:headEnd/>
                <a:tailEnd/>
              </a:ln>
            </p:spPr>
            <p:txBody>
              <a:bodyPr/>
              <a:lstStyle/>
              <a:p>
                <a:endParaRPr lang="en-US"/>
              </a:p>
            </p:txBody>
          </p:sp>
          <p:sp>
            <p:nvSpPr>
              <p:cNvPr id="313449" name="Freeform 105"/>
              <p:cNvSpPr>
                <a:spLocks/>
              </p:cNvSpPr>
              <p:nvPr/>
            </p:nvSpPr>
            <p:spPr bwMode="auto">
              <a:xfrm>
                <a:off x="5711" y="922"/>
                <a:ext cx="78" cy="151"/>
              </a:xfrm>
              <a:custGeom>
                <a:avLst/>
                <a:gdLst/>
                <a:ahLst/>
                <a:cxnLst>
                  <a:cxn ang="0">
                    <a:pos x="9" y="264"/>
                  </a:cxn>
                  <a:cxn ang="0">
                    <a:pos x="0" y="220"/>
                  </a:cxn>
                  <a:cxn ang="0">
                    <a:pos x="21" y="159"/>
                  </a:cxn>
                  <a:cxn ang="0">
                    <a:pos x="64" y="51"/>
                  </a:cxn>
                  <a:cxn ang="0">
                    <a:pos x="75" y="22"/>
                  </a:cxn>
                  <a:cxn ang="0">
                    <a:pos x="97" y="0"/>
                  </a:cxn>
                  <a:cxn ang="0">
                    <a:pos x="118" y="0"/>
                  </a:cxn>
                  <a:cxn ang="0">
                    <a:pos x="139" y="17"/>
                  </a:cxn>
                  <a:cxn ang="0">
                    <a:pos x="150" y="32"/>
                  </a:cxn>
                  <a:cxn ang="0">
                    <a:pos x="156" y="67"/>
                  </a:cxn>
                  <a:cxn ang="0">
                    <a:pos x="156" y="104"/>
                  </a:cxn>
                  <a:cxn ang="0">
                    <a:pos x="144" y="120"/>
                  </a:cxn>
                  <a:cxn ang="0">
                    <a:pos x="134" y="137"/>
                  </a:cxn>
                  <a:cxn ang="0">
                    <a:pos x="125" y="169"/>
                  </a:cxn>
                  <a:cxn ang="0">
                    <a:pos x="118" y="222"/>
                  </a:cxn>
                  <a:cxn ang="0">
                    <a:pos x="99" y="270"/>
                  </a:cxn>
                  <a:cxn ang="0">
                    <a:pos x="80" y="303"/>
                  </a:cxn>
                  <a:cxn ang="0">
                    <a:pos x="45" y="289"/>
                  </a:cxn>
                  <a:cxn ang="0">
                    <a:pos x="9" y="264"/>
                  </a:cxn>
                  <a:cxn ang="0">
                    <a:pos x="9" y="264"/>
                  </a:cxn>
                </a:cxnLst>
                <a:rect l="0" t="0" r="r" b="b"/>
                <a:pathLst>
                  <a:path w="156" h="303">
                    <a:moveTo>
                      <a:pt x="9" y="264"/>
                    </a:moveTo>
                    <a:lnTo>
                      <a:pt x="0" y="220"/>
                    </a:lnTo>
                    <a:lnTo>
                      <a:pt x="21" y="159"/>
                    </a:lnTo>
                    <a:lnTo>
                      <a:pt x="64" y="51"/>
                    </a:lnTo>
                    <a:lnTo>
                      <a:pt x="75" y="22"/>
                    </a:lnTo>
                    <a:lnTo>
                      <a:pt x="97" y="0"/>
                    </a:lnTo>
                    <a:lnTo>
                      <a:pt x="118" y="0"/>
                    </a:lnTo>
                    <a:lnTo>
                      <a:pt x="139" y="17"/>
                    </a:lnTo>
                    <a:lnTo>
                      <a:pt x="150" y="32"/>
                    </a:lnTo>
                    <a:lnTo>
                      <a:pt x="156" y="67"/>
                    </a:lnTo>
                    <a:lnTo>
                      <a:pt x="156" y="104"/>
                    </a:lnTo>
                    <a:lnTo>
                      <a:pt x="144" y="120"/>
                    </a:lnTo>
                    <a:lnTo>
                      <a:pt x="134" y="137"/>
                    </a:lnTo>
                    <a:lnTo>
                      <a:pt x="125" y="169"/>
                    </a:lnTo>
                    <a:lnTo>
                      <a:pt x="118" y="222"/>
                    </a:lnTo>
                    <a:lnTo>
                      <a:pt x="99" y="270"/>
                    </a:lnTo>
                    <a:lnTo>
                      <a:pt x="80" y="303"/>
                    </a:lnTo>
                    <a:lnTo>
                      <a:pt x="45" y="289"/>
                    </a:lnTo>
                    <a:lnTo>
                      <a:pt x="9" y="264"/>
                    </a:lnTo>
                    <a:lnTo>
                      <a:pt x="9" y="264"/>
                    </a:lnTo>
                    <a:close/>
                  </a:path>
                </a:pathLst>
              </a:custGeom>
              <a:solidFill>
                <a:srgbClr val="F59E91"/>
              </a:solidFill>
              <a:ln w="9525">
                <a:noFill/>
                <a:round/>
                <a:headEnd/>
                <a:tailEnd/>
              </a:ln>
            </p:spPr>
            <p:txBody>
              <a:bodyPr/>
              <a:lstStyle/>
              <a:p>
                <a:endParaRPr lang="en-US"/>
              </a:p>
            </p:txBody>
          </p:sp>
          <p:sp>
            <p:nvSpPr>
              <p:cNvPr id="313450" name="Freeform 106"/>
              <p:cNvSpPr>
                <a:spLocks/>
              </p:cNvSpPr>
              <p:nvPr/>
            </p:nvSpPr>
            <p:spPr bwMode="auto">
              <a:xfrm>
                <a:off x="5733" y="1022"/>
                <a:ext cx="37" cy="18"/>
              </a:xfrm>
              <a:custGeom>
                <a:avLst/>
                <a:gdLst/>
                <a:ahLst/>
                <a:cxnLst>
                  <a:cxn ang="0">
                    <a:pos x="73" y="22"/>
                  </a:cxn>
                  <a:cxn ang="0">
                    <a:pos x="42" y="4"/>
                  </a:cxn>
                  <a:cxn ang="0">
                    <a:pos x="13" y="0"/>
                  </a:cxn>
                  <a:cxn ang="0">
                    <a:pos x="0" y="6"/>
                  </a:cxn>
                  <a:cxn ang="0">
                    <a:pos x="8" y="23"/>
                  </a:cxn>
                  <a:cxn ang="0">
                    <a:pos x="35" y="35"/>
                  </a:cxn>
                  <a:cxn ang="0">
                    <a:pos x="67" y="37"/>
                  </a:cxn>
                  <a:cxn ang="0">
                    <a:pos x="73" y="22"/>
                  </a:cxn>
                  <a:cxn ang="0">
                    <a:pos x="73" y="22"/>
                  </a:cxn>
                </a:cxnLst>
                <a:rect l="0" t="0" r="r" b="b"/>
                <a:pathLst>
                  <a:path w="73" h="37">
                    <a:moveTo>
                      <a:pt x="73" y="22"/>
                    </a:moveTo>
                    <a:lnTo>
                      <a:pt x="42" y="4"/>
                    </a:lnTo>
                    <a:lnTo>
                      <a:pt x="13" y="0"/>
                    </a:lnTo>
                    <a:lnTo>
                      <a:pt x="0" y="6"/>
                    </a:lnTo>
                    <a:lnTo>
                      <a:pt x="8" y="23"/>
                    </a:lnTo>
                    <a:lnTo>
                      <a:pt x="35" y="35"/>
                    </a:lnTo>
                    <a:lnTo>
                      <a:pt x="67" y="37"/>
                    </a:lnTo>
                    <a:lnTo>
                      <a:pt x="73" y="22"/>
                    </a:lnTo>
                    <a:lnTo>
                      <a:pt x="73" y="22"/>
                    </a:lnTo>
                    <a:close/>
                  </a:path>
                </a:pathLst>
              </a:custGeom>
              <a:solidFill>
                <a:srgbClr val="FF4745"/>
              </a:solidFill>
              <a:ln w="9525">
                <a:noFill/>
                <a:round/>
                <a:headEnd/>
                <a:tailEnd/>
              </a:ln>
            </p:spPr>
            <p:txBody>
              <a:bodyPr/>
              <a:lstStyle/>
              <a:p>
                <a:endParaRPr lang="en-US"/>
              </a:p>
            </p:txBody>
          </p:sp>
          <p:sp>
            <p:nvSpPr>
              <p:cNvPr id="313451" name="Freeform 107"/>
              <p:cNvSpPr>
                <a:spLocks/>
              </p:cNvSpPr>
              <p:nvPr/>
            </p:nvSpPr>
            <p:spPr bwMode="auto">
              <a:xfrm>
                <a:off x="5752" y="944"/>
                <a:ext cx="30" cy="17"/>
              </a:xfrm>
              <a:custGeom>
                <a:avLst/>
                <a:gdLst/>
                <a:ahLst/>
                <a:cxnLst>
                  <a:cxn ang="0">
                    <a:pos x="0" y="1"/>
                  </a:cxn>
                  <a:cxn ang="0">
                    <a:pos x="16" y="0"/>
                  </a:cxn>
                  <a:cxn ang="0">
                    <a:pos x="40" y="6"/>
                  </a:cxn>
                  <a:cxn ang="0">
                    <a:pos x="53" y="15"/>
                  </a:cxn>
                  <a:cxn ang="0">
                    <a:pos x="61" y="26"/>
                  </a:cxn>
                  <a:cxn ang="0">
                    <a:pos x="56" y="31"/>
                  </a:cxn>
                  <a:cxn ang="0">
                    <a:pos x="36" y="34"/>
                  </a:cxn>
                  <a:cxn ang="0">
                    <a:pos x="16" y="28"/>
                  </a:cxn>
                  <a:cxn ang="0">
                    <a:pos x="8" y="21"/>
                  </a:cxn>
                  <a:cxn ang="0">
                    <a:pos x="0" y="1"/>
                  </a:cxn>
                  <a:cxn ang="0">
                    <a:pos x="0" y="1"/>
                  </a:cxn>
                </a:cxnLst>
                <a:rect l="0" t="0" r="r" b="b"/>
                <a:pathLst>
                  <a:path w="61" h="34">
                    <a:moveTo>
                      <a:pt x="0" y="1"/>
                    </a:moveTo>
                    <a:lnTo>
                      <a:pt x="16" y="0"/>
                    </a:lnTo>
                    <a:lnTo>
                      <a:pt x="40" y="6"/>
                    </a:lnTo>
                    <a:lnTo>
                      <a:pt x="53" y="15"/>
                    </a:lnTo>
                    <a:lnTo>
                      <a:pt x="61" y="26"/>
                    </a:lnTo>
                    <a:lnTo>
                      <a:pt x="56" y="31"/>
                    </a:lnTo>
                    <a:lnTo>
                      <a:pt x="36" y="34"/>
                    </a:lnTo>
                    <a:lnTo>
                      <a:pt x="16" y="28"/>
                    </a:lnTo>
                    <a:lnTo>
                      <a:pt x="8" y="21"/>
                    </a:lnTo>
                    <a:lnTo>
                      <a:pt x="0" y="1"/>
                    </a:lnTo>
                    <a:lnTo>
                      <a:pt x="0" y="1"/>
                    </a:lnTo>
                    <a:close/>
                  </a:path>
                </a:pathLst>
              </a:custGeom>
              <a:solidFill>
                <a:srgbClr val="FFFFFF"/>
              </a:solidFill>
              <a:ln w="9525">
                <a:noFill/>
                <a:round/>
                <a:headEnd/>
                <a:tailEnd/>
              </a:ln>
            </p:spPr>
            <p:txBody>
              <a:bodyPr/>
              <a:lstStyle/>
              <a:p>
                <a:endParaRPr lang="en-US"/>
              </a:p>
            </p:txBody>
          </p:sp>
          <p:sp>
            <p:nvSpPr>
              <p:cNvPr id="313452" name="Freeform 108"/>
              <p:cNvSpPr>
                <a:spLocks/>
              </p:cNvSpPr>
              <p:nvPr/>
            </p:nvSpPr>
            <p:spPr bwMode="auto">
              <a:xfrm>
                <a:off x="5678" y="849"/>
                <a:ext cx="146" cy="80"/>
              </a:xfrm>
              <a:custGeom>
                <a:avLst/>
                <a:gdLst/>
                <a:ahLst/>
                <a:cxnLst>
                  <a:cxn ang="0">
                    <a:pos x="37" y="11"/>
                  </a:cxn>
                  <a:cxn ang="0">
                    <a:pos x="28" y="91"/>
                  </a:cxn>
                  <a:cxn ang="0">
                    <a:pos x="0" y="149"/>
                  </a:cxn>
                  <a:cxn ang="0">
                    <a:pos x="69" y="159"/>
                  </a:cxn>
                  <a:cxn ang="0">
                    <a:pos x="102" y="159"/>
                  </a:cxn>
                  <a:cxn ang="0">
                    <a:pos x="121" y="109"/>
                  </a:cxn>
                  <a:cxn ang="0">
                    <a:pos x="174" y="96"/>
                  </a:cxn>
                  <a:cxn ang="0">
                    <a:pos x="210" y="113"/>
                  </a:cxn>
                  <a:cxn ang="0">
                    <a:pos x="222" y="133"/>
                  </a:cxn>
                  <a:cxn ang="0">
                    <a:pos x="222" y="159"/>
                  </a:cxn>
                  <a:cxn ang="0">
                    <a:pos x="249" y="159"/>
                  </a:cxn>
                  <a:cxn ang="0">
                    <a:pos x="293" y="155"/>
                  </a:cxn>
                  <a:cxn ang="0">
                    <a:pos x="290" y="131"/>
                  </a:cxn>
                  <a:cxn ang="0">
                    <a:pos x="265" y="72"/>
                  </a:cxn>
                  <a:cxn ang="0">
                    <a:pos x="240" y="12"/>
                  </a:cxn>
                  <a:cxn ang="0">
                    <a:pos x="140" y="0"/>
                  </a:cxn>
                  <a:cxn ang="0">
                    <a:pos x="58" y="3"/>
                  </a:cxn>
                  <a:cxn ang="0">
                    <a:pos x="37" y="11"/>
                  </a:cxn>
                  <a:cxn ang="0">
                    <a:pos x="37" y="11"/>
                  </a:cxn>
                </a:cxnLst>
                <a:rect l="0" t="0" r="r" b="b"/>
                <a:pathLst>
                  <a:path w="293" h="159">
                    <a:moveTo>
                      <a:pt x="37" y="11"/>
                    </a:moveTo>
                    <a:lnTo>
                      <a:pt x="28" y="91"/>
                    </a:lnTo>
                    <a:lnTo>
                      <a:pt x="0" y="149"/>
                    </a:lnTo>
                    <a:lnTo>
                      <a:pt x="69" y="159"/>
                    </a:lnTo>
                    <a:lnTo>
                      <a:pt x="102" y="159"/>
                    </a:lnTo>
                    <a:lnTo>
                      <a:pt x="121" y="109"/>
                    </a:lnTo>
                    <a:lnTo>
                      <a:pt x="174" y="96"/>
                    </a:lnTo>
                    <a:lnTo>
                      <a:pt x="210" y="113"/>
                    </a:lnTo>
                    <a:lnTo>
                      <a:pt x="222" y="133"/>
                    </a:lnTo>
                    <a:lnTo>
                      <a:pt x="222" y="159"/>
                    </a:lnTo>
                    <a:lnTo>
                      <a:pt x="249" y="159"/>
                    </a:lnTo>
                    <a:lnTo>
                      <a:pt x="293" y="155"/>
                    </a:lnTo>
                    <a:lnTo>
                      <a:pt x="290" y="131"/>
                    </a:lnTo>
                    <a:lnTo>
                      <a:pt x="265" y="72"/>
                    </a:lnTo>
                    <a:lnTo>
                      <a:pt x="240" y="12"/>
                    </a:lnTo>
                    <a:lnTo>
                      <a:pt x="140" y="0"/>
                    </a:lnTo>
                    <a:lnTo>
                      <a:pt x="58" y="3"/>
                    </a:lnTo>
                    <a:lnTo>
                      <a:pt x="37" y="11"/>
                    </a:lnTo>
                    <a:lnTo>
                      <a:pt x="37" y="11"/>
                    </a:lnTo>
                    <a:close/>
                  </a:path>
                </a:pathLst>
              </a:custGeom>
              <a:solidFill>
                <a:srgbClr val="F21919"/>
              </a:solidFill>
              <a:ln w="9525">
                <a:noFill/>
                <a:round/>
                <a:headEnd/>
                <a:tailEnd/>
              </a:ln>
            </p:spPr>
            <p:txBody>
              <a:bodyPr/>
              <a:lstStyle/>
              <a:p>
                <a:endParaRPr lang="en-US"/>
              </a:p>
            </p:txBody>
          </p:sp>
          <p:sp>
            <p:nvSpPr>
              <p:cNvPr id="313453" name="Freeform 109"/>
              <p:cNvSpPr>
                <a:spLocks/>
              </p:cNvSpPr>
              <p:nvPr/>
            </p:nvSpPr>
            <p:spPr bwMode="auto">
              <a:xfrm>
                <a:off x="5794" y="752"/>
                <a:ext cx="59" cy="106"/>
              </a:xfrm>
              <a:custGeom>
                <a:avLst/>
                <a:gdLst/>
                <a:ahLst/>
                <a:cxnLst>
                  <a:cxn ang="0">
                    <a:pos x="0" y="46"/>
                  </a:cxn>
                  <a:cxn ang="0">
                    <a:pos x="14" y="53"/>
                  </a:cxn>
                  <a:cxn ang="0">
                    <a:pos x="36" y="66"/>
                  </a:cxn>
                  <a:cxn ang="0">
                    <a:pos x="55" y="84"/>
                  </a:cxn>
                  <a:cxn ang="0">
                    <a:pos x="41" y="106"/>
                  </a:cxn>
                  <a:cxn ang="0">
                    <a:pos x="22" y="141"/>
                  </a:cxn>
                  <a:cxn ang="0">
                    <a:pos x="7" y="168"/>
                  </a:cxn>
                  <a:cxn ang="0">
                    <a:pos x="10" y="212"/>
                  </a:cxn>
                  <a:cxn ang="0">
                    <a:pos x="51" y="166"/>
                  </a:cxn>
                  <a:cxn ang="0">
                    <a:pos x="95" y="113"/>
                  </a:cxn>
                  <a:cxn ang="0">
                    <a:pos x="117" y="87"/>
                  </a:cxn>
                  <a:cxn ang="0">
                    <a:pos x="110" y="66"/>
                  </a:cxn>
                  <a:cxn ang="0">
                    <a:pos x="72" y="35"/>
                  </a:cxn>
                  <a:cxn ang="0">
                    <a:pos x="41" y="0"/>
                  </a:cxn>
                  <a:cxn ang="0">
                    <a:pos x="17" y="9"/>
                  </a:cxn>
                  <a:cxn ang="0">
                    <a:pos x="0" y="46"/>
                  </a:cxn>
                  <a:cxn ang="0">
                    <a:pos x="0" y="46"/>
                  </a:cxn>
                </a:cxnLst>
                <a:rect l="0" t="0" r="r" b="b"/>
                <a:pathLst>
                  <a:path w="117" h="212">
                    <a:moveTo>
                      <a:pt x="0" y="46"/>
                    </a:moveTo>
                    <a:lnTo>
                      <a:pt x="14" y="53"/>
                    </a:lnTo>
                    <a:lnTo>
                      <a:pt x="36" y="66"/>
                    </a:lnTo>
                    <a:lnTo>
                      <a:pt x="55" y="84"/>
                    </a:lnTo>
                    <a:lnTo>
                      <a:pt x="41" y="106"/>
                    </a:lnTo>
                    <a:lnTo>
                      <a:pt x="22" y="141"/>
                    </a:lnTo>
                    <a:lnTo>
                      <a:pt x="7" y="168"/>
                    </a:lnTo>
                    <a:lnTo>
                      <a:pt x="10" y="212"/>
                    </a:lnTo>
                    <a:lnTo>
                      <a:pt x="51" y="166"/>
                    </a:lnTo>
                    <a:lnTo>
                      <a:pt x="95" y="113"/>
                    </a:lnTo>
                    <a:lnTo>
                      <a:pt x="117" y="87"/>
                    </a:lnTo>
                    <a:lnTo>
                      <a:pt x="110" y="66"/>
                    </a:lnTo>
                    <a:lnTo>
                      <a:pt x="72" y="35"/>
                    </a:lnTo>
                    <a:lnTo>
                      <a:pt x="41" y="0"/>
                    </a:lnTo>
                    <a:lnTo>
                      <a:pt x="17" y="9"/>
                    </a:lnTo>
                    <a:lnTo>
                      <a:pt x="0" y="46"/>
                    </a:lnTo>
                    <a:lnTo>
                      <a:pt x="0" y="46"/>
                    </a:lnTo>
                    <a:close/>
                  </a:path>
                </a:pathLst>
              </a:custGeom>
              <a:solidFill>
                <a:srgbClr val="008CC9"/>
              </a:solidFill>
              <a:ln w="9525">
                <a:noFill/>
                <a:round/>
                <a:headEnd/>
                <a:tailEnd/>
              </a:ln>
            </p:spPr>
            <p:txBody>
              <a:bodyPr/>
              <a:lstStyle/>
              <a:p>
                <a:endParaRPr lang="en-US"/>
              </a:p>
            </p:txBody>
          </p:sp>
          <p:sp>
            <p:nvSpPr>
              <p:cNvPr id="313454" name="Freeform 110"/>
              <p:cNvSpPr>
                <a:spLocks/>
              </p:cNvSpPr>
              <p:nvPr/>
            </p:nvSpPr>
            <p:spPr bwMode="auto">
              <a:xfrm>
                <a:off x="5611" y="723"/>
                <a:ext cx="204" cy="132"/>
              </a:xfrm>
              <a:custGeom>
                <a:avLst/>
                <a:gdLst/>
                <a:ahLst/>
                <a:cxnLst>
                  <a:cxn ang="0">
                    <a:pos x="263" y="6"/>
                  </a:cxn>
                  <a:cxn ang="0">
                    <a:pos x="116" y="38"/>
                  </a:cxn>
                  <a:cxn ang="0">
                    <a:pos x="42" y="65"/>
                  </a:cxn>
                  <a:cxn ang="0">
                    <a:pos x="0" y="95"/>
                  </a:cxn>
                  <a:cxn ang="0">
                    <a:pos x="8" y="131"/>
                  </a:cxn>
                  <a:cxn ang="0">
                    <a:pos x="66" y="123"/>
                  </a:cxn>
                  <a:cxn ang="0">
                    <a:pos x="132" y="106"/>
                  </a:cxn>
                  <a:cxn ang="0">
                    <a:pos x="205" y="85"/>
                  </a:cxn>
                  <a:cxn ang="0">
                    <a:pos x="182" y="181"/>
                  </a:cxn>
                  <a:cxn ang="0">
                    <a:pos x="161" y="263"/>
                  </a:cxn>
                  <a:cxn ang="0">
                    <a:pos x="273" y="260"/>
                  </a:cxn>
                  <a:cxn ang="0">
                    <a:pos x="374" y="260"/>
                  </a:cxn>
                  <a:cxn ang="0">
                    <a:pos x="376" y="182"/>
                  </a:cxn>
                  <a:cxn ang="0">
                    <a:pos x="366" y="106"/>
                  </a:cxn>
                  <a:cxn ang="0">
                    <a:pos x="407" y="57"/>
                  </a:cxn>
                  <a:cxn ang="0">
                    <a:pos x="351" y="0"/>
                  </a:cxn>
                  <a:cxn ang="0">
                    <a:pos x="317" y="15"/>
                  </a:cxn>
                  <a:cxn ang="0">
                    <a:pos x="289" y="16"/>
                  </a:cxn>
                  <a:cxn ang="0">
                    <a:pos x="263" y="6"/>
                  </a:cxn>
                  <a:cxn ang="0">
                    <a:pos x="263" y="6"/>
                  </a:cxn>
                </a:cxnLst>
                <a:rect l="0" t="0" r="r" b="b"/>
                <a:pathLst>
                  <a:path w="407" h="263">
                    <a:moveTo>
                      <a:pt x="263" y="6"/>
                    </a:moveTo>
                    <a:lnTo>
                      <a:pt x="116" y="38"/>
                    </a:lnTo>
                    <a:lnTo>
                      <a:pt x="42" y="65"/>
                    </a:lnTo>
                    <a:lnTo>
                      <a:pt x="0" y="95"/>
                    </a:lnTo>
                    <a:lnTo>
                      <a:pt x="8" y="131"/>
                    </a:lnTo>
                    <a:lnTo>
                      <a:pt x="66" y="123"/>
                    </a:lnTo>
                    <a:lnTo>
                      <a:pt x="132" y="106"/>
                    </a:lnTo>
                    <a:lnTo>
                      <a:pt x="205" y="85"/>
                    </a:lnTo>
                    <a:lnTo>
                      <a:pt x="182" y="181"/>
                    </a:lnTo>
                    <a:lnTo>
                      <a:pt x="161" y="263"/>
                    </a:lnTo>
                    <a:lnTo>
                      <a:pt x="273" y="260"/>
                    </a:lnTo>
                    <a:lnTo>
                      <a:pt x="374" y="260"/>
                    </a:lnTo>
                    <a:lnTo>
                      <a:pt x="376" y="182"/>
                    </a:lnTo>
                    <a:lnTo>
                      <a:pt x="366" y="106"/>
                    </a:lnTo>
                    <a:lnTo>
                      <a:pt x="407" y="57"/>
                    </a:lnTo>
                    <a:lnTo>
                      <a:pt x="351" y="0"/>
                    </a:lnTo>
                    <a:lnTo>
                      <a:pt x="317" y="15"/>
                    </a:lnTo>
                    <a:lnTo>
                      <a:pt x="289" y="16"/>
                    </a:lnTo>
                    <a:lnTo>
                      <a:pt x="263" y="6"/>
                    </a:lnTo>
                    <a:lnTo>
                      <a:pt x="263" y="6"/>
                    </a:lnTo>
                    <a:close/>
                  </a:path>
                </a:pathLst>
              </a:custGeom>
              <a:solidFill>
                <a:srgbClr val="008CC9"/>
              </a:solidFill>
              <a:ln w="9525">
                <a:noFill/>
                <a:round/>
                <a:headEnd/>
                <a:tailEnd/>
              </a:ln>
            </p:spPr>
            <p:txBody>
              <a:bodyPr/>
              <a:lstStyle/>
              <a:p>
                <a:endParaRPr lang="en-US"/>
              </a:p>
            </p:txBody>
          </p:sp>
          <p:sp>
            <p:nvSpPr>
              <p:cNvPr id="313455" name="Freeform 111"/>
              <p:cNvSpPr>
                <a:spLocks/>
              </p:cNvSpPr>
              <p:nvPr/>
            </p:nvSpPr>
            <p:spPr bwMode="auto">
              <a:xfrm>
                <a:off x="5731" y="546"/>
                <a:ext cx="68" cy="186"/>
              </a:xfrm>
              <a:custGeom>
                <a:avLst/>
                <a:gdLst/>
                <a:ahLst/>
                <a:cxnLst>
                  <a:cxn ang="0">
                    <a:pos x="56" y="8"/>
                  </a:cxn>
                  <a:cxn ang="0">
                    <a:pos x="18" y="58"/>
                  </a:cxn>
                  <a:cxn ang="0">
                    <a:pos x="0" y="93"/>
                  </a:cxn>
                  <a:cxn ang="0">
                    <a:pos x="24" y="133"/>
                  </a:cxn>
                  <a:cxn ang="0">
                    <a:pos x="13" y="221"/>
                  </a:cxn>
                  <a:cxn ang="0">
                    <a:pos x="10" y="318"/>
                  </a:cxn>
                  <a:cxn ang="0">
                    <a:pos x="19" y="361"/>
                  </a:cxn>
                  <a:cxn ang="0">
                    <a:pos x="57" y="371"/>
                  </a:cxn>
                  <a:cxn ang="0">
                    <a:pos x="96" y="371"/>
                  </a:cxn>
                  <a:cxn ang="0">
                    <a:pos x="112" y="355"/>
                  </a:cxn>
                  <a:cxn ang="0">
                    <a:pos x="124" y="281"/>
                  </a:cxn>
                  <a:cxn ang="0">
                    <a:pos x="134" y="225"/>
                  </a:cxn>
                  <a:cxn ang="0">
                    <a:pos x="137" y="139"/>
                  </a:cxn>
                  <a:cxn ang="0">
                    <a:pos x="131" y="64"/>
                  </a:cxn>
                  <a:cxn ang="0">
                    <a:pos x="115" y="21"/>
                  </a:cxn>
                  <a:cxn ang="0">
                    <a:pos x="87" y="8"/>
                  </a:cxn>
                  <a:cxn ang="0">
                    <a:pos x="62" y="0"/>
                  </a:cxn>
                  <a:cxn ang="0">
                    <a:pos x="56" y="8"/>
                  </a:cxn>
                  <a:cxn ang="0">
                    <a:pos x="56" y="8"/>
                  </a:cxn>
                </a:cxnLst>
                <a:rect l="0" t="0" r="r" b="b"/>
                <a:pathLst>
                  <a:path w="137" h="371">
                    <a:moveTo>
                      <a:pt x="56" y="8"/>
                    </a:moveTo>
                    <a:lnTo>
                      <a:pt x="18" y="58"/>
                    </a:lnTo>
                    <a:lnTo>
                      <a:pt x="0" y="93"/>
                    </a:lnTo>
                    <a:lnTo>
                      <a:pt x="24" y="133"/>
                    </a:lnTo>
                    <a:lnTo>
                      <a:pt x="13" y="221"/>
                    </a:lnTo>
                    <a:lnTo>
                      <a:pt x="10" y="318"/>
                    </a:lnTo>
                    <a:lnTo>
                      <a:pt x="19" y="361"/>
                    </a:lnTo>
                    <a:lnTo>
                      <a:pt x="57" y="371"/>
                    </a:lnTo>
                    <a:lnTo>
                      <a:pt x="96" y="371"/>
                    </a:lnTo>
                    <a:lnTo>
                      <a:pt x="112" y="355"/>
                    </a:lnTo>
                    <a:lnTo>
                      <a:pt x="124" y="281"/>
                    </a:lnTo>
                    <a:lnTo>
                      <a:pt x="134" y="225"/>
                    </a:lnTo>
                    <a:lnTo>
                      <a:pt x="137" y="139"/>
                    </a:lnTo>
                    <a:lnTo>
                      <a:pt x="131" y="64"/>
                    </a:lnTo>
                    <a:lnTo>
                      <a:pt x="115" y="21"/>
                    </a:lnTo>
                    <a:lnTo>
                      <a:pt x="87" y="8"/>
                    </a:lnTo>
                    <a:lnTo>
                      <a:pt x="62" y="0"/>
                    </a:lnTo>
                    <a:lnTo>
                      <a:pt x="56" y="8"/>
                    </a:lnTo>
                    <a:lnTo>
                      <a:pt x="56" y="8"/>
                    </a:lnTo>
                    <a:close/>
                  </a:path>
                </a:pathLst>
              </a:custGeom>
              <a:solidFill>
                <a:srgbClr val="FFC4B8"/>
              </a:solidFill>
              <a:ln w="9525">
                <a:noFill/>
                <a:round/>
                <a:headEnd/>
                <a:tailEnd/>
              </a:ln>
            </p:spPr>
            <p:txBody>
              <a:bodyPr/>
              <a:lstStyle/>
              <a:p>
                <a:endParaRPr lang="en-US"/>
              </a:p>
            </p:txBody>
          </p:sp>
          <p:sp>
            <p:nvSpPr>
              <p:cNvPr id="313456" name="Freeform 112"/>
              <p:cNvSpPr>
                <a:spLocks/>
              </p:cNvSpPr>
              <p:nvPr/>
            </p:nvSpPr>
            <p:spPr bwMode="auto">
              <a:xfrm>
                <a:off x="5761" y="534"/>
                <a:ext cx="61" cy="181"/>
              </a:xfrm>
              <a:custGeom>
                <a:avLst/>
                <a:gdLst/>
                <a:ahLst/>
                <a:cxnLst>
                  <a:cxn ang="0">
                    <a:pos x="0" y="26"/>
                  </a:cxn>
                  <a:cxn ang="0">
                    <a:pos x="0" y="10"/>
                  </a:cxn>
                  <a:cxn ang="0">
                    <a:pos x="25" y="0"/>
                  </a:cxn>
                  <a:cxn ang="0">
                    <a:pos x="55" y="4"/>
                  </a:cxn>
                  <a:cxn ang="0">
                    <a:pos x="81" y="19"/>
                  </a:cxn>
                  <a:cxn ang="0">
                    <a:pos x="108" y="44"/>
                  </a:cxn>
                  <a:cxn ang="0">
                    <a:pos x="118" y="93"/>
                  </a:cxn>
                  <a:cxn ang="0">
                    <a:pos x="111" y="190"/>
                  </a:cxn>
                  <a:cxn ang="0">
                    <a:pos x="108" y="254"/>
                  </a:cxn>
                  <a:cxn ang="0">
                    <a:pos x="109" y="303"/>
                  </a:cxn>
                  <a:cxn ang="0">
                    <a:pos x="122" y="325"/>
                  </a:cxn>
                  <a:cxn ang="0">
                    <a:pos x="56" y="362"/>
                  </a:cxn>
                  <a:cxn ang="0">
                    <a:pos x="69" y="287"/>
                  </a:cxn>
                  <a:cxn ang="0">
                    <a:pos x="77" y="176"/>
                  </a:cxn>
                  <a:cxn ang="0">
                    <a:pos x="77" y="97"/>
                  </a:cxn>
                  <a:cxn ang="0">
                    <a:pos x="59" y="50"/>
                  </a:cxn>
                  <a:cxn ang="0">
                    <a:pos x="25" y="29"/>
                  </a:cxn>
                  <a:cxn ang="0">
                    <a:pos x="0" y="26"/>
                  </a:cxn>
                  <a:cxn ang="0">
                    <a:pos x="0" y="26"/>
                  </a:cxn>
                </a:cxnLst>
                <a:rect l="0" t="0" r="r" b="b"/>
                <a:pathLst>
                  <a:path w="122" h="362">
                    <a:moveTo>
                      <a:pt x="0" y="26"/>
                    </a:moveTo>
                    <a:lnTo>
                      <a:pt x="0" y="10"/>
                    </a:lnTo>
                    <a:lnTo>
                      <a:pt x="25" y="0"/>
                    </a:lnTo>
                    <a:lnTo>
                      <a:pt x="55" y="4"/>
                    </a:lnTo>
                    <a:lnTo>
                      <a:pt x="81" y="19"/>
                    </a:lnTo>
                    <a:lnTo>
                      <a:pt x="108" y="44"/>
                    </a:lnTo>
                    <a:lnTo>
                      <a:pt x="118" y="93"/>
                    </a:lnTo>
                    <a:lnTo>
                      <a:pt x="111" y="190"/>
                    </a:lnTo>
                    <a:lnTo>
                      <a:pt x="108" y="254"/>
                    </a:lnTo>
                    <a:lnTo>
                      <a:pt x="109" y="303"/>
                    </a:lnTo>
                    <a:lnTo>
                      <a:pt x="122" y="325"/>
                    </a:lnTo>
                    <a:lnTo>
                      <a:pt x="56" y="362"/>
                    </a:lnTo>
                    <a:lnTo>
                      <a:pt x="69" y="287"/>
                    </a:lnTo>
                    <a:lnTo>
                      <a:pt x="77" y="176"/>
                    </a:lnTo>
                    <a:lnTo>
                      <a:pt x="77" y="97"/>
                    </a:lnTo>
                    <a:lnTo>
                      <a:pt x="59" y="50"/>
                    </a:lnTo>
                    <a:lnTo>
                      <a:pt x="25" y="29"/>
                    </a:lnTo>
                    <a:lnTo>
                      <a:pt x="0" y="26"/>
                    </a:lnTo>
                    <a:lnTo>
                      <a:pt x="0" y="26"/>
                    </a:lnTo>
                    <a:close/>
                  </a:path>
                </a:pathLst>
              </a:custGeom>
              <a:solidFill>
                <a:srgbClr val="FFC94D"/>
              </a:solidFill>
              <a:ln w="9525">
                <a:noFill/>
                <a:round/>
                <a:headEnd/>
                <a:tailEnd/>
              </a:ln>
            </p:spPr>
            <p:txBody>
              <a:bodyPr/>
              <a:lstStyle/>
              <a:p>
                <a:endParaRPr lang="en-US"/>
              </a:p>
            </p:txBody>
          </p:sp>
          <p:sp>
            <p:nvSpPr>
              <p:cNvPr id="313457" name="Freeform 113"/>
              <p:cNvSpPr>
                <a:spLocks/>
              </p:cNvSpPr>
              <p:nvPr/>
            </p:nvSpPr>
            <p:spPr bwMode="auto">
              <a:xfrm>
                <a:off x="5737" y="674"/>
                <a:ext cx="27" cy="15"/>
              </a:xfrm>
              <a:custGeom>
                <a:avLst/>
                <a:gdLst/>
                <a:ahLst/>
                <a:cxnLst>
                  <a:cxn ang="0">
                    <a:pos x="1" y="0"/>
                  </a:cxn>
                  <a:cxn ang="0">
                    <a:pos x="23" y="2"/>
                  </a:cxn>
                  <a:cxn ang="0">
                    <a:pos x="54" y="2"/>
                  </a:cxn>
                  <a:cxn ang="0">
                    <a:pos x="54" y="16"/>
                  </a:cxn>
                  <a:cxn ang="0">
                    <a:pos x="28" y="27"/>
                  </a:cxn>
                  <a:cxn ang="0">
                    <a:pos x="0" y="30"/>
                  </a:cxn>
                  <a:cxn ang="0">
                    <a:pos x="1" y="0"/>
                  </a:cxn>
                  <a:cxn ang="0">
                    <a:pos x="1" y="0"/>
                  </a:cxn>
                </a:cxnLst>
                <a:rect l="0" t="0" r="r" b="b"/>
                <a:pathLst>
                  <a:path w="54" h="30">
                    <a:moveTo>
                      <a:pt x="1" y="0"/>
                    </a:moveTo>
                    <a:lnTo>
                      <a:pt x="23" y="2"/>
                    </a:lnTo>
                    <a:lnTo>
                      <a:pt x="54" y="2"/>
                    </a:lnTo>
                    <a:lnTo>
                      <a:pt x="54" y="16"/>
                    </a:lnTo>
                    <a:lnTo>
                      <a:pt x="28" y="27"/>
                    </a:lnTo>
                    <a:lnTo>
                      <a:pt x="0" y="30"/>
                    </a:lnTo>
                    <a:lnTo>
                      <a:pt x="1" y="0"/>
                    </a:lnTo>
                    <a:lnTo>
                      <a:pt x="1" y="0"/>
                    </a:lnTo>
                    <a:close/>
                  </a:path>
                </a:pathLst>
              </a:custGeom>
              <a:solidFill>
                <a:srgbClr val="F21919"/>
              </a:solidFill>
              <a:ln w="9525">
                <a:noFill/>
                <a:round/>
                <a:headEnd/>
                <a:tailEnd/>
              </a:ln>
            </p:spPr>
            <p:txBody>
              <a:bodyPr/>
              <a:lstStyle/>
              <a:p>
                <a:endParaRPr lang="en-US"/>
              </a:p>
            </p:txBody>
          </p:sp>
          <p:sp>
            <p:nvSpPr>
              <p:cNvPr id="313458" name="Freeform 114"/>
              <p:cNvSpPr>
                <a:spLocks/>
              </p:cNvSpPr>
              <p:nvPr/>
            </p:nvSpPr>
            <p:spPr bwMode="auto">
              <a:xfrm>
                <a:off x="5752" y="575"/>
                <a:ext cx="35" cy="15"/>
              </a:xfrm>
              <a:custGeom>
                <a:avLst/>
                <a:gdLst/>
                <a:ahLst/>
                <a:cxnLst>
                  <a:cxn ang="0">
                    <a:pos x="0" y="7"/>
                  </a:cxn>
                  <a:cxn ang="0">
                    <a:pos x="16" y="0"/>
                  </a:cxn>
                  <a:cxn ang="0">
                    <a:pos x="37" y="0"/>
                  </a:cxn>
                  <a:cxn ang="0">
                    <a:pos x="61" y="4"/>
                  </a:cxn>
                  <a:cxn ang="0">
                    <a:pos x="71" y="12"/>
                  </a:cxn>
                  <a:cxn ang="0">
                    <a:pos x="63" y="22"/>
                  </a:cxn>
                  <a:cxn ang="0">
                    <a:pos x="31" y="31"/>
                  </a:cxn>
                  <a:cxn ang="0">
                    <a:pos x="13" y="25"/>
                  </a:cxn>
                  <a:cxn ang="0">
                    <a:pos x="2" y="23"/>
                  </a:cxn>
                  <a:cxn ang="0">
                    <a:pos x="0" y="7"/>
                  </a:cxn>
                  <a:cxn ang="0">
                    <a:pos x="0" y="7"/>
                  </a:cxn>
                </a:cxnLst>
                <a:rect l="0" t="0" r="r" b="b"/>
                <a:pathLst>
                  <a:path w="71" h="31">
                    <a:moveTo>
                      <a:pt x="0" y="7"/>
                    </a:moveTo>
                    <a:lnTo>
                      <a:pt x="16" y="0"/>
                    </a:lnTo>
                    <a:lnTo>
                      <a:pt x="37" y="0"/>
                    </a:lnTo>
                    <a:lnTo>
                      <a:pt x="61" y="4"/>
                    </a:lnTo>
                    <a:lnTo>
                      <a:pt x="71" y="12"/>
                    </a:lnTo>
                    <a:lnTo>
                      <a:pt x="63" y="22"/>
                    </a:lnTo>
                    <a:lnTo>
                      <a:pt x="31" y="31"/>
                    </a:lnTo>
                    <a:lnTo>
                      <a:pt x="13" y="25"/>
                    </a:lnTo>
                    <a:lnTo>
                      <a:pt x="2" y="23"/>
                    </a:lnTo>
                    <a:lnTo>
                      <a:pt x="0" y="7"/>
                    </a:lnTo>
                    <a:lnTo>
                      <a:pt x="0" y="7"/>
                    </a:lnTo>
                    <a:close/>
                  </a:path>
                </a:pathLst>
              </a:custGeom>
              <a:solidFill>
                <a:srgbClr val="FFFFFF"/>
              </a:solidFill>
              <a:ln w="9525">
                <a:noFill/>
                <a:round/>
                <a:headEnd/>
                <a:tailEnd/>
              </a:ln>
            </p:spPr>
            <p:txBody>
              <a:bodyPr/>
              <a:lstStyle/>
              <a:p>
                <a:endParaRPr lang="en-US"/>
              </a:p>
            </p:txBody>
          </p:sp>
          <p:sp>
            <p:nvSpPr>
              <p:cNvPr id="313459" name="Freeform 115"/>
              <p:cNvSpPr>
                <a:spLocks/>
              </p:cNvSpPr>
              <p:nvPr/>
            </p:nvSpPr>
            <p:spPr bwMode="auto">
              <a:xfrm>
                <a:off x="5784" y="575"/>
                <a:ext cx="54" cy="151"/>
              </a:xfrm>
              <a:custGeom>
                <a:avLst/>
                <a:gdLst/>
                <a:ahLst/>
                <a:cxnLst>
                  <a:cxn ang="0">
                    <a:pos x="107" y="0"/>
                  </a:cxn>
                  <a:cxn ang="0">
                    <a:pos x="104" y="144"/>
                  </a:cxn>
                  <a:cxn ang="0">
                    <a:pos x="107" y="301"/>
                  </a:cxn>
                  <a:cxn ang="0">
                    <a:pos x="0" y="292"/>
                  </a:cxn>
                  <a:cxn ang="0">
                    <a:pos x="22" y="276"/>
                  </a:cxn>
                  <a:cxn ang="0">
                    <a:pos x="75" y="239"/>
                  </a:cxn>
                  <a:cxn ang="0">
                    <a:pos x="62" y="210"/>
                  </a:cxn>
                  <a:cxn ang="0">
                    <a:pos x="66" y="131"/>
                  </a:cxn>
                  <a:cxn ang="0">
                    <a:pos x="73" y="0"/>
                  </a:cxn>
                  <a:cxn ang="0">
                    <a:pos x="107" y="0"/>
                  </a:cxn>
                  <a:cxn ang="0">
                    <a:pos x="107" y="0"/>
                  </a:cxn>
                </a:cxnLst>
                <a:rect l="0" t="0" r="r" b="b"/>
                <a:pathLst>
                  <a:path w="107" h="301">
                    <a:moveTo>
                      <a:pt x="107" y="0"/>
                    </a:moveTo>
                    <a:lnTo>
                      <a:pt x="104" y="144"/>
                    </a:lnTo>
                    <a:lnTo>
                      <a:pt x="107" y="301"/>
                    </a:lnTo>
                    <a:lnTo>
                      <a:pt x="0" y="292"/>
                    </a:lnTo>
                    <a:lnTo>
                      <a:pt x="22" y="276"/>
                    </a:lnTo>
                    <a:lnTo>
                      <a:pt x="75" y="239"/>
                    </a:lnTo>
                    <a:lnTo>
                      <a:pt x="62" y="210"/>
                    </a:lnTo>
                    <a:lnTo>
                      <a:pt x="66" y="131"/>
                    </a:lnTo>
                    <a:lnTo>
                      <a:pt x="73" y="0"/>
                    </a:lnTo>
                    <a:lnTo>
                      <a:pt x="107" y="0"/>
                    </a:lnTo>
                    <a:lnTo>
                      <a:pt x="107" y="0"/>
                    </a:lnTo>
                    <a:close/>
                  </a:path>
                </a:pathLst>
              </a:custGeom>
              <a:solidFill>
                <a:srgbClr val="B3B3B3"/>
              </a:solidFill>
              <a:ln w="9525">
                <a:noFill/>
                <a:round/>
                <a:headEnd/>
                <a:tailEnd/>
              </a:ln>
            </p:spPr>
            <p:txBody>
              <a:bodyPr/>
              <a:lstStyle/>
              <a:p>
                <a:endParaRPr lang="en-US"/>
              </a:p>
            </p:txBody>
          </p:sp>
          <p:sp>
            <p:nvSpPr>
              <p:cNvPr id="313460" name="Freeform 116"/>
              <p:cNvSpPr>
                <a:spLocks/>
              </p:cNvSpPr>
              <p:nvPr/>
            </p:nvSpPr>
            <p:spPr bwMode="auto">
              <a:xfrm>
                <a:off x="5705" y="559"/>
                <a:ext cx="41" cy="158"/>
              </a:xfrm>
              <a:custGeom>
                <a:avLst/>
                <a:gdLst/>
                <a:ahLst/>
                <a:cxnLst>
                  <a:cxn ang="0">
                    <a:pos x="26" y="0"/>
                  </a:cxn>
                  <a:cxn ang="0">
                    <a:pos x="17" y="109"/>
                  </a:cxn>
                  <a:cxn ang="0">
                    <a:pos x="0" y="256"/>
                  </a:cxn>
                  <a:cxn ang="0">
                    <a:pos x="0" y="317"/>
                  </a:cxn>
                  <a:cxn ang="0">
                    <a:pos x="69" y="314"/>
                  </a:cxn>
                  <a:cxn ang="0">
                    <a:pos x="60" y="225"/>
                  </a:cxn>
                  <a:cxn ang="0">
                    <a:pos x="69" y="134"/>
                  </a:cxn>
                  <a:cxn ang="0">
                    <a:pos x="79" y="105"/>
                  </a:cxn>
                  <a:cxn ang="0">
                    <a:pos x="51" y="68"/>
                  </a:cxn>
                  <a:cxn ang="0">
                    <a:pos x="81" y="12"/>
                  </a:cxn>
                  <a:cxn ang="0">
                    <a:pos x="26" y="0"/>
                  </a:cxn>
                  <a:cxn ang="0">
                    <a:pos x="26" y="0"/>
                  </a:cxn>
                </a:cxnLst>
                <a:rect l="0" t="0" r="r" b="b"/>
                <a:pathLst>
                  <a:path w="81" h="317">
                    <a:moveTo>
                      <a:pt x="26" y="0"/>
                    </a:moveTo>
                    <a:lnTo>
                      <a:pt x="17" y="109"/>
                    </a:lnTo>
                    <a:lnTo>
                      <a:pt x="0" y="256"/>
                    </a:lnTo>
                    <a:lnTo>
                      <a:pt x="0" y="317"/>
                    </a:lnTo>
                    <a:lnTo>
                      <a:pt x="69" y="314"/>
                    </a:lnTo>
                    <a:lnTo>
                      <a:pt x="60" y="225"/>
                    </a:lnTo>
                    <a:lnTo>
                      <a:pt x="69" y="134"/>
                    </a:lnTo>
                    <a:lnTo>
                      <a:pt x="79" y="105"/>
                    </a:lnTo>
                    <a:lnTo>
                      <a:pt x="51" y="68"/>
                    </a:lnTo>
                    <a:lnTo>
                      <a:pt x="81" y="12"/>
                    </a:lnTo>
                    <a:lnTo>
                      <a:pt x="26" y="0"/>
                    </a:lnTo>
                    <a:lnTo>
                      <a:pt x="26" y="0"/>
                    </a:lnTo>
                    <a:close/>
                  </a:path>
                </a:pathLst>
              </a:custGeom>
              <a:solidFill>
                <a:srgbClr val="B3B3B3"/>
              </a:solidFill>
              <a:ln w="9525">
                <a:noFill/>
                <a:round/>
                <a:headEnd/>
                <a:tailEnd/>
              </a:ln>
            </p:spPr>
            <p:txBody>
              <a:bodyPr/>
              <a:lstStyle/>
              <a:p>
                <a:endParaRPr lang="en-US"/>
              </a:p>
            </p:txBody>
          </p:sp>
          <p:sp>
            <p:nvSpPr>
              <p:cNvPr id="313461" name="Freeform 117"/>
              <p:cNvSpPr>
                <a:spLocks/>
              </p:cNvSpPr>
              <p:nvPr/>
            </p:nvSpPr>
            <p:spPr bwMode="auto">
              <a:xfrm>
                <a:off x="5789" y="720"/>
                <a:ext cx="48" cy="34"/>
              </a:xfrm>
              <a:custGeom>
                <a:avLst/>
                <a:gdLst/>
                <a:ahLst/>
                <a:cxnLst>
                  <a:cxn ang="0">
                    <a:pos x="0" y="0"/>
                  </a:cxn>
                  <a:cxn ang="0">
                    <a:pos x="0" y="15"/>
                  </a:cxn>
                  <a:cxn ang="0">
                    <a:pos x="53" y="65"/>
                  </a:cxn>
                  <a:cxn ang="0">
                    <a:pos x="81" y="66"/>
                  </a:cxn>
                  <a:cxn ang="0">
                    <a:pos x="90" y="59"/>
                  </a:cxn>
                  <a:cxn ang="0">
                    <a:pos x="96" y="44"/>
                  </a:cxn>
                  <a:cxn ang="0">
                    <a:pos x="87" y="26"/>
                  </a:cxn>
                  <a:cxn ang="0">
                    <a:pos x="69" y="12"/>
                  </a:cxn>
                  <a:cxn ang="0">
                    <a:pos x="38" y="4"/>
                  </a:cxn>
                  <a:cxn ang="0">
                    <a:pos x="0" y="0"/>
                  </a:cxn>
                  <a:cxn ang="0">
                    <a:pos x="0" y="0"/>
                  </a:cxn>
                </a:cxnLst>
                <a:rect l="0" t="0" r="r" b="b"/>
                <a:pathLst>
                  <a:path w="96" h="66">
                    <a:moveTo>
                      <a:pt x="0" y="0"/>
                    </a:moveTo>
                    <a:lnTo>
                      <a:pt x="0" y="15"/>
                    </a:lnTo>
                    <a:lnTo>
                      <a:pt x="53" y="65"/>
                    </a:lnTo>
                    <a:lnTo>
                      <a:pt x="81" y="66"/>
                    </a:lnTo>
                    <a:lnTo>
                      <a:pt x="90" y="59"/>
                    </a:lnTo>
                    <a:lnTo>
                      <a:pt x="96" y="44"/>
                    </a:lnTo>
                    <a:lnTo>
                      <a:pt x="87" y="26"/>
                    </a:lnTo>
                    <a:lnTo>
                      <a:pt x="69" y="12"/>
                    </a:lnTo>
                    <a:lnTo>
                      <a:pt x="38" y="4"/>
                    </a:lnTo>
                    <a:lnTo>
                      <a:pt x="0" y="0"/>
                    </a:lnTo>
                    <a:lnTo>
                      <a:pt x="0" y="0"/>
                    </a:lnTo>
                    <a:close/>
                  </a:path>
                </a:pathLst>
              </a:custGeom>
              <a:solidFill>
                <a:srgbClr val="823600"/>
              </a:solidFill>
              <a:ln w="9525">
                <a:noFill/>
                <a:round/>
                <a:headEnd/>
                <a:tailEnd/>
              </a:ln>
            </p:spPr>
            <p:txBody>
              <a:bodyPr/>
              <a:lstStyle/>
              <a:p>
                <a:endParaRPr lang="en-US"/>
              </a:p>
            </p:txBody>
          </p:sp>
          <p:sp>
            <p:nvSpPr>
              <p:cNvPr id="313462" name="Freeform 118"/>
              <p:cNvSpPr>
                <a:spLocks/>
              </p:cNvSpPr>
              <p:nvPr/>
            </p:nvSpPr>
            <p:spPr bwMode="auto">
              <a:xfrm>
                <a:off x="5691" y="713"/>
                <a:ext cx="50" cy="22"/>
              </a:xfrm>
              <a:custGeom>
                <a:avLst/>
                <a:gdLst/>
                <a:ahLst/>
                <a:cxnLst>
                  <a:cxn ang="0">
                    <a:pos x="33" y="0"/>
                  </a:cxn>
                  <a:cxn ang="0">
                    <a:pos x="15" y="8"/>
                  </a:cxn>
                  <a:cxn ang="0">
                    <a:pos x="0" y="16"/>
                  </a:cxn>
                  <a:cxn ang="0">
                    <a:pos x="0" y="33"/>
                  </a:cxn>
                  <a:cxn ang="0">
                    <a:pos x="0" y="44"/>
                  </a:cxn>
                  <a:cxn ang="0">
                    <a:pos x="47" y="40"/>
                  </a:cxn>
                  <a:cxn ang="0">
                    <a:pos x="100" y="27"/>
                  </a:cxn>
                  <a:cxn ang="0">
                    <a:pos x="93" y="5"/>
                  </a:cxn>
                  <a:cxn ang="0">
                    <a:pos x="62" y="0"/>
                  </a:cxn>
                  <a:cxn ang="0">
                    <a:pos x="33" y="0"/>
                  </a:cxn>
                  <a:cxn ang="0">
                    <a:pos x="33" y="0"/>
                  </a:cxn>
                </a:cxnLst>
                <a:rect l="0" t="0" r="r" b="b"/>
                <a:pathLst>
                  <a:path w="100" h="44">
                    <a:moveTo>
                      <a:pt x="33" y="0"/>
                    </a:moveTo>
                    <a:lnTo>
                      <a:pt x="15" y="8"/>
                    </a:lnTo>
                    <a:lnTo>
                      <a:pt x="0" y="16"/>
                    </a:lnTo>
                    <a:lnTo>
                      <a:pt x="0" y="33"/>
                    </a:lnTo>
                    <a:lnTo>
                      <a:pt x="0" y="44"/>
                    </a:lnTo>
                    <a:lnTo>
                      <a:pt x="47" y="40"/>
                    </a:lnTo>
                    <a:lnTo>
                      <a:pt x="100" y="27"/>
                    </a:lnTo>
                    <a:lnTo>
                      <a:pt x="93" y="5"/>
                    </a:lnTo>
                    <a:lnTo>
                      <a:pt x="62" y="0"/>
                    </a:lnTo>
                    <a:lnTo>
                      <a:pt x="33" y="0"/>
                    </a:lnTo>
                    <a:lnTo>
                      <a:pt x="33" y="0"/>
                    </a:lnTo>
                    <a:close/>
                  </a:path>
                </a:pathLst>
              </a:custGeom>
              <a:solidFill>
                <a:srgbClr val="823600"/>
              </a:solidFill>
              <a:ln w="9525">
                <a:noFill/>
                <a:round/>
                <a:headEnd/>
                <a:tailEnd/>
              </a:ln>
            </p:spPr>
            <p:txBody>
              <a:bodyPr/>
              <a:lstStyle/>
              <a:p>
                <a:endParaRPr lang="en-US"/>
              </a:p>
            </p:txBody>
          </p:sp>
          <p:sp>
            <p:nvSpPr>
              <p:cNvPr id="313463" name="Freeform 119"/>
              <p:cNvSpPr>
                <a:spLocks/>
              </p:cNvSpPr>
              <p:nvPr/>
            </p:nvSpPr>
            <p:spPr bwMode="auto">
              <a:xfrm>
                <a:off x="5663" y="363"/>
                <a:ext cx="237" cy="218"/>
              </a:xfrm>
              <a:custGeom>
                <a:avLst/>
                <a:gdLst/>
                <a:ahLst/>
                <a:cxnLst>
                  <a:cxn ang="0">
                    <a:pos x="203" y="211"/>
                  </a:cxn>
                  <a:cxn ang="0">
                    <a:pos x="128" y="119"/>
                  </a:cxn>
                  <a:cxn ang="0">
                    <a:pos x="72" y="53"/>
                  </a:cxn>
                  <a:cxn ang="0">
                    <a:pos x="31" y="0"/>
                  </a:cxn>
                  <a:cxn ang="0">
                    <a:pos x="0" y="42"/>
                  </a:cxn>
                  <a:cxn ang="0">
                    <a:pos x="53" y="112"/>
                  </a:cxn>
                  <a:cxn ang="0">
                    <a:pos x="129" y="197"/>
                  </a:cxn>
                  <a:cxn ang="0">
                    <a:pos x="156" y="237"/>
                  </a:cxn>
                  <a:cxn ang="0">
                    <a:pos x="110" y="322"/>
                  </a:cxn>
                  <a:cxn ang="0">
                    <a:pos x="84" y="405"/>
                  </a:cxn>
                  <a:cxn ang="0">
                    <a:pos x="160" y="408"/>
                  </a:cxn>
                  <a:cxn ang="0">
                    <a:pos x="191" y="359"/>
                  </a:cxn>
                  <a:cxn ang="0">
                    <a:pos x="217" y="343"/>
                  </a:cxn>
                  <a:cxn ang="0">
                    <a:pos x="241" y="343"/>
                  </a:cxn>
                  <a:cxn ang="0">
                    <a:pos x="276" y="362"/>
                  </a:cxn>
                  <a:cxn ang="0">
                    <a:pos x="304" y="396"/>
                  </a:cxn>
                  <a:cxn ang="0">
                    <a:pos x="307" y="436"/>
                  </a:cxn>
                  <a:cxn ang="0">
                    <a:pos x="369" y="424"/>
                  </a:cxn>
                  <a:cxn ang="0">
                    <a:pos x="348" y="355"/>
                  </a:cxn>
                  <a:cxn ang="0">
                    <a:pos x="323" y="272"/>
                  </a:cxn>
                  <a:cxn ang="0">
                    <a:pos x="323" y="246"/>
                  </a:cxn>
                  <a:cxn ang="0">
                    <a:pos x="344" y="221"/>
                  </a:cxn>
                  <a:cxn ang="0">
                    <a:pos x="391" y="183"/>
                  </a:cxn>
                  <a:cxn ang="0">
                    <a:pos x="431" y="149"/>
                  </a:cxn>
                  <a:cxn ang="0">
                    <a:pos x="473" y="119"/>
                  </a:cxn>
                  <a:cxn ang="0">
                    <a:pos x="450" y="87"/>
                  </a:cxn>
                  <a:cxn ang="0">
                    <a:pos x="419" y="115"/>
                  </a:cxn>
                  <a:cxn ang="0">
                    <a:pos x="397" y="130"/>
                  </a:cxn>
                  <a:cxn ang="0">
                    <a:pos x="354" y="167"/>
                  </a:cxn>
                  <a:cxn ang="0">
                    <a:pos x="323" y="189"/>
                  </a:cxn>
                  <a:cxn ang="0">
                    <a:pos x="289" y="216"/>
                  </a:cxn>
                  <a:cxn ang="0">
                    <a:pos x="267" y="243"/>
                  </a:cxn>
                  <a:cxn ang="0">
                    <a:pos x="231" y="240"/>
                  </a:cxn>
                  <a:cxn ang="0">
                    <a:pos x="217" y="228"/>
                  </a:cxn>
                  <a:cxn ang="0">
                    <a:pos x="203" y="211"/>
                  </a:cxn>
                  <a:cxn ang="0">
                    <a:pos x="203" y="211"/>
                  </a:cxn>
                </a:cxnLst>
                <a:rect l="0" t="0" r="r" b="b"/>
                <a:pathLst>
                  <a:path w="473" h="436">
                    <a:moveTo>
                      <a:pt x="203" y="211"/>
                    </a:moveTo>
                    <a:lnTo>
                      <a:pt x="128" y="119"/>
                    </a:lnTo>
                    <a:lnTo>
                      <a:pt x="72" y="53"/>
                    </a:lnTo>
                    <a:lnTo>
                      <a:pt x="31" y="0"/>
                    </a:lnTo>
                    <a:lnTo>
                      <a:pt x="0" y="42"/>
                    </a:lnTo>
                    <a:lnTo>
                      <a:pt x="53" y="112"/>
                    </a:lnTo>
                    <a:lnTo>
                      <a:pt x="129" y="197"/>
                    </a:lnTo>
                    <a:lnTo>
                      <a:pt x="156" y="237"/>
                    </a:lnTo>
                    <a:lnTo>
                      <a:pt x="110" y="322"/>
                    </a:lnTo>
                    <a:lnTo>
                      <a:pt x="84" y="405"/>
                    </a:lnTo>
                    <a:lnTo>
                      <a:pt x="160" y="408"/>
                    </a:lnTo>
                    <a:lnTo>
                      <a:pt x="191" y="359"/>
                    </a:lnTo>
                    <a:lnTo>
                      <a:pt x="217" y="343"/>
                    </a:lnTo>
                    <a:lnTo>
                      <a:pt x="241" y="343"/>
                    </a:lnTo>
                    <a:lnTo>
                      <a:pt x="276" y="362"/>
                    </a:lnTo>
                    <a:lnTo>
                      <a:pt x="304" y="396"/>
                    </a:lnTo>
                    <a:lnTo>
                      <a:pt x="307" y="436"/>
                    </a:lnTo>
                    <a:lnTo>
                      <a:pt x="369" y="424"/>
                    </a:lnTo>
                    <a:lnTo>
                      <a:pt x="348" y="355"/>
                    </a:lnTo>
                    <a:lnTo>
                      <a:pt x="323" y="272"/>
                    </a:lnTo>
                    <a:lnTo>
                      <a:pt x="323" y="246"/>
                    </a:lnTo>
                    <a:lnTo>
                      <a:pt x="344" y="221"/>
                    </a:lnTo>
                    <a:lnTo>
                      <a:pt x="391" y="183"/>
                    </a:lnTo>
                    <a:lnTo>
                      <a:pt x="431" y="149"/>
                    </a:lnTo>
                    <a:lnTo>
                      <a:pt x="473" y="119"/>
                    </a:lnTo>
                    <a:lnTo>
                      <a:pt x="450" y="87"/>
                    </a:lnTo>
                    <a:lnTo>
                      <a:pt x="419" y="115"/>
                    </a:lnTo>
                    <a:lnTo>
                      <a:pt x="397" y="130"/>
                    </a:lnTo>
                    <a:lnTo>
                      <a:pt x="354" y="167"/>
                    </a:lnTo>
                    <a:lnTo>
                      <a:pt x="323" y="189"/>
                    </a:lnTo>
                    <a:lnTo>
                      <a:pt x="289" y="216"/>
                    </a:lnTo>
                    <a:lnTo>
                      <a:pt x="267" y="243"/>
                    </a:lnTo>
                    <a:lnTo>
                      <a:pt x="231" y="240"/>
                    </a:lnTo>
                    <a:lnTo>
                      <a:pt x="217" y="228"/>
                    </a:lnTo>
                    <a:lnTo>
                      <a:pt x="203" y="211"/>
                    </a:lnTo>
                    <a:lnTo>
                      <a:pt x="203" y="211"/>
                    </a:lnTo>
                    <a:close/>
                  </a:path>
                </a:pathLst>
              </a:custGeom>
              <a:solidFill>
                <a:srgbClr val="E60099"/>
              </a:solidFill>
              <a:ln w="9525">
                <a:noFill/>
                <a:round/>
                <a:headEnd/>
                <a:tailEnd/>
              </a:ln>
            </p:spPr>
            <p:txBody>
              <a:bodyPr/>
              <a:lstStyle/>
              <a:p>
                <a:endParaRPr lang="en-US"/>
              </a:p>
            </p:txBody>
          </p:sp>
          <p:sp>
            <p:nvSpPr>
              <p:cNvPr id="313464" name="Freeform 120"/>
              <p:cNvSpPr>
                <a:spLocks/>
              </p:cNvSpPr>
              <p:nvPr/>
            </p:nvSpPr>
            <p:spPr bwMode="auto">
              <a:xfrm>
                <a:off x="5792" y="276"/>
                <a:ext cx="90" cy="142"/>
              </a:xfrm>
              <a:custGeom>
                <a:avLst/>
                <a:gdLst/>
                <a:ahLst/>
                <a:cxnLst>
                  <a:cxn ang="0">
                    <a:pos x="0" y="50"/>
                  </a:cxn>
                  <a:cxn ang="0">
                    <a:pos x="9" y="31"/>
                  </a:cxn>
                  <a:cxn ang="0">
                    <a:pos x="37" y="0"/>
                  </a:cxn>
                  <a:cxn ang="0">
                    <a:pos x="57" y="3"/>
                  </a:cxn>
                  <a:cxn ang="0">
                    <a:pos x="69" y="16"/>
                  </a:cxn>
                  <a:cxn ang="0">
                    <a:pos x="75" y="41"/>
                  </a:cxn>
                  <a:cxn ang="0">
                    <a:pos x="91" y="35"/>
                  </a:cxn>
                  <a:cxn ang="0">
                    <a:pos x="119" y="41"/>
                  </a:cxn>
                  <a:cxn ang="0">
                    <a:pos x="129" y="56"/>
                  </a:cxn>
                  <a:cxn ang="0">
                    <a:pos x="132" y="87"/>
                  </a:cxn>
                  <a:cxn ang="0">
                    <a:pos x="160" y="88"/>
                  </a:cxn>
                  <a:cxn ang="0">
                    <a:pos x="171" y="107"/>
                  </a:cxn>
                  <a:cxn ang="0">
                    <a:pos x="168" y="132"/>
                  </a:cxn>
                  <a:cxn ang="0">
                    <a:pos x="154" y="145"/>
                  </a:cxn>
                  <a:cxn ang="0">
                    <a:pos x="181" y="172"/>
                  </a:cxn>
                  <a:cxn ang="0">
                    <a:pos x="175" y="194"/>
                  </a:cxn>
                  <a:cxn ang="0">
                    <a:pos x="160" y="197"/>
                  </a:cxn>
                  <a:cxn ang="0">
                    <a:pos x="160" y="220"/>
                  </a:cxn>
                  <a:cxn ang="0">
                    <a:pos x="153" y="240"/>
                  </a:cxn>
                  <a:cxn ang="0">
                    <a:pos x="135" y="248"/>
                  </a:cxn>
                  <a:cxn ang="0">
                    <a:pos x="129" y="275"/>
                  </a:cxn>
                  <a:cxn ang="0">
                    <a:pos x="107" y="282"/>
                  </a:cxn>
                  <a:cxn ang="0">
                    <a:pos x="72" y="281"/>
                  </a:cxn>
                  <a:cxn ang="0">
                    <a:pos x="91" y="204"/>
                  </a:cxn>
                  <a:cxn ang="0">
                    <a:pos x="90" y="113"/>
                  </a:cxn>
                  <a:cxn ang="0">
                    <a:pos x="59" y="78"/>
                  </a:cxn>
                  <a:cxn ang="0">
                    <a:pos x="15" y="53"/>
                  </a:cxn>
                  <a:cxn ang="0">
                    <a:pos x="0" y="50"/>
                  </a:cxn>
                  <a:cxn ang="0">
                    <a:pos x="0" y="50"/>
                  </a:cxn>
                </a:cxnLst>
                <a:rect l="0" t="0" r="r" b="b"/>
                <a:pathLst>
                  <a:path w="181" h="282">
                    <a:moveTo>
                      <a:pt x="0" y="50"/>
                    </a:moveTo>
                    <a:lnTo>
                      <a:pt x="9" y="31"/>
                    </a:lnTo>
                    <a:lnTo>
                      <a:pt x="37" y="0"/>
                    </a:lnTo>
                    <a:lnTo>
                      <a:pt x="57" y="3"/>
                    </a:lnTo>
                    <a:lnTo>
                      <a:pt x="69" y="16"/>
                    </a:lnTo>
                    <a:lnTo>
                      <a:pt x="75" y="41"/>
                    </a:lnTo>
                    <a:lnTo>
                      <a:pt x="91" y="35"/>
                    </a:lnTo>
                    <a:lnTo>
                      <a:pt x="119" y="41"/>
                    </a:lnTo>
                    <a:lnTo>
                      <a:pt x="129" y="56"/>
                    </a:lnTo>
                    <a:lnTo>
                      <a:pt x="132" y="87"/>
                    </a:lnTo>
                    <a:lnTo>
                      <a:pt x="160" y="88"/>
                    </a:lnTo>
                    <a:lnTo>
                      <a:pt x="171" y="107"/>
                    </a:lnTo>
                    <a:lnTo>
                      <a:pt x="168" y="132"/>
                    </a:lnTo>
                    <a:lnTo>
                      <a:pt x="154" y="145"/>
                    </a:lnTo>
                    <a:lnTo>
                      <a:pt x="181" y="172"/>
                    </a:lnTo>
                    <a:lnTo>
                      <a:pt x="175" y="194"/>
                    </a:lnTo>
                    <a:lnTo>
                      <a:pt x="160" y="197"/>
                    </a:lnTo>
                    <a:lnTo>
                      <a:pt x="160" y="220"/>
                    </a:lnTo>
                    <a:lnTo>
                      <a:pt x="153" y="240"/>
                    </a:lnTo>
                    <a:lnTo>
                      <a:pt x="135" y="248"/>
                    </a:lnTo>
                    <a:lnTo>
                      <a:pt x="129" y="275"/>
                    </a:lnTo>
                    <a:lnTo>
                      <a:pt x="107" y="282"/>
                    </a:lnTo>
                    <a:lnTo>
                      <a:pt x="72" y="281"/>
                    </a:lnTo>
                    <a:lnTo>
                      <a:pt x="91" y="204"/>
                    </a:lnTo>
                    <a:lnTo>
                      <a:pt x="90" y="113"/>
                    </a:lnTo>
                    <a:lnTo>
                      <a:pt x="59" y="78"/>
                    </a:lnTo>
                    <a:lnTo>
                      <a:pt x="15" y="53"/>
                    </a:lnTo>
                    <a:lnTo>
                      <a:pt x="0" y="50"/>
                    </a:lnTo>
                    <a:lnTo>
                      <a:pt x="0" y="50"/>
                    </a:lnTo>
                    <a:close/>
                  </a:path>
                </a:pathLst>
              </a:custGeom>
              <a:solidFill>
                <a:srgbClr val="A65E2B"/>
              </a:solidFill>
              <a:ln w="9525">
                <a:noFill/>
                <a:round/>
                <a:headEnd/>
                <a:tailEnd/>
              </a:ln>
            </p:spPr>
            <p:txBody>
              <a:bodyPr/>
              <a:lstStyle/>
              <a:p>
                <a:endParaRPr lang="en-US"/>
              </a:p>
            </p:txBody>
          </p:sp>
          <p:sp>
            <p:nvSpPr>
              <p:cNvPr id="313465" name="Freeform 121"/>
              <p:cNvSpPr>
                <a:spLocks/>
              </p:cNvSpPr>
              <p:nvPr/>
            </p:nvSpPr>
            <p:spPr bwMode="auto">
              <a:xfrm>
                <a:off x="5760" y="301"/>
                <a:ext cx="79" cy="183"/>
              </a:xfrm>
              <a:custGeom>
                <a:avLst/>
                <a:gdLst/>
                <a:ahLst/>
                <a:cxnLst>
                  <a:cxn ang="0">
                    <a:pos x="65" y="0"/>
                  </a:cxn>
                  <a:cxn ang="0">
                    <a:pos x="39" y="37"/>
                  </a:cxn>
                  <a:cxn ang="0">
                    <a:pos x="5" y="76"/>
                  </a:cxn>
                  <a:cxn ang="0">
                    <a:pos x="0" y="113"/>
                  </a:cxn>
                  <a:cxn ang="0">
                    <a:pos x="21" y="144"/>
                  </a:cxn>
                  <a:cxn ang="0">
                    <a:pos x="11" y="219"/>
                  </a:cxn>
                  <a:cxn ang="0">
                    <a:pos x="2" y="328"/>
                  </a:cxn>
                  <a:cxn ang="0">
                    <a:pos x="28" y="362"/>
                  </a:cxn>
                  <a:cxn ang="0">
                    <a:pos x="53" y="366"/>
                  </a:cxn>
                  <a:cxn ang="0">
                    <a:pos x="80" y="366"/>
                  </a:cxn>
                  <a:cxn ang="0">
                    <a:pos x="100" y="347"/>
                  </a:cxn>
                  <a:cxn ang="0">
                    <a:pos x="117" y="317"/>
                  </a:cxn>
                  <a:cxn ang="0">
                    <a:pos x="122" y="266"/>
                  </a:cxn>
                  <a:cxn ang="0">
                    <a:pos x="144" y="206"/>
                  </a:cxn>
                  <a:cxn ang="0">
                    <a:pos x="159" y="120"/>
                  </a:cxn>
                  <a:cxn ang="0">
                    <a:pos x="155" y="63"/>
                  </a:cxn>
                  <a:cxn ang="0">
                    <a:pos x="134" y="34"/>
                  </a:cxn>
                  <a:cxn ang="0">
                    <a:pos x="100" y="13"/>
                  </a:cxn>
                  <a:cxn ang="0">
                    <a:pos x="65" y="0"/>
                  </a:cxn>
                  <a:cxn ang="0">
                    <a:pos x="65" y="0"/>
                  </a:cxn>
                </a:cxnLst>
                <a:rect l="0" t="0" r="r" b="b"/>
                <a:pathLst>
                  <a:path w="159" h="366">
                    <a:moveTo>
                      <a:pt x="65" y="0"/>
                    </a:moveTo>
                    <a:lnTo>
                      <a:pt x="39" y="37"/>
                    </a:lnTo>
                    <a:lnTo>
                      <a:pt x="5" y="76"/>
                    </a:lnTo>
                    <a:lnTo>
                      <a:pt x="0" y="113"/>
                    </a:lnTo>
                    <a:lnTo>
                      <a:pt x="21" y="144"/>
                    </a:lnTo>
                    <a:lnTo>
                      <a:pt x="11" y="219"/>
                    </a:lnTo>
                    <a:lnTo>
                      <a:pt x="2" y="328"/>
                    </a:lnTo>
                    <a:lnTo>
                      <a:pt x="28" y="362"/>
                    </a:lnTo>
                    <a:lnTo>
                      <a:pt x="53" y="366"/>
                    </a:lnTo>
                    <a:lnTo>
                      <a:pt x="80" y="366"/>
                    </a:lnTo>
                    <a:lnTo>
                      <a:pt x="100" y="347"/>
                    </a:lnTo>
                    <a:lnTo>
                      <a:pt x="117" y="317"/>
                    </a:lnTo>
                    <a:lnTo>
                      <a:pt x="122" y="266"/>
                    </a:lnTo>
                    <a:lnTo>
                      <a:pt x="144" y="206"/>
                    </a:lnTo>
                    <a:lnTo>
                      <a:pt x="159" y="120"/>
                    </a:lnTo>
                    <a:lnTo>
                      <a:pt x="155" y="63"/>
                    </a:lnTo>
                    <a:lnTo>
                      <a:pt x="134" y="34"/>
                    </a:lnTo>
                    <a:lnTo>
                      <a:pt x="100" y="13"/>
                    </a:lnTo>
                    <a:lnTo>
                      <a:pt x="65" y="0"/>
                    </a:lnTo>
                    <a:lnTo>
                      <a:pt x="65" y="0"/>
                    </a:lnTo>
                    <a:close/>
                  </a:path>
                </a:pathLst>
              </a:custGeom>
              <a:solidFill>
                <a:srgbClr val="FFB5A8"/>
              </a:solidFill>
              <a:ln w="9525">
                <a:noFill/>
                <a:round/>
                <a:headEnd/>
                <a:tailEnd/>
              </a:ln>
            </p:spPr>
            <p:txBody>
              <a:bodyPr/>
              <a:lstStyle/>
              <a:p>
                <a:endParaRPr lang="en-US"/>
              </a:p>
            </p:txBody>
          </p:sp>
          <p:sp>
            <p:nvSpPr>
              <p:cNvPr id="313466" name="Freeform 122"/>
              <p:cNvSpPr>
                <a:spLocks/>
              </p:cNvSpPr>
              <p:nvPr/>
            </p:nvSpPr>
            <p:spPr bwMode="auto">
              <a:xfrm>
                <a:off x="5764" y="439"/>
                <a:ext cx="40" cy="18"/>
              </a:xfrm>
              <a:custGeom>
                <a:avLst/>
                <a:gdLst/>
                <a:ahLst/>
                <a:cxnLst>
                  <a:cxn ang="0">
                    <a:pos x="0" y="9"/>
                  </a:cxn>
                  <a:cxn ang="0">
                    <a:pos x="21" y="1"/>
                  </a:cxn>
                  <a:cxn ang="0">
                    <a:pos x="36" y="1"/>
                  </a:cxn>
                  <a:cxn ang="0">
                    <a:pos x="62" y="0"/>
                  </a:cxn>
                  <a:cxn ang="0">
                    <a:pos x="80" y="6"/>
                  </a:cxn>
                  <a:cxn ang="0">
                    <a:pos x="77" y="19"/>
                  </a:cxn>
                  <a:cxn ang="0">
                    <a:pos x="46" y="35"/>
                  </a:cxn>
                  <a:cxn ang="0">
                    <a:pos x="16" y="34"/>
                  </a:cxn>
                  <a:cxn ang="0">
                    <a:pos x="0" y="29"/>
                  </a:cxn>
                  <a:cxn ang="0">
                    <a:pos x="0" y="9"/>
                  </a:cxn>
                  <a:cxn ang="0">
                    <a:pos x="0" y="9"/>
                  </a:cxn>
                </a:cxnLst>
                <a:rect l="0" t="0" r="r" b="b"/>
                <a:pathLst>
                  <a:path w="80" h="35">
                    <a:moveTo>
                      <a:pt x="0" y="9"/>
                    </a:moveTo>
                    <a:lnTo>
                      <a:pt x="21" y="1"/>
                    </a:lnTo>
                    <a:lnTo>
                      <a:pt x="36" y="1"/>
                    </a:lnTo>
                    <a:lnTo>
                      <a:pt x="62" y="0"/>
                    </a:lnTo>
                    <a:lnTo>
                      <a:pt x="80" y="6"/>
                    </a:lnTo>
                    <a:lnTo>
                      <a:pt x="77" y="19"/>
                    </a:lnTo>
                    <a:lnTo>
                      <a:pt x="46" y="35"/>
                    </a:lnTo>
                    <a:lnTo>
                      <a:pt x="16" y="34"/>
                    </a:lnTo>
                    <a:lnTo>
                      <a:pt x="0" y="29"/>
                    </a:lnTo>
                    <a:lnTo>
                      <a:pt x="0" y="9"/>
                    </a:lnTo>
                    <a:lnTo>
                      <a:pt x="0" y="9"/>
                    </a:lnTo>
                    <a:close/>
                  </a:path>
                </a:pathLst>
              </a:custGeom>
              <a:solidFill>
                <a:srgbClr val="FF4745"/>
              </a:solidFill>
              <a:ln w="9525">
                <a:noFill/>
                <a:round/>
                <a:headEnd/>
                <a:tailEnd/>
              </a:ln>
            </p:spPr>
            <p:txBody>
              <a:bodyPr/>
              <a:lstStyle/>
              <a:p>
                <a:endParaRPr lang="en-US"/>
              </a:p>
            </p:txBody>
          </p:sp>
          <p:sp>
            <p:nvSpPr>
              <p:cNvPr id="313467" name="Freeform 123"/>
              <p:cNvSpPr>
                <a:spLocks/>
              </p:cNvSpPr>
              <p:nvPr/>
            </p:nvSpPr>
            <p:spPr bwMode="auto">
              <a:xfrm>
                <a:off x="5777" y="328"/>
                <a:ext cx="36" cy="15"/>
              </a:xfrm>
              <a:custGeom>
                <a:avLst/>
                <a:gdLst/>
                <a:ahLst/>
                <a:cxnLst>
                  <a:cxn ang="0">
                    <a:pos x="0" y="17"/>
                  </a:cxn>
                  <a:cxn ang="0">
                    <a:pos x="28" y="0"/>
                  </a:cxn>
                  <a:cxn ang="0">
                    <a:pos x="66" y="4"/>
                  </a:cxn>
                  <a:cxn ang="0">
                    <a:pos x="74" y="16"/>
                  </a:cxn>
                  <a:cxn ang="0">
                    <a:pos x="56" y="29"/>
                  </a:cxn>
                  <a:cxn ang="0">
                    <a:pos x="25" y="31"/>
                  </a:cxn>
                  <a:cxn ang="0">
                    <a:pos x="0" y="17"/>
                  </a:cxn>
                  <a:cxn ang="0">
                    <a:pos x="0" y="17"/>
                  </a:cxn>
                </a:cxnLst>
                <a:rect l="0" t="0" r="r" b="b"/>
                <a:pathLst>
                  <a:path w="74" h="31">
                    <a:moveTo>
                      <a:pt x="0" y="17"/>
                    </a:moveTo>
                    <a:lnTo>
                      <a:pt x="28" y="0"/>
                    </a:lnTo>
                    <a:lnTo>
                      <a:pt x="66" y="4"/>
                    </a:lnTo>
                    <a:lnTo>
                      <a:pt x="74" y="16"/>
                    </a:lnTo>
                    <a:lnTo>
                      <a:pt x="56" y="29"/>
                    </a:lnTo>
                    <a:lnTo>
                      <a:pt x="25" y="31"/>
                    </a:lnTo>
                    <a:lnTo>
                      <a:pt x="0" y="17"/>
                    </a:lnTo>
                    <a:lnTo>
                      <a:pt x="0" y="17"/>
                    </a:lnTo>
                    <a:close/>
                  </a:path>
                </a:pathLst>
              </a:custGeom>
              <a:solidFill>
                <a:srgbClr val="FFFFFF"/>
              </a:solidFill>
              <a:ln w="9525">
                <a:noFill/>
                <a:round/>
                <a:headEnd/>
                <a:tailEnd/>
              </a:ln>
            </p:spPr>
            <p:txBody>
              <a:bodyPr/>
              <a:lstStyle/>
              <a:p>
                <a:endParaRPr lang="en-US"/>
              </a:p>
            </p:txBody>
          </p:sp>
          <p:sp>
            <p:nvSpPr>
              <p:cNvPr id="313468" name="Freeform 124"/>
              <p:cNvSpPr>
                <a:spLocks/>
              </p:cNvSpPr>
              <p:nvPr/>
            </p:nvSpPr>
            <p:spPr bwMode="auto">
              <a:xfrm>
                <a:off x="5350" y="649"/>
                <a:ext cx="178" cy="406"/>
              </a:xfrm>
              <a:custGeom>
                <a:avLst/>
                <a:gdLst/>
                <a:ahLst/>
                <a:cxnLst>
                  <a:cxn ang="0">
                    <a:pos x="310" y="793"/>
                  </a:cxn>
                  <a:cxn ang="0">
                    <a:pos x="313" y="705"/>
                  </a:cxn>
                  <a:cxn ang="0">
                    <a:pos x="316" y="572"/>
                  </a:cxn>
                  <a:cxn ang="0">
                    <a:pos x="293" y="436"/>
                  </a:cxn>
                  <a:cxn ang="0">
                    <a:pos x="253" y="312"/>
                  </a:cxn>
                  <a:cxn ang="0">
                    <a:pos x="213" y="199"/>
                  </a:cxn>
                  <a:cxn ang="0">
                    <a:pos x="144" y="115"/>
                  </a:cxn>
                  <a:cxn ang="0">
                    <a:pos x="96" y="77"/>
                  </a:cxn>
                  <a:cxn ang="0">
                    <a:pos x="52" y="41"/>
                  </a:cxn>
                  <a:cxn ang="0">
                    <a:pos x="0" y="0"/>
                  </a:cxn>
                  <a:cxn ang="0">
                    <a:pos x="55" y="0"/>
                  </a:cxn>
                  <a:cxn ang="0">
                    <a:pos x="153" y="84"/>
                  </a:cxn>
                  <a:cxn ang="0">
                    <a:pos x="236" y="187"/>
                  </a:cxn>
                  <a:cxn ang="0">
                    <a:pos x="278" y="287"/>
                  </a:cxn>
                  <a:cxn ang="0">
                    <a:pos x="324" y="403"/>
                  </a:cxn>
                  <a:cxn ang="0">
                    <a:pos x="343" y="521"/>
                  </a:cxn>
                  <a:cxn ang="0">
                    <a:pos x="357" y="628"/>
                  </a:cxn>
                  <a:cxn ang="0">
                    <a:pos x="357" y="700"/>
                  </a:cxn>
                  <a:cxn ang="0">
                    <a:pos x="357" y="768"/>
                  </a:cxn>
                  <a:cxn ang="0">
                    <a:pos x="357" y="791"/>
                  </a:cxn>
                  <a:cxn ang="0">
                    <a:pos x="312" y="812"/>
                  </a:cxn>
                  <a:cxn ang="0">
                    <a:pos x="310" y="793"/>
                  </a:cxn>
                  <a:cxn ang="0">
                    <a:pos x="310" y="793"/>
                  </a:cxn>
                </a:cxnLst>
                <a:rect l="0" t="0" r="r" b="b"/>
                <a:pathLst>
                  <a:path w="357" h="812">
                    <a:moveTo>
                      <a:pt x="310" y="793"/>
                    </a:moveTo>
                    <a:lnTo>
                      <a:pt x="313" y="705"/>
                    </a:lnTo>
                    <a:lnTo>
                      <a:pt x="316" y="572"/>
                    </a:lnTo>
                    <a:lnTo>
                      <a:pt x="293" y="436"/>
                    </a:lnTo>
                    <a:lnTo>
                      <a:pt x="253" y="312"/>
                    </a:lnTo>
                    <a:lnTo>
                      <a:pt x="213" y="199"/>
                    </a:lnTo>
                    <a:lnTo>
                      <a:pt x="144" y="115"/>
                    </a:lnTo>
                    <a:lnTo>
                      <a:pt x="96" y="77"/>
                    </a:lnTo>
                    <a:lnTo>
                      <a:pt x="52" y="41"/>
                    </a:lnTo>
                    <a:lnTo>
                      <a:pt x="0" y="0"/>
                    </a:lnTo>
                    <a:lnTo>
                      <a:pt x="55" y="0"/>
                    </a:lnTo>
                    <a:lnTo>
                      <a:pt x="153" y="84"/>
                    </a:lnTo>
                    <a:lnTo>
                      <a:pt x="236" y="187"/>
                    </a:lnTo>
                    <a:lnTo>
                      <a:pt x="278" y="287"/>
                    </a:lnTo>
                    <a:lnTo>
                      <a:pt x="324" y="403"/>
                    </a:lnTo>
                    <a:lnTo>
                      <a:pt x="343" y="521"/>
                    </a:lnTo>
                    <a:lnTo>
                      <a:pt x="357" y="628"/>
                    </a:lnTo>
                    <a:lnTo>
                      <a:pt x="357" y="700"/>
                    </a:lnTo>
                    <a:lnTo>
                      <a:pt x="357" y="768"/>
                    </a:lnTo>
                    <a:lnTo>
                      <a:pt x="357" y="791"/>
                    </a:lnTo>
                    <a:lnTo>
                      <a:pt x="312" y="812"/>
                    </a:lnTo>
                    <a:lnTo>
                      <a:pt x="310" y="793"/>
                    </a:lnTo>
                    <a:lnTo>
                      <a:pt x="310" y="793"/>
                    </a:lnTo>
                    <a:close/>
                  </a:path>
                </a:pathLst>
              </a:custGeom>
              <a:solidFill>
                <a:srgbClr val="000000"/>
              </a:solidFill>
              <a:ln w="9525">
                <a:noFill/>
                <a:round/>
                <a:headEnd/>
                <a:tailEnd/>
              </a:ln>
            </p:spPr>
            <p:txBody>
              <a:bodyPr/>
              <a:lstStyle/>
              <a:p>
                <a:endParaRPr lang="en-US"/>
              </a:p>
            </p:txBody>
          </p:sp>
          <p:sp>
            <p:nvSpPr>
              <p:cNvPr id="313469" name="Freeform 125"/>
              <p:cNvSpPr>
                <a:spLocks/>
              </p:cNvSpPr>
              <p:nvPr/>
            </p:nvSpPr>
            <p:spPr bwMode="auto">
              <a:xfrm>
                <a:off x="5889" y="391"/>
                <a:ext cx="32" cy="30"/>
              </a:xfrm>
              <a:custGeom>
                <a:avLst/>
                <a:gdLst/>
                <a:ahLst/>
                <a:cxnLst>
                  <a:cxn ang="0">
                    <a:pos x="0" y="24"/>
                  </a:cxn>
                  <a:cxn ang="0">
                    <a:pos x="28" y="8"/>
                  </a:cxn>
                  <a:cxn ang="0">
                    <a:pos x="47" y="0"/>
                  </a:cxn>
                  <a:cxn ang="0">
                    <a:pos x="47" y="8"/>
                  </a:cxn>
                  <a:cxn ang="0">
                    <a:pos x="38" y="22"/>
                  </a:cxn>
                  <a:cxn ang="0">
                    <a:pos x="59" y="19"/>
                  </a:cxn>
                  <a:cxn ang="0">
                    <a:pos x="62" y="27"/>
                  </a:cxn>
                  <a:cxn ang="0">
                    <a:pos x="47" y="31"/>
                  </a:cxn>
                  <a:cxn ang="0">
                    <a:pos x="34" y="37"/>
                  </a:cxn>
                  <a:cxn ang="0">
                    <a:pos x="65" y="46"/>
                  </a:cxn>
                  <a:cxn ang="0">
                    <a:pos x="57" y="58"/>
                  </a:cxn>
                  <a:cxn ang="0">
                    <a:pos x="37" y="59"/>
                  </a:cxn>
                  <a:cxn ang="0">
                    <a:pos x="16" y="58"/>
                  </a:cxn>
                  <a:cxn ang="0">
                    <a:pos x="0" y="24"/>
                  </a:cxn>
                  <a:cxn ang="0">
                    <a:pos x="0" y="24"/>
                  </a:cxn>
                </a:cxnLst>
                <a:rect l="0" t="0" r="r" b="b"/>
                <a:pathLst>
                  <a:path w="65" h="59">
                    <a:moveTo>
                      <a:pt x="0" y="24"/>
                    </a:moveTo>
                    <a:lnTo>
                      <a:pt x="28" y="8"/>
                    </a:lnTo>
                    <a:lnTo>
                      <a:pt x="47" y="0"/>
                    </a:lnTo>
                    <a:lnTo>
                      <a:pt x="47" y="8"/>
                    </a:lnTo>
                    <a:lnTo>
                      <a:pt x="38" y="22"/>
                    </a:lnTo>
                    <a:lnTo>
                      <a:pt x="59" y="19"/>
                    </a:lnTo>
                    <a:lnTo>
                      <a:pt x="62" y="27"/>
                    </a:lnTo>
                    <a:lnTo>
                      <a:pt x="47" y="31"/>
                    </a:lnTo>
                    <a:lnTo>
                      <a:pt x="34" y="37"/>
                    </a:lnTo>
                    <a:lnTo>
                      <a:pt x="65" y="46"/>
                    </a:lnTo>
                    <a:lnTo>
                      <a:pt x="57" y="58"/>
                    </a:lnTo>
                    <a:lnTo>
                      <a:pt x="37" y="59"/>
                    </a:lnTo>
                    <a:lnTo>
                      <a:pt x="16" y="58"/>
                    </a:lnTo>
                    <a:lnTo>
                      <a:pt x="0" y="24"/>
                    </a:lnTo>
                    <a:lnTo>
                      <a:pt x="0" y="24"/>
                    </a:lnTo>
                    <a:close/>
                  </a:path>
                </a:pathLst>
              </a:custGeom>
              <a:solidFill>
                <a:srgbClr val="FFC4B8"/>
              </a:solidFill>
              <a:ln w="9525">
                <a:noFill/>
                <a:round/>
                <a:headEnd/>
                <a:tailEnd/>
              </a:ln>
            </p:spPr>
            <p:txBody>
              <a:bodyPr/>
              <a:lstStyle/>
              <a:p>
                <a:endParaRPr lang="en-US"/>
              </a:p>
            </p:txBody>
          </p:sp>
          <p:sp>
            <p:nvSpPr>
              <p:cNvPr id="313470" name="Freeform 126"/>
              <p:cNvSpPr>
                <a:spLocks/>
              </p:cNvSpPr>
              <p:nvPr/>
            </p:nvSpPr>
            <p:spPr bwMode="auto">
              <a:xfrm>
                <a:off x="5888" y="390"/>
                <a:ext cx="35" cy="33"/>
              </a:xfrm>
              <a:custGeom>
                <a:avLst/>
                <a:gdLst/>
                <a:ahLst/>
                <a:cxnLst>
                  <a:cxn ang="0">
                    <a:pos x="0" y="27"/>
                  </a:cxn>
                  <a:cxn ang="0">
                    <a:pos x="13" y="15"/>
                  </a:cxn>
                  <a:cxn ang="0">
                    <a:pos x="26" y="5"/>
                  </a:cxn>
                  <a:cxn ang="0">
                    <a:pos x="36" y="5"/>
                  </a:cxn>
                  <a:cxn ang="0">
                    <a:pos x="48" y="0"/>
                  </a:cxn>
                  <a:cxn ang="0">
                    <a:pos x="54" y="3"/>
                  </a:cxn>
                  <a:cxn ang="0">
                    <a:pos x="54" y="9"/>
                  </a:cxn>
                  <a:cxn ang="0">
                    <a:pos x="48" y="16"/>
                  </a:cxn>
                  <a:cxn ang="0">
                    <a:pos x="41" y="24"/>
                  </a:cxn>
                  <a:cxn ang="0">
                    <a:pos x="51" y="22"/>
                  </a:cxn>
                  <a:cxn ang="0">
                    <a:pos x="60" y="22"/>
                  </a:cxn>
                  <a:cxn ang="0">
                    <a:pos x="66" y="25"/>
                  </a:cxn>
                  <a:cxn ang="0">
                    <a:pos x="69" y="31"/>
                  </a:cxn>
                  <a:cxn ang="0">
                    <a:pos x="66" y="37"/>
                  </a:cxn>
                  <a:cxn ang="0">
                    <a:pos x="48" y="40"/>
                  </a:cxn>
                  <a:cxn ang="0">
                    <a:pos x="41" y="43"/>
                  </a:cxn>
                  <a:cxn ang="0">
                    <a:pos x="58" y="44"/>
                  </a:cxn>
                  <a:cxn ang="0">
                    <a:pos x="63" y="49"/>
                  </a:cxn>
                  <a:cxn ang="0">
                    <a:pos x="69" y="53"/>
                  </a:cxn>
                  <a:cxn ang="0">
                    <a:pos x="67" y="59"/>
                  </a:cxn>
                  <a:cxn ang="0">
                    <a:pos x="58" y="66"/>
                  </a:cxn>
                  <a:cxn ang="0">
                    <a:pos x="39" y="68"/>
                  </a:cxn>
                  <a:cxn ang="0">
                    <a:pos x="17" y="65"/>
                  </a:cxn>
                  <a:cxn ang="0">
                    <a:pos x="17" y="58"/>
                  </a:cxn>
                  <a:cxn ang="0">
                    <a:pos x="29" y="59"/>
                  </a:cxn>
                  <a:cxn ang="0">
                    <a:pos x="39" y="61"/>
                  </a:cxn>
                  <a:cxn ang="0">
                    <a:pos x="51" y="61"/>
                  </a:cxn>
                  <a:cxn ang="0">
                    <a:pos x="58" y="56"/>
                  </a:cxn>
                  <a:cxn ang="0">
                    <a:pos x="51" y="49"/>
                  </a:cxn>
                  <a:cxn ang="0">
                    <a:pos x="36" y="47"/>
                  </a:cxn>
                  <a:cxn ang="0">
                    <a:pos x="28" y="44"/>
                  </a:cxn>
                  <a:cxn ang="0">
                    <a:pos x="33" y="39"/>
                  </a:cxn>
                  <a:cxn ang="0">
                    <a:pos x="41" y="34"/>
                  </a:cxn>
                  <a:cxn ang="0">
                    <a:pos x="54" y="33"/>
                  </a:cxn>
                  <a:cxn ang="0">
                    <a:pos x="55" y="27"/>
                  </a:cxn>
                  <a:cxn ang="0">
                    <a:pos x="48" y="27"/>
                  </a:cxn>
                  <a:cxn ang="0">
                    <a:pos x="30" y="31"/>
                  </a:cxn>
                  <a:cxn ang="0">
                    <a:pos x="33" y="21"/>
                  </a:cxn>
                  <a:cxn ang="0">
                    <a:pos x="41" y="15"/>
                  </a:cxn>
                  <a:cxn ang="0">
                    <a:pos x="41" y="9"/>
                  </a:cxn>
                  <a:cxn ang="0">
                    <a:pos x="33" y="11"/>
                  </a:cxn>
                  <a:cxn ang="0">
                    <a:pos x="26" y="18"/>
                  </a:cxn>
                  <a:cxn ang="0">
                    <a:pos x="16" y="27"/>
                  </a:cxn>
                  <a:cxn ang="0">
                    <a:pos x="0" y="34"/>
                  </a:cxn>
                  <a:cxn ang="0">
                    <a:pos x="0" y="27"/>
                  </a:cxn>
                  <a:cxn ang="0">
                    <a:pos x="0" y="27"/>
                  </a:cxn>
                </a:cxnLst>
                <a:rect l="0" t="0" r="r" b="b"/>
                <a:pathLst>
                  <a:path w="69" h="68">
                    <a:moveTo>
                      <a:pt x="0" y="27"/>
                    </a:moveTo>
                    <a:lnTo>
                      <a:pt x="13" y="15"/>
                    </a:lnTo>
                    <a:lnTo>
                      <a:pt x="26" y="5"/>
                    </a:lnTo>
                    <a:lnTo>
                      <a:pt x="36" y="5"/>
                    </a:lnTo>
                    <a:lnTo>
                      <a:pt x="48" y="0"/>
                    </a:lnTo>
                    <a:lnTo>
                      <a:pt x="54" y="3"/>
                    </a:lnTo>
                    <a:lnTo>
                      <a:pt x="54" y="9"/>
                    </a:lnTo>
                    <a:lnTo>
                      <a:pt x="48" y="16"/>
                    </a:lnTo>
                    <a:lnTo>
                      <a:pt x="41" y="24"/>
                    </a:lnTo>
                    <a:lnTo>
                      <a:pt x="51" y="22"/>
                    </a:lnTo>
                    <a:lnTo>
                      <a:pt x="60" y="22"/>
                    </a:lnTo>
                    <a:lnTo>
                      <a:pt x="66" y="25"/>
                    </a:lnTo>
                    <a:lnTo>
                      <a:pt x="69" y="31"/>
                    </a:lnTo>
                    <a:lnTo>
                      <a:pt x="66" y="37"/>
                    </a:lnTo>
                    <a:lnTo>
                      <a:pt x="48" y="40"/>
                    </a:lnTo>
                    <a:lnTo>
                      <a:pt x="41" y="43"/>
                    </a:lnTo>
                    <a:lnTo>
                      <a:pt x="58" y="44"/>
                    </a:lnTo>
                    <a:lnTo>
                      <a:pt x="63" y="49"/>
                    </a:lnTo>
                    <a:lnTo>
                      <a:pt x="69" y="53"/>
                    </a:lnTo>
                    <a:lnTo>
                      <a:pt x="67" y="59"/>
                    </a:lnTo>
                    <a:lnTo>
                      <a:pt x="58" y="66"/>
                    </a:lnTo>
                    <a:lnTo>
                      <a:pt x="39" y="68"/>
                    </a:lnTo>
                    <a:lnTo>
                      <a:pt x="17" y="65"/>
                    </a:lnTo>
                    <a:lnTo>
                      <a:pt x="17" y="58"/>
                    </a:lnTo>
                    <a:lnTo>
                      <a:pt x="29" y="59"/>
                    </a:lnTo>
                    <a:lnTo>
                      <a:pt x="39" y="61"/>
                    </a:lnTo>
                    <a:lnTo>
                      <a:pt x="51" y="61"/>
                    </a:lnTo>
                    <a:lnTo>
                      <a:pt x="58" y="56"/>
                    </a:lnTo>
                    <a:lnTo>
                      <a:pt x="51" y="49"/>
                    </a:lnTo>
                    <a:lnTo>
                      <a:pt x="36" y="47"/>
                    </a:lnTo>
                    <a:lnTo>
                      <a:pt x="28" y="44"/>
                    </a:lnTo>
                    <a:lnTo>
                      <a:pt x="33" y="39"/>
                    </a:lnTo>
                    <a:lnTo>
                      <a:pt x="41" y="34"/>
                    </a:lnTo>
                    <a:lnTo>
                      <a:pt x="54" y="33"/>
                    </a:lnTo>
                    <a:lnTo>
                      <a:pt x="55" y="27"/>
                    </a:lnTo>
                    <a:lnTo>
                      <a:pt x="48" y="27"/>
                    </a:lnTo>
                    <a:lnTo>
                      <a:pt x="30" y="31"/>
                    </a:lnTo>
                    <a:lnTo>
                      <a:pt x="33" y="21"/>
                    </a:lnTo>
                    <a:lnTo>
                      <a:pt x="41" y="15"/>
                    </a:lnTo>
                    <a:lnTo>
                      <a:pt x="41" y="9"/>
                    </a:lnTo>
                    <a:lnTo>
                      <a:pt x="33" y="11"/>
                    </a:lnTo>
                    <a:lnTo>
                      <a:pt x="26" y="18"/>
                    </a:lnTo>
                    <a:lnTo>
                      <a:pt x="16" y="27"/>
                    </a:lnTo>
                    <a:lnTo>
                      <a:pt x="0" y="34"/>
                    </a:lnTo>
                    <a:lnTo>
                      <a:pt x="0" y="27"/>
                    </a:lnTo>
                    <a:lnTo>
                      <a:pt x="0" y="27"/>
                    </a:lnTo>
                    <a:close/>
                  </a:path>
                </a:pathLst>
              </a:custGeom>
              <a:solidFill>
                <a:srgbClr val="000000"/>
              </a:solidFill>
              <a:ln w="9525">
                <a:noFill/>
                <a:round/>
                <a:headEnd/>
                <a:tailEnd/>
              </a:ln>
            </p:spPr>
            <p:txBody>
              <a:bodyPr/>
              <a:lstStyle/>
              <a:p>
                <a:endParaRPr lang="en-US"/>
              </a:p>
            </p:txBody>
          </p:sp>
          <p:sp>
            <p:nvSpPr>
              <p:cNvPr id="313471" name="Freeform 127"/>
              <p:cNvSpPr>
                <a:spLocks/>
              </p:cNvSpPr>
              <p:nvPr/>
            </p:nvSpPr>
            <p:spPr bwMode="auto">
              <a:xfrm>
                <a:off x="5638" y="345"/>
                <a:ext cx="41" cy="38"/>
              </a:xfrm>
              <a:custGeom>
                <a:avLst/>
                <a:gdLst/>
                <a:ahLst/>
                <a:cxnLst>
                  <a:cxn ang="0">
                    <a:pos x="43" y="76"/>
                  </a:cxn>
                  <a:cxn ang="0">
                    <a:pos x="15" y="53"/>
                  </a:cxn>
                  <a:cxn ang="0">
                    <a:pos x="0" y="36"/>
                  </a:cxn>
                  <a:cxn ang="0">
                    <a:pos x="11" y="35"/>
                  </a:cxn>
                  <a:cxn ang="0">
                    <a:pos x="28" y="36"/>
                  </a:cxn>
                  <a:cxn ang="0">
                    <a:pos x="17" y="14"/>
                  </a:cxn>
                  <a:cxn ang="0">
                    <a:pos x="27" y="8"/>
                  </a:cxn>
                  <a:cxn ang="0">
                    <a:pos x="37" y="23"/>
                  </a:cxn>
                  <a:cxn ang="0">
                    <a:pos x="49" y="35"/>
                  </a:cxn>
                  <a:cxn ang="0">
                    <a:pos x="49" y="0"/>
                  </a:cxn>
                  <a:cxn ang="0">
                    <a:pos x="62" y="3"/>
                  </a:cxn>
                  <a:cxn ang="0">
                    <a:pos x="71" y="23"/>
                  </a:cxn>
                  <a:cxn ang="0">
                    <a:pos x="83" y="45"/>
                  </a:cxn>
                  <a:cxn ang="0">
                    <a:pos x="43" y="76"/>
                  </a:cxn>
                  <a:cxn ang="0">
                    <a:pos x="43" y="76"/>
                  </a:cxn>
                </a:cxnLst>
                <a:rect l="0" t="0" r="r" b="b"/>
                <a:pathLst>
                  <a:path w="83" h="76">
                    <a:moveTo>
                      <a:pt x="43" y="76"/>
                    </a:moveTo>
                    <a:lnTo>
                      <a:pt x="15" y="53"/>
                    </a:lnTo>
                    <a:lnTo>
                      <a:pt x="0" y="36"/>
                    </a:lnTo>
                    <a:lnTo>
                      <a:pt x="11" y="35"/>
                    </a:lnTo>
                    <a:lnTo>
                      <a:pt x="28" y="36"/>
                    </a:lnTo>
                    <a:lnTo>
                      <a:pt x="17" y="14"/>
                    </a:lnTo>
                    <a:lnTo>
                      <a:pt x="27" y="8"/>
                    </a:lnTo>
                    <a:lnTo>
                      <a:pt x="37" y="23"/>
                    </a:lnTo>
                    <a:lnTo>
                      <a:pt x="49" y="35"/>
                    </a:lnTo>
                    <a:lnTo>
                      <a:pt x="49" y="0"/>
                    </a:lnTo>
                    <a:lnTo>
                      <a:pt x="62" y="3"/>
                    </a:lnTo>
                    <a:lnTo>
                      <a:pt x="71" y="23"/>
                    </a:lnTo>
                    <a:lnTo>
                      <a:pt x="83" y="45"/>
                    </a:lnTo>
                    <a:lnTo>
                      <a:pt x="43" y="76"/>
                    </a:lnTo>
                    <a:lnTo>
                      <a:pt x="43" y="76"/>
                    </a:lnTo>
                    <a:close/>
                  </a:path>
                </a:pathLst>
              </a:custGeom>
              <a:solidFill>
                <a:srgbClr val="FFC4B8"/>
              </a:solidFill>
              <a:ln w="9525">
                <a:noFill/>
                <a:round/>
                <a:headEnd/>
                <a:tailEnd/>
              </a:ln>
            </p:spPr>
            <p:txBody>
              <a:bodyPr/>
              <a:lstStyle/>
              <a:p>
                <a:endParaRPr lang="en-US"/>
              </a:p>
            </p:txBody>
          </p:sp>
          <p:sp>
            <p:nvSpPr>
              <p:cNvPr id="313472" name="Freeform 128"/>
              <p:cNvSpPr>
                <a:spLocks/>
              </p:cNvSpPr>
              <p:nvPr/>
            </p:nvSpPr>
            <p:spPr bwMode="auto">
              <a:xfrm>
                <a:off x="5636" y="342"/>
                <a:ext cx="43" cy="42"/>
              </a:xfrm>
              <a:custGeom>
                <a:avLst/>
                <a:gdLst/>
                <a:ahLst/>
                <a:cxnLst>
                  <a:cxn ang="0">
                    <a:pos x="47" y="85"/>
                  </a:cxn>
                  <a:cxn ang="0">
                    <a:pos x="29" y="75"/>
                  </a:cxn>
                  <a:cxn ang="0">
                    <a:pos x="15" y="63"/>
                  </a:cxn>
                  <a:cxn ang="0">
                    <a:pos x="9" y="53"/>
                  </a:cxn>
                  <a:cxn ang="0">
                    <a:pos x="0" y="44"/>
                  </a:cxn>
                  <a:cxn ang="0">
                    <a:pos x="0" y="36"/>
                  </a:cxn>
                  <a:cxn ang="0">
                    <a:pos x="6" y="32"/>
                  </a:cxn>
                  <a:cxn ang="0">
                    <a:pos x="19" y="36"/>
                  </a:cxn>
                  <a:cxn ang="0">
                    <a:pos x="29" y="41"/>
                  </a:cxn>
                  <a:cxn ang="0">
                    <a:pos x="24" y="32"/>
                  </a:cxn>
                  <a:cxn ang="0">
                    <a:pos x="21" y="20"/>
                  </a:cxn>
                  <a:cxn ang="0">
                    <a:pos x="24" y="14"/>
                  </a:cxn>
                  <a:cxn ang="0">
                    <a:pos x="29" y="9"/>
                  </a:cxn>
                  <a:cxn ang="0">
                    <a:pos x="37" y="9"/>
                  </a:cxn>
                  <a:cxn ang="0">
                    <a:pos x="47" y="28"/>
                  </a:cxn>
                  <a:cxn ang="0">
                    <a:pos x="53" y="34"/>
                  </a:cxn>
                  <a:cxn ang="0">
                    <a:pos x="49" y="14"/>
                  </a:cxn>
                  <a:cxn ang="0">
                    <a:pos x="53" y="7"/>
                  </a:cxn>
                  <a:cxn ang="0">
                    <a:pos x="53" y="0"/>
                  </a:cxn>
                  <a:cxn ang="0">
                    <a:pos x="63" y="0"/>
                  </a:cxn>
                  <a:cxn ang="0">
                    <a:pos x="75" y="6"/>
                  </a:cxn>
                  <a:cxn ang="0">
                    <a:pos x="82" y="26"/>
                  </a:cxn>
                  <a:cxn ang="0">
                    <a:pos x="87" y="51"/>
                  </a:cxn>
                  <a:cxn ang="0">
                    <a:pos x="78" y="54"/>
                  </a:cxn>
                  <a:cxn ang="0">
                    <a:pos x="75" y="41"/>
                  </a:cxn>
                  <a:cxn ang="0">
                    <a:pos x="75" y="29"/>
                  </a:cxn>
                  <a:cxn ang="0">
                    <a:pos x="69" y="14"/>
                  </a:cxn>
                  <a:cxn ang="0">
                    <a:pos x="62" y="10"/>
                  </a:cxn>
                  <a:cxn ang="0">
                    <a:pos x="56" y="20"/>
                  </a:cxn>
                  <a:cxn ang="0">
                    <a:pos x="59" y="36"/>
                  </a:cxn>
                  <a:cxn ang="0">
                    <a:pos x="59" y="48"/>
                  </a:cxn>
                  <a:cxn ang="0">
                    <a:pos x="51" y="42"/>
                  </a:cxn>
                  <a:cxn ang="0">
                    <a:pos x="43" y="36"/>
                  </a:cxn>
                  <a:cxn ang="0">
                    <a:pos x="35" y="25"/>
                  </a:cxn>
                  <a:cxn ang="0">
                    <a:pos x="28" y="23"/>
                  </a:cxn>
                  <a:cxn ang="0">
                    <a:pos x="29" y="32"/>
                  </a:cxn>
                  <a:cxn ang="0">
                    <a:pos x="43" y="51"/>
                  </a:cxn>
                  <a:cxn ang="0">
                    <a:pos x="29" y="51"/>
                  </a:cxn>
                  <a:cxn ang="0">
                    <a:pos x="19" y="45"/>
                  </a:cxn>
                  <a:cxn ang="0">
                    <a:pos x="13" y="47"/>
                  </a:cxn>
                  <a:cxn ang="0">
                    <a:pos x="19" y="54"/>
                  </a:cxn>
                  <a:cxn ang="0">
                    <a:pos x="29" y="61"/>
                  </a:cxn>
                  <a:cxn ang="0">
                    <a:pos x="41" y="69"/>
                  </a:cxn>
                  <a:cxn ang="0">
                    <a:pos x="59" y="81"/>
                  </a:cxn>
                  <a:cxn ang="0">
                    <a:pos x="47" y="85"/>
                  </a:cxn>
                  <a:cxn ang="0">
                    <a:pos x="47" y="85"/>
                  </a:cxn>
                </a:cxnLst>
                <a:rect l="0" t="0" r="r" b="b"/>
                <a:pathLst>
                  <a:path w="87" h="85">
                    <a:moveTo>
                      <a:pt x="47" y="85"/>
                    </a:moveTo>
                    <a:lnTo>
                      <a:pt x="29" y="75"/>
                    </a:lnTo>
                    <a:lnTo>
                      <a:pt x="15" y="63"/>
                    </a:lnTo>
                    <a:lnTo>
                      <a:pt x="9" y="53"/>
                    </a:lnTo>
                    <a:lnTo>
                      <a:pt x="0" y="44"/>
                    </a:lnTo>
                    <a:lnTo>
                      <a:pt x="0" y="36"/>
                    </a:lnTo>
                    <a:lnTo>
                      <a:pt x="6" y="32"/>
                    </a:lnTo>
                    <a:lnTo>
                      <a:pt x="19" y="36"/>
                    </a:lnTo>
                    <a:lnTo>
                      <a:pt x="29" y="41"/>
                    </a:lnTo>
                    <a:lnTo>
                      <a:pt x="24" y="32"/>
                    </a:lnTo>
                    <a:lnTo>
                      <a:pt x="21" y="20"/>
                    </a:lnTo>
                    <a:lnTo>
                      <a:pt x="24" y="14"/>
                    </a:lnTo>
                    <a:lnTo>
                      <a:pt x="29" y="9"/>
                    </a:lnTo>
                    <a:lnTo>
                      <a:pt x="37" y="9"/>
                    </a:lnTo>
                    <a:lnTo>
                      <a:pt x="47" y="28"/>
                    </a:lnTo>
                    <a:lnTo>
                      <a:pt x="53" y="34"/>
                    </a:lnTo>
                    <a:lnTo>
                      <a:pt x="49" y="14"/>
                    </a:lnTo>
                    <a:lnTo>
                      <a:pt x="53" y="7"/>
                    </a:lnTo>
                    <a:lnTo>
                      <a:pt x="53" y="0"/>
                    </a:lnTo>
                    <a:lnTo>
                      <a:pt x="63" y="0"/>
                    </a:lnTo>
                    <a:lnTo>
                      <a:pt x="75" y="6"/>
                    </a:lnTo>
                    <a:lnTo>
                      <a:pt x="82" y="26"/>
                    </a:lnTo>
                    <a:lnTo>
                      <a:pt x="87" y="51"/>
                    </a:lnTo>
                    <a:lnTo>
                      <a:pt x="78" y="54"/>
                    </a:lnTo>
                    <a:lnTo>
                      <a:pt x="75" y="41"/>
                    </a:lnTo>
                    <a:lnTo>
                      <a:pt x="75" y="29"/>
                    </a:lnTo>
                    <a:lnTo>
                      <a:pt x="69" y="14"/>
                    </a:lnTo>
                    <a:lnTo>
                      <a:pt x="62" y="10"/>
                    </a:lnTo>
                    <a:lnTo>
                      <a:pt x="56" y="20"/>
                    </a:lnTo>
                    <a:lnTo>
                      <a:pt x="59" y="36"/>
                    </a:lnTo>
                    <a:lnTo>
                      <a:pt x="59" y="48"/>
                    </a:lnTo>
                    <a:lnTo>
                      <a:pt x="51" y="42"/>
                    </a:lnTo>
                    <a:lnTo>
                      <a:pt x="43" y="36"/>
                    </a:lnTo>
                    <a:lnTo>
                      <a:pt x="35" y="25"/>
                    </a:lnTo>
                    <a:lnTo>
                      <a:pt x="28" y="23"/>
                    </a:lnTo>
                    <a:lnTo>
                      <a:pt x="29" y="32"/>
                    </a:lnTo>
                    <a:lnTo>
                      <a:pt x="43" y="51"/>
                    </a:lnTo>
                    <a:lnTo>
                      <a:pt x="29" y="51"/>
                    </a:lnTo>
                    <a:lnTo>
                      <a:pt x="19" y="45"/>
                    </a:lnTo>
                    <a:lnTo>
                      <a:pt x="13" y="47"/>
                    </a:lnTo>
                    <a:lnTo>
                      <a:pt x="19" y="54"/>
                    </a:lnTo>
                    <a:lnTo>
                      <a:pt x="29" y="61"/>
                    </a:lnTo>
                    <a:lnTo>
                      <a:pt x="41" y="69"/>
                    </a:lnTo>
                    <a:lnTo>
                      <a:pt x="59" y="81"/>
                    </a:lnTo>
                    <a:lnTo>
                      <a:pt x="47" y="85"/>
                    </a:lnTo>
                    <a:lnTo>
                      <a:pt x="47" y="85"/>
                    </a:lnTo>
                    <a:close/>
                  </a:path>
                </a:pathLst>
              </a:custGeom>
              <a:solidFill>
                <a:srgbClr val="000000"/>
              </a:solidFill>
              <a:ln w="9525">
                <a:noFill/>
                <a:round/>
                <a:headEnd/>
                <a:tailEnd/>
              </a:ln>
            </p:spPr>
            <p:txBody>
              <a:bodyPr/>
              <a:lstStyle/>
              <a:p>
                <a:endParaRPr lang="en-US"/>
              </a:p>
            </p:txBody>
          </p:sp>
          <p:sp>
            <p:nvSpPr>
              <p:cNvPr id="313473" name="Freeform 129"/>
              <p:cNvSpPr>
                <a:spLocks/>
              </p:cNvSpPr>
              <p:nvPr/>
            </p:nvSpPr>
            <p:spPr bwMode="auto">
              <a:xfrm>
                <a:off x="5586" y="770"/>
                <a:ext cx="30" cy="31"/>
              </a:xfrm>
              <a:custGeom>
                <a:avLst/>
                <a:gdLst/>
                <a:ahLst/>
                <a:cxnLst>
                  <a:cxn ang="0">
                    <a:pos x="60" y="42"/>
                  </a:cxn>
                  <a:cxn ang="0">
                    <a:pos x="32" y="56"/>
                  </a:cxn>
                  <a:cxn ang="0">
                    <a:pos x="13" y="64"/>
                  </a:cxn>
                  <a:cxn ang="0">
                    <a:pos x="15" y="55"/>
                  </a:cxn>
                  <a:cxn ang="0">
                    <a:pos x="24" y="42"/>
                  </a:cxn>
                  <a:cxn ang="0">
                    <a:pos x="2" y="42"/>
                  </a:cxn>
                  <a:cxn ang="0">
                    <a:pos x="2" y="31"/>
                  </a:cxn>
                  <a:cxn ang="0">
                    <a:pos x="15" y="30"/>
                  </a:cxn>
                  <a:cxn ang="0">
                    <a:pos x="30" y="23"/>
                  </a:cxn>
                  <a:cxn ang="0">
                    <a:pos x="0" y="11"/>
                  </a:cxn>
                  <a:cxn ang="0">
                    <a:pos x="7" y="0"/>
                  </a:cxn>
                  <a:cxn ang="0">
                    <a:pos x="28" y="0"/>
                  </a:cxn>
                  <a:cxn ang="0">
                    <a:pos x="47" y="5"/>
                  </a:cxn>
                  <a:cxn ang="0">
                    <a:pos x="60" y="42"/>
                  </a:cxn>
                  <a:cxn ang="0">
                    <a:pos x="60" y="42"/>
                  </a:cxn>
                </a:cxnLst>
                <a:rect l="0" t="0" r="r" b="b"/>
                <a:pathLst>
                  <a:path w="60" h="64">
                    <a:moveTo>
                      <a:pt x="60" y="42"/>
                    </a:moveTo>
                    <a:lnTo>
                      <a:pt x="32" y="56"/>
                    </a:lnTo>
                    <a:lnTo>
                      <a:pt x="13" y="64"/>
                    </a:lnTo>
                    <a:lnTo>
                      <a:pt x="15" y="55"/>
                    </a:lnTo>
                    <a:lnTo>
                      <a:pt x="24" y="42"/>
                    </a:lnTo>
                    <a:lnTo>
                      <a:pt x="2" y="42"/>
                    </a:lnTo>
                    <a:lnTo>
                      <a:pt x="2" y="31"/>
                    </a:lnTo>
                    <a:lnTo>
                      <a:pt x="15" y="30"/>
                    </a:lnTo>
                    <a:lnTo>
                      <a:pt x="30" y="23"/>
                    </a:lnTo>
                    <a:lnTo>
                      <a:pt x="0" y="11"/>
                    </a:lnTo>
                    <a:lnTo>
                      <a:pt x="7" y="0"/>
                    </a:lnTo>
                    <a:lnTo>
                      <a:pt x="28" y="0"/>
                    </a:lnTo>
                    <a:lnTo>
                      <a:pt x="47" y="5"/>
                    </a:lnTo>
                    <a:lnTo>
                      <a:pt x="60" y="42"/>
                    </a:lnTo>
                    <a:lnTo>
                      <a:pt x="60" y="42"/>
                    </a:lnTo>
                    <a:close/>
                  </a:path>
                </a:pathLst>
              </a:custGeom>
              <a:solidFill>
                <a:srgbClr val="FFC4B8"/>
              </a:solidFill>
              <a:ln w="9525">
                <a:noFill/>
                <a:round/>
                <a:headEnd/>
                <a:tailEnd/>
              </a:ln>
            </p:spPr>
            <p:txBody>
              <a:bodyPr/>
              <a:lstStyle/>
              <a:p>
                <a:endParaRPr lang="en-US"/>
              </a:p>
            </p:txBody>
          </p:sp>
          <p:sp>
            <p:nvSpPr>
              <p:cNvPr id="313474" name="Freeform 130"/>
              <p:cNvSpPr>
                <a:spLocks/>
              </p:cNvSpPr>
              <p:nvPr/>
            </p:nvSpPr>
            <p:spPr bwMode="auto">
              <a:xfrm>
                <a:off x="5583" y="766"/>
                <a:ext cx="35" cy="36"/>
              </a:xfrm>
              <a:custGeom>
                <a:avLst/>
                <a:gdLst/>
                <a:ahLst/>
                <a:cxnLst>
                  <a:cxn ang="0">
                    <a:pos x="69" y="50"/>
                  </a:cxn>
                  <a:cxn ang="0">
                    <a:pos x="53" y="60"/>
                  </a:cxn>
                  <a:cxn ang="0">
                    <a:pos x="39" y="71"/>
                  </a:cxn>
                  <a:cxn ang="0">
                    <a:pos x="28" y="71"/>
                  </a:cxn>
                  <a:cxn ang="0">
                    <a:pos x="17" y="72"/>
                  </a:cxn>
                  <a:cxn ang="0">
                    <a:pos x="10" y="71"/>
                  </a:cxn>
                  <a:cxn ang="0">
                    <a:pos x="10" y="63"/>
                  </a:cxn>
                  <a:cxn ang="0">
                    <a:pos x="17" y="56"/>
                  </a:cxn>
                  <a:cxn ang="0">
                    <a:pos x="26" y="50"/>
                  </a:cxn>
                  <a:cxn ang="0">
                    <a:pos x="16" y="50"/>
                  </a:cxn>
                  <a:cxn ang="0">
                    <a:pos x="6" y="50"/>
                  </a:cxn>
                  <a:cxn ang="0">
                    <a:pos x="3" y="46"/>
                  </a:cxn>
                  <a:cxn ang="0">
                    <a:pos x="0" y="38"/>
                  </a:cxn>
                  <a:cxn ang="0">
                    <a:pos x="3" y="32"/>
                  </a:cxn>
                  <a:cxn ang="0">
                    <a:pos x="22" y="30"/>
                  </a:cxn>
                  <a:cxn ang="0">
                    <a:pos x="28" y="27"/>
                  </a:cxn>
                  <a:cxn ang="0">
                    <a:pos x="11" y="24"/>
                  </a:cxn>
                  <a:cxn ang="0">
                    <a:pos x="6" y="19"/>
                  </a:cxn>
                  <a:cxn ang="0">
                    <a:pos x="1" y="15"/>
                  </a:cxn>
                  <a:cxn ang="0">
                    <a:pos x="4" y="9"/>
                  </a:cxn>
                  <a:cxn ang="0">
                    <a:pos x="13" y="0"/>
                  </a:cxn>
                  <a:cxn ang="0">
                    <a:pos x="32" y="2"/>
                  </a:cxn>
                  <a:cxn ang="0">
                    <a:pos x="54" y="6"/>
                  </a:cxn>
                  <a:cxn ang="0">
                    <a:pos x="53" y="15"/>
                  </a:cxn>
                  <a:cxn ang="0">
                    <a:pos x="42" y="12"/>
                  </a:cxn>
                  <a:cxn ang="0">
                    <a:pos x="32" y="9"/>
                  </a:cxn>
                  <a:cxn ang="0">
                    <a:pos x="19" y="7"/>
                  </a:cxn>
                  <a:cxn ang="0">
                    <a:pos x="11" y="13"/>
                  </a:cxn>
                  <a:cxn ang="0">
                    <a:pos x="16" y="19"/>
                  </a:cxn>
                  <a:cxn ang="0">
                    <a:pos x="32" y="24"/>
                  </a:cxn>
                  <a:cxn ang="0">
                    <a:pos x="42" y="27"/>
                  </a:cxn>
                  <a:cxn ang="0">
                    <a:pos x="34" y="32"/>
                  </a:cxn>
                  <a:cxn ang="0">
                    <a:pos x="28" y="38"/>
                  </a:cxn>
                  <a:cxn ang="0">
                    <a:pos x="13" y="38"/>
                  </a:cxn>
                  <a:cxn ang="0">
                    <a:pos x="10" y="44"/>
                  </a:cxn>
                  <a:cxn ang="0">
                    <a:pos x="17" y="46"/>
                  </a:cxn>
                  <a:cxn ang="0">
                    <a:pos x="38" y="40"/>
                  </a:cxn>
                  <a:cxn ang="0">
                    <a:pos x="34" y="52"/>
                  </a:cxn>
                  <a:cxn ang="0">
                    <a:pos x="26" y="59"/>
                  </a:cxn>
                  <a:cxn ang="0">
                    <a:pos x="23" y="65"/>
                  </a:cxn>
                  <a:cxn ang="0">
                    <a:pos x="34" y="62"/>
                  </a:cxn>
                  <a:cxn ang="0">
                    <a:pos x="41" y="56"/>
                  </a:cxn>
                  <a:cxn ang="0">
                    <a:pos x="51" y="49"/>
                  </a:cxn>
                  <a:cxn ang="0">
                    <a:pos x="69" y="38"/>
                  </a:cxn>
                  <a:cxn ang="0">
                    <a:pos x="69" y="50"/>
                  </a:cxn>
                  <a:cxn ang="0">
                    <a:pos x="69" y="50"/>
                  </a:cxn>
                </a:cxnLst>
                <a:rect l="0" t="0" r="r" b="b"/>
                <a:pathLst>
                  <a:path w="69" h="72">
                    <a:moveTo>
                      <a:pt x="69" y="50"/>
                    </a:moveTo>
                    <a:lnTo>
                      <a:pt x="53" y="60"/>
                    </a:lnTo>
                    <a:lnTo>
                      <a:pt x="39" y="71"/>
                    </a:lnTo>
                    <a:lnTo>
                      <a:pt x="28" y="71"/>
                    </a:lnTo>
                    <a:lnTo>
                      <a:pt x="17" y="72"/>
                    </a:lnTo>
                    <a:lnTo>
                      <a:pt x="10" y="71"/>
                    </a:lnTo>
                    <a:lnTo>
                      <a:pt x="10" y="63"/>
                    </a:lnTo>
                    <a:lnTo>
                      <a:pt x="17" y="56"/>
                    </a:lnTo>
                    <a:lnTo>
                      <a:pt x="26" y="50"/>
                    </a:lnTo>
                    <a:lnTo>
                      <a:pt x="16" y="50"/>
                    </a:lnTo>
                    <a:lnTo>
                      <a:pt x="6" y="50"/>
                    </a:lnTo>
                    <a:lnTo>
                      <a:pt x="3" y="46"/>
                    </a:lnTo>
                    <a:lnTo>
                      <a:pt x="0" y="38"/>
                    </a:lnTo>
                    <a:lnTo>
                      <a:pt x="3" y="32"/>
                    </a:lnTo>
                    <a:lnTo>
                      <a:pt x="22" y="30"/>
                    </a:lnTo>
                    <a:lnTo>
                      <a:pt x="28" y="27"/>
                    </a:lnTo>
                    <a:lnTo>
                      <a:pt x="11" y="24"/>
                    </a:lnTo>
                    <a:lnTo>
                      <a:pt x="6" y="19"/>
                    </a:lnTo>
                    <a:lnTo>
                      <a:pt x="1" y="15"/>
                    </a:lnTo>
                    <a:lnTo>
                      <a:pt x="4" y="9"/>
                    </a:lnTo>
                    <a:lnTo>
                      <a:pt x="13" y="0"/>
                    </a:lnTo>
                    <a:lnTo>
                      <a:pt x="32" y="2"/>
                    </a:lnTo>
                    <a:lnTo>
                      <a:pt x="54" y="6"/>
                    </a:lnTo>
                    <a:lnTo>
                      <a:pt x="53" y="15"/>
                    </a:lnTo>
                    <a:lnTo>
                      <a:pt x="42" y="12"/>
                    </a:lnTo>
                    <a:lnTo>
                      <a:pt x="32" y="9"/>
                    </a:lnTo>
                    <a:lnTo>
                      <a:pt x="19" y="7"/>
                    </a:lnTo>
                    <a:lnTo>
                      <a:pt x="11" y="13"/>
                    </a:lnTo>
                    <a:lnTo>
                      <a:pt x="16" y="19"/>
                    </a:lnTo>
                    <a:lnTo>
                      <a:pt x="32" y="24"/>
                    </a:lnTo>
                    <a:lnTo>
                      <a:pt x="42" y="27"/>
                    </a:lnTo>
                    <a:lnTo>
                      <a:pt x="34" y="32"/>
                    </a:lnTo>
                    <a:lnTo>
                      <a:pt x="28" y="38"/>
                    </a:lnTo>
                    <a:lnTo>
                      <a:pt x="13" y="38"/>
                    </a:lnTo>
                    <a:lnTo>
                      <a:pt x="10" y="44"/>
                    </a:lnTo>
                    <a:lnTo>
                      <a:pt x="17" y="46"/>
                    </a:lnTo>
                    <a:lnTo>
                      <a:pt x="38" y="40"/>
                    </a:lnTo>
                    <a:lnTo>
                      <a:pt x="34" y="52"/>
                    </a:lnTo>
                    <a:lnTo>
                      <a:pt x="26" y="59"/>
                    </a:lnTo>
                    <a:lnTo>
                      <a:pt x="23" y="65"/>
                    </a:lnTo>
                    <a:lnTo>
                      <a:pt x="34" y="62"/>
                    </a:lnTo>
                    <a:lnTo>
                      <a:pt x="41" y="56"/>
                    </a:lnTo>
                    <a:lnTo>
                      <a:pt x="51" y="49"/>
                    </a:lnTo>
                    <a:lnTo>
                      <a:pt x="69" y="38"/>
                    </a:lnTo>
                    <a:lnTo>
                      <a:pt x="69" y="50"/>
                    </a:lnTo>
                    <a:lnTo>
                      <a:pt x="69" y="50"/>
                    </a:lnTo>
                    <a:close/>
                  </a:path>
                </a:pathLst>
              </a:custGeom>
              <a:solidFill>
                <a:srgbClr val="000000"/>
              </a:solidFill>
              <a:ln w="9525">
                <a:noFill/>
                <a:round/>
                <a:headEnd/>
                <a:tailEnd/>
              </a:ln>
            </p:spPr>
            <p:txBody>
              <a:bodyPr/>
              <a:lstStyle/>
              <a:p>
                <a:endParaRPr lang="en-US"/>
              </a:p>
            </p:txBody>
          </p:sp>
          <p:sp>
            <p:nvSpPr>
              <p:cNvPr id="313475" name="Freeform 131"/>
              <p:cNvSpPr>
                <a:spLocks/>
              </p:cNvSpPr>
              <p:nvPr/>
            </p:nvSpPr>
            <p:spPr bwMode="auto">
              <a:xfrm>
                <a:off x="5840" y="954"/>
                <a:ext cx="34" cy="32"/>
              </a:xfrm>
              <a:custGeom>
                <a:avLst/>
                <a:gdLst/>
                <a:ahLst/>
                <a:cxnLst>
                  <a:cxn ang="0">
                    <a:pos x="0" y="53"/>
                  </a:cxn>
                  <a:cxn ang="0">
                    <a:pos x="6" y="19"/>
                  </a:cxn>
                  <a:cxn ang="0">
                    <a:pos x="11" y="0"/>
                  </a:cxn>
                  <a:cxn ang="0">
                    <a:pos x="19" y="7"/>
                  </a:cxn>
                  <a:cxn ang="0">
                    <a:pos x="23" y="22"/>
                  </a:cxn>
                  <a:cxn ang="0">
                    <a:pos x="38" y="4"/>
                  </a:cxn>
                  <a:cxn ang="0">
                    <a:pos x="45" y="9"/>
                  </a:cxn>
                  <a:cxn ang="0">
                    <a:pos x="39" y="22"/>
                  </a:cxn>
                  <a:cxn ang="0">
                    <a:pos x="33" y="40"/>
                  </a:cxn>
                  <a:cxn ang="0">
                    <a:pos x="64" y="22"/>
                  </a:cxn>
                  <a:cxn ang="0">
                    <a:pos x="69" y="35"/>
                  </a:cxn>
                  <a:cxn ang="0">
                    <a:pos x="54" y="52"/>
                  </a:cxn>
                  <a:cxn ang="0">
                    <a:pos x="39" y="65"/>
                  </a:cxn>
                  <a:cxn ang="0">
                    <a:pos x="0" y="53"/>
                  </a:cxn>
                  <a:cxn ang="0">
                    <a:pos x="0" y="53"/>
                  </a:cxn>
                </a:cxnLst>
                <a:rect l="0" t="0" r="r" b="b"/>
                <a:pathLst>
                  <a:path w="69" h="65">
                    <a:moveTo>
                      <a:pt x="0" y="53"/>
                    </a:moveTo>
                    <a:lnTo>
                      <a:pt x="6" y="19"/>
                    </a:lnTo>
                    <a:lnTo>
                      <a:pt x="11" y="0"/>
                    </a:lnTo>
                    <a:lnTo>
                      <a:pt x="19" y="7"/>
                    </a:lnTo>
                    <a:lnTo>
                      <a:pt x="23" y="22"/>
                    </a:lnTo>
                    <a:lnTo>
                      <a:pt x="38" y="4"/>
                    </a:lnTo>
                    <a:lnTo>
                      <a:pt x="45" y="9"/>
                    </a:lnTo>
                    <a:lnTo>
                      <a:pt x="39" y="22"/>
                    </a:lnTo>
                    <a:lnTo>
                      <a:pt x="33" y="40"/>
                    </a:lnTo>
                    <a:lnTo>
                      <a:pt x="64" y="22"/>
                    </a:lnTo>
                    <a:lnTo>
                      <a:pt x="69" y="35"/>
                    </a:lnTo>
                    <a:lnTo>
                      <a:pt x="54" y="52"/>
                    </a:lnTo>
                    <a:lnTo>
                      <a:pt x="39" y="65"/>
                    </a:lnTo>
                    <a:lnTo>
                      <a:pt x="0" y="53"/>
                    </a:lnTo>
                    <a:lnTo>
                      <a:pt x="0" y="53"/>
                    </a:lnTo>
                    <a:close/>
                  </a:path>
                </a:pathLst>
              </a:custGeom>
              <a:solidFill>
                <a:srgbClr val="F59E91"/>
              </a:solidFill>
              <a:ln w="9525">
                <a:noFill/>
                <a:round/>
                <a:headEnd/>
                <a:tailEnd/>
              </a:ln>
            </p:spPr>
            <p:txBody>
              <a:bodyPr/>
              <a:lstStyle/>
              <a:p>
                <a:endParaRPr lang="en-US"/>
              </a:p>
            </p:txBody>
          </p:sp>
          <p:sp>
            <p:nvSpPr>
              <p:cNvPr id="313476" name="Freeform 132"/>
              <p:cNvSpPr>
                <a:spLocks/>
              </p:cNvSpPr>
              <p:nvPr/>
            </p:nvSpPr>
            <p:spPr bwMode="auto">
              <a:xfrm>
                <a:off x="5839" y="950"/>
                <a:ext cx="38" cy="40"/>
              </a:xfrm>
              <a:custGeom>
                <a:avLst/>
                <a:gdLst/>
                <a:ahLst/>
                <a:cxnLst>
                  <a:cxn ang="0">
                    <a:pos x="0" y="61"/>
                  </a:cxn>
                  <a:cxn ang="0">
                    <a:pos x="0" y="42"/>
                  </a:cxn>
                  <a:cxn ang="0">
                    <a:pos x="2" y="25"/>
                  </a:cxn>
                  <a:cxn ang="0">
                    <a:pos x="8" y="14"/>
                  </a:cxn>
                  <a:cxn ang="0">
                    <a:pos x="12" y="6"/>
                  </a:cxn>
                  <a:cxn ang="0">
                    <a:pos x="18" y="0"/>
                  </a:cxn>
                  <a:cxn ang="0">
                    <a:pos x="24" y="6"/>
                  </a:cxn>
                  <a:cxn ang="0">
                    <a:pos x="25" y="16"/>
                  </a:cxn>
                  <a:cxn ang="0">
                    <a:pos x="28" y="26"/>
                  </a:cxn>
                  <a:cxn ang="0">
                    <a:pos x="32" y="17"/>
                  </a:cxn>
                  <a:cxn ang="0">
                    <a:pos x="40" y="10"/>
                  </a:cxn>
                  <a:cxn ang="0">
                    <a:pos x="44" y="10"/>
                  </a:cxn>
                  <a:cxn ang="0">
                    <a:pos x="53" y="13"/>
                  </a:cxn>
                  <a:cxn ang="0">
                    <a:pos x="56" y="19"/>
                  </a:cxn>
                  <a:cxn ang="0">
                    <a:pos x="46" y="34"/>
                  </a:cxn>
                  <a:cxn ang="0">
                    <a:pos x="44" y="42"/>
                  </a:cxn>
                  <a:cxn ang="0">
                    <a:pos x="56" y="31"/>
                  </a:cxn>
                  <a:cxn ang="0">
                    <a:pos x="63" y="29"/>
                  </a:cxn>
                  <a:cxn ang="0">
                    <a:pos x="71" y="28"/>
                  </a:cxn>
                  <a:cxn ang="0">
                    <a:pos x="74" y="36"/>
                  </a:cxn>
                  <a:cxn ang="0">
                    <a:pos x="77" y="48"/>
                  </a:cxn>
                  <a:cxn ang="0">
                    <a:pos x="62" y="63"/>
                  </a:cxn>
                  <a:cxn ang="0">
                    <a:pos x="44" y="79"/>
                  </a:cxn>
                  <a:cxn ang="0">
                    <a:pos x="38" y="72"/>
                  </a:cxn>
                  <a:cxn ang="0">
                    <a:pos x="47" y="64"/>
                  </a:cxn>
                  <a:cxn ang="0">
                    <a:pos x="56" y="59"/>
                  </a:cxn>
                  <a:cxn ang="0">
                    <a:pos x="66" y="48"/>
                  </a:cxn>
                  <a:cxn ang="0">
                    <a:pos x="66" y="38"/>
                  </a:cxn>
                  <a:cxn ang="0">
                    <a:pos x="56" y="38"/>
                  </a:cxn>
                  <a:cxn ang="0">
                    <a:pos x="44" y="48"/>
                  </a:cxn>
                  <a:cxn ang="0">
                    <a:pos x="35" y="54"/>
                  </a:cxn>
                  <a:cxn ang="0">
                    <a:pos x="35" y="44"/>
                  </a:cxn>
                  <a:cxn ang="0">
                    <a:pos x="35" y="36"/>
                  </a:cxn>
                  <a:cxn ang="0">
                    <a:pos x="44" y="23"/>
                  </a:cxn>
                  <a:cxn ang="0">
                    <a:pos x="41" y="19"/>
                  </a:cxn>
                  <a:cxn ang="0">
                    <a:pos x="35" y="23"/>
                  </a:cxn>
                  <a:cxn ang="0">
                    <a:pos x="25" y="42"/>
                  </a:cxn>
                  <a:cxn ang="0">
                    <a:pos x="19" y="31"/>
                  </a:cxn>
                  <a:cxn ang="0">
                    <a:pos x="18" y="20"/>
                  </a:cxn>
                  <a:cxn ang="0">
                    <a:pos x="15" y="16"/>
                  </a:cxn>
                  <a:cxn ang="0">
                    <a:pos x="12" y="25"/>
                  </a:cxn>
                  <a:cxn ang="0">
                    <a:pos x="10" y="36"/>
                  </a:cxn>
                  <a:cxn ang="0">
                    <a:pos x="10" y="48"/>
                  </a:cxn>
                  <a:cxn ang="0">
                    <a:pos x="8" y="67"/>
                  </a:cxn>
                  <a:cxn ang="0">
                    <a:pos x="0" y="61"/>
                  </a:cxn>
                  <a:cxn ang="0">
                    <a:pos x="0" y="61"/>
                  </a:cxn>
                </a:cxnLst>
                <a:rect l="0" t="0" r="r" b="b"/>
                <a:pathLst>
                  <a:path w="77" h="79">
                    <a:moveTo>
                      <a:pt x="0" y="61"/>
                    </a:moveTo>
                    <a:lnTo>
                      <a:pt x="0" y="42"/>
                    </a:lnTo>
                    <a:lnTo>
                      <a:pt x="2" y="25"/>
                    </a:lnTo>
                    <a:lnTo>
                      <a:pt x="8" y="14"/>
                    </a:lnTo>
                    <a:lnTo>
                      <a:pt x="12" y="6"/>
                    </a:lnTo>
                    <a:lnTo>
                      <a:pt x="18" y="0"/>
                    </a:lnTo>
                    <a:lnTo>
                      <a:pt x="24" y="6"/>
                    </a:lnTo>
                    <a:lnTo>
                      <a:pt x="25" y="16"/>
                    </a:lnTo>
                    <a:lnTo>
                      <a:pt x="28" y="26"/>
                    </a:lnTo>
                    <a:lnTo>
                      <a:pt x="32" y="17"/>
                    </a:lnTo>
                    <a:lnTo>
                      <a:pt x="40" y="10"/>
                    </a:lnTo>
                    <a:lnTo>
                      <a:pt x="44" y="10"/>
                    </a:lnTo>
                    <a:lnTo>
                      <a:pt x="53" y="13"/>
                    </a:lnTo>
                    <a:lnTo>
                      <a:pt x="56" y="19"/>
                    </a:lnTo>
                    <a:lnTo>
                      <a:pt x="46" y="34"/>
                    </a:lnTo>
                    <a:lnTo>
                      <a:pt x="44" y="42"/>
                    </a:lnTo>
                    <a:lnTo>
                      <a:pt x="56" y="31"/>
                    </a:lnTo>
                    <a:lnTo>
                      <a:pt x="63" y="29"/>
                    </a:lnTo>
                    <a:lnTo>
                      <a:pt x="71" y="28"/>
                    </a:lnTo>
                    <a:lnTo>
                      <a:pt x="74" y="36"/>
                    </a:lnTo>
                    <a:lnTo>
                      <a:pt x="77" y="48"/>
                    </a:lnTo>
                    <a:lnTo>
                      <a:pt x="62" y="63"/>
                    </a:lnTo>
                    <a:lnTo>
                      <a:pt x="44" y="79"/>
                    </a:lnTo>
                    <a:lnTo>
                      <a:pt x="38" y="72"/>
                    </a:lnTo>
                    <a:lnTo>
                      <a:pt x="47" y="64"/>
                    </a:lnTo>
                    <a:lnTo>
                      <a:pt x="56" y="59"/>
                    </a:lnTo>
                    <a:lnTo>
                      <a:pt x="66" y="48"/>
                    </a:lnTo>
                    <a:lnTo>
                      <a:pt x="66" y="38"/>
                    </a:lnTo>
                    <a:lnTo>
                      <a:pt x="56" y="38"/>
                    </a:lnTo>
                    <a:lnTo>
                      <a:pt x="44" y="48"/>
                    </a:lnTo>
                    <a:lnTo>
                      <a:pt x="35" y="54"/>
                    </a:lnTo>
                    <a:lnTo>
                      <a:pt x="35" y="44"/>
                    </a:lnTo>
                    <a:lnTo>
                      <a:pt x="35" y="36"/>
                    </a:lnTo>
                    <a:lnTo>
                      <a:pt x="44" y="23"/>
                    </a:lnTo>
                    <a:lnTo>
                      <a:pt x="41" y="19"/>
                    </a:lnTo>
                    <a:lnTo>
                      <a:pt x="35" y="23"/>
                    </a:lnTo>
                    <a:lnTo>
                      <a:pt x="25" y="42"/>
                    </a:lnTo>
                    <a:lnTo>
                      <a:pt x="19" y="31"/>
                    </a:lnTo>
                    <a:lnTo>
                      <a:pt x="18" y="20"/>
                    </a:lnTo>
                    <a:lnTo>
                      <a:pt x="15" y="16"/>
                    </a:lnTo>
                    <a:lnTo>
                      <a:pt x="12" y="25"/>
                    </a:lnTo>
                    <a:lnTo>
                      <a:pt x="10" y="36"/>
                    </a:lnTo>
                    <a:lnTo>
                      <a:pt x="10" y="48"/>
                    </a:lnTo>
                    <a:lnTo>
                      <a:pt x="8" y="67"/>
                    </a:lnTo>
                    <a:lnTo>
                      <a:pt x="0" y="61"/>
                    </a:lnTo>
                    <a:lnTo>
                      <a:pt x="0" y="61"/>
                    </a:lnTo>
                    <a:close/>
                  </a:path>
                </a:pathLst>
              </a:custGeom>
              <a:solidFill>
                <a:srgbClr val="000000"/>
              </a:solidFill>
              <a:ln w="9525">
                <a:noFill/>
                <a:round/>
                <a:headEnd/>
                <a:tailEnd/>
              </a:ln>
            </p:spPr>
            <p:txBody>
              <a:bodyPr/>
              <a:lstStyle/>
              <a:p>
                <a:endParaRPr lang="en-US"/>
              </a:p>
            </p:txBody>
          </p:sp>
          <p:sp>
            <p:nvSpPr>
              <p:cNvPr id="313477" name="Freeform 133"/>
              <p:cNvSpPr>
                <a:spLocks/>
              </p:cNvSpPr>
              <p:nvPr/>
            </p:nvSpPr>
            <p:spPr bwMode="auto">
              <a:xfrm>
                <a:off x="5569" y="972"/>
                <a:ext cx="31" cy="32"/>
              </a:xfrm>
              <a:custGeom>
                <a:avLst/>
                <a:gdLst/>
                <a:ahLst/>
                <a:cxnLst>
                  <a:cxn ang="0">
                    <a:pos x="30" y="63"/>
                  </a:cxn>
                  <a:cxn ang="0">
                    <a:pos x="9" y="37"/>
                  </a:cxn>
                  <a:cxn ang="0">
                    <a:pos x="0" y="20"/>
                  </a:cxn>
                  <a:cxn ang="0">
                    <a:pos x="9" y="20"/>
                  </a:cxn>
                  <a:cxn ang="0">
                    <a:pos x="25" y="26"/>
                  </a:cxn>
                  <a:cxn ang="0">
                    <a:pos x="19" y="4"/>
                  </a:cxn>
                  <a:cxn ang="0">
                    <a:pos x="30" y="4"/>
                  </a:cxn>
                  <a:cxn ang="0">
                    <a:pos x="36" y="17"/>
                  </a:cxn>
                  <a:cxn ang="0">
                    <a:pos x="43" y="31"/>
                  </a:cxn>
                  <a:cxn ang="0">
                    <a:pos x="49" y="0"/>
                  </a:cxn>
                  <a:cxn ang="0">
                    <a:pos x="62" y="4"/>
                  </a:cxn>
                  <a:cxn ang="0">
                    <a:pos x="64" y="25"/>
                  </a:cxn>
                  <a:cxn ang="0">
                    <a:pos x="64" y="45"/>
                  </a:cxn>
                  <a:cxn ang="0">
                    <a:pos x="30" y="63"/>
                  </a:cxn>
                  <a:cxn ang="0">
                    <a:pos x="30" y="63"/>
                  </a:cxn>
                </a:cxnLst>
                <a:rect l="0" t="0" r="r" b="b"/>
                <a:pathLst>
                  <a:path w="64" h="63">
                    <a:moveTo>
                      <a:pt x="30" y="63"/>
                    </a:moveTo>
                    <a:lnTo>
                      <a:pt x="9" y="37"/>
                    </a:lnTo>
                    <a:lnTo>
                      <a:pt x="0" y="20"/>
                    </a:lnTo>
                    <a:lnTo>
                      <a:pt x="9" y="20"/>
                    </a:lnTo>
                    <a:lnTo>
                      <a:pt x="25" y="26"/>
                    </a:lnTo>
                    <a:lnTo>
                      <a:pt x="19" y="4"/>
                    </a:lnTo>
                    <a:lnTo>
                      <a:pt x="30" y="4"/>
                    </a:lnTo>
                    <a:lnTo>
                      <a:pt x="36" y="17"/>
                    </a:lnTo>
                    <a:lnTo>
                      <a:pt x="43" y="31"/>
                    </a:lnTo>
                    <a:lnTo>
                      <a:pt x="49" y="0"/>
                    </a:lnTo>
                    <a:lnTo>
                      <a:pt x="62" y="4"/>
                    </a:lnTo>
                    <a:lnTo>
                      <a:pt x="64" y="25"/>
                    </a:lnTo>
                    <a:lnTo>
                      <a:pt x="64" y="45"/>
                    </a:lnTo>
                    <a:lnTo>
                      <a:pt x="30" y="63"/>
                    </a:lnTo>
                    <a:lnTo>
                      <a:pt x="30" y="63"/>
                    </a:lnTo>
                    <a:close/>
                  </a:path>
                </a:pathLst>
              </a:custGeom>
              <a:solidFill>
                <a:srgbClr val="F59E91"/>
              </a:solidFill>
              <a:ln w="9525">
                <a:noFill/>
                <a:round/>
                <a:headEnd/>
                <a:tailEnd/>
              </a:ln>
            </p:spPr>
            <p:txBody>
              <a:bodyPr/>
              <a:lstStyle/>
              <a:p>
                <a:endParaRPr lang="en-US"/>
              </a:p>
            </p:txBody>
          </p:sp>
          <p:sp>
            <p:nvSpPr>
              <p:cNvPr id="313478" name="Freeform 134"/>
              <p:cNvSpPr>
                <a:spLocks/>
              </p:cNvSpPr>
              <p:nvPr/>
            </p:nvSpPr>
            <p:spPr bwMode="auto">
              <a:xfrm>
                <a:off x="5568" y="970"/>
                <a:ext cx="36" cy="35"/>
              </a:xfrm>
              <a:custGeom>
                <a:avLst/>
                <a:gdLst/>
                <a:ahLst/>
                <a:cxnLst>
                  <a:cxn ang="0">
                    <a:pos x="29" y="69"/>
                  </a:cxn>
                  <a:cxn ang="0">
                    <a:pos x="15" y="56"/>
                  </a:cxn>
                  <a:cxn ang="0">
                    <a:pos x="6" y="44"/>
                  </a:cxn>
                  <a:cxn ang="0">
                    <a:pos x="3" y="34"/>
                  </a:cxn>
                  <a:cxn ang="0">
                    <a:pos x="0" y="23"/>
                  </a:cxn>
                  <a:cxn ang="0">
                    <a:pos x="0" y="16"/>
                  </a:cxn>
                  <a:cxn ang="0">
                    <a:pos x="9" y="16"/>
                  </a:cxn>
                  <a:cxn ang="0">
                    <a:pos x="15" y="20"/>
                  </a:cxn>
                  <a:cxn ang="0">
                    <a:pos x="25" y="28"/>
                  </a:cxn>
                  <a:cxn ang="0">
                    <a:pos x="20" y="18"/>
                  </a:cxn>
                  <a:cxn ang="0">
                    <a:pos x="20" y="7"/>
                  </a:cxn>
                  <a:cxn ang="0">
                    <a:pos x="25" y="6"/>
                  </a:cxn>
                  <a:cxn ang="0">
                    <a:pos x="31" y="1"/>
                  </a:cxn>
                  <a:cxn ang="0">
                    <a:pos x="38" y="1"/>
                  </a:cxn>
                  <a:cxn ang="0">
                    <a:pos x="41" y="20"/>
                  </a:cxn>
                  <a:cxn ang="0">
                    <a:pos x="47" y="26"/>
                  </a:cxn>
                  <a:cxn ang="0">
                    <a:pos x="47" y="10"/>
                  </a:cxn>
                  <a:cxn ang="0">
                    <a:pos x="50" y="6"/>
                  </a:cxn>
                  <a:cxn ang="0">
                    <a:pos x="53" y="0"/>
                  </a:cxn>
                  <a:cxn ang="0">
                    <a:pos x="62" y="1"/>
                  </a:cxn>
                  <a:cxn ang="0">
                    <a:pos x="70" y="7"/>
                  </a:cxn>
                  <a:cxn ang="0">
                    <a:pos x="72" y="26"/>
                  </a:cxn>
                  <a:cxn ang="0">
                    <a:pos x="70" y="50"/>
                  </a:cxn>
                  <a:cxn ang="0">
                    <a:pos x="62" y="50"/>
                  </a:cxn>
                  <a:cxn ang="0">
                    <a:pos x="63" y="40"/>
                  </a:cxn>
                  <a:cxn ang="0">
                    <a:pos x="65" y="28"/>
                  </a:cxn>
                  <a:cxn ang="0">
                    <a:pos x="65" y="16"/>
                  </a:cxn>
                  <a:cxn ang="0">
                    <a:pos x="59" y="10"/>
                  </a:cxn>
                  <a:cxn ang="0">
                    <a:pos x="53" y="16"/>
                  </a:cxn>
                  <a:cxn ang="0">
                    <a:pos x="50" y="31"/>
                  </a:cxn>
                  <a:cxn ang="0">
                    <a:pos x="47" y="40"/>
                  </a:cxn>
                  <a:cxn ang="0">
                    <a:pos x="41" y="34"/>
                  </a:cxn>
                  <a:cxn ang="0">
                    <a:pos x="37" y="26"/>
                  </a:cxn>
                  <a:cxn ang="0">
                    <a:pos x="34" y="15"/>
                  </a:cxn>
                  <a:cxn ang="0">
                    <a:pos x="28" y="13"/>
                  </a:cxn>
                  <a:cxn ang="0">
                    <a:pos x="26" y="20"/>
                  </a:cxn>
                  <a:cxn ang="0">
                    <a:pos x="34" y="40"/>
                  </a:cxn>
                  <a:cxn ang="0">
                    <a:pos x="23" y="35"/>
                  </a:cxn>
                  <a:cxn ang="0">
                    <a:pos x="15" y="29"/>
                  </a:cxn>
                  <a:cxn ang="0">
                    <a:pos x="9" y="28"/>
                  </a:cxn>
                  <a:cxn ang="0">
                    <a:pos x="12" y="35"/>
                  </a:cxn>
                  <a:cxn ang="0">
                    <a:pos x="20" y="44"/>
                  </a:cxn>
                  <a:cxn ang="0">
                    <a:pos x="29" y="53"/>
                  </a:cxn>
                  <a:cxn ang="0">
                    <a:pos x="38" y="68"/>
                  </a:cxn>
                  <a:cxn ang="0">
                    <a:pos x="29" y="69"/>
                  </a:cxn>
                  <a:cxn ang="0">
                    <a:pos x="29" y="69"/>
                  </a:cxn>
                </a:cxnLst>
                <a:rect l="0" t="0" r="r" b="b"/>
                <a:pathLst>
                  <a:path w="72" h="69">
                    <a:moveTo>
                      <a:pt x="29" y="69"/>
                    </a:moveTo>
                    <a:lnTo>
                      <a:pt x="15" y="56"/>
                    </a:lnTo>
                    <a:lnTo>
                      <a:pt x="6" y="44"/>
                    </a:lnTo>
                    <a:lnTo>
                      <a:pt x="3" y="34"/>
                    </a:lnTo>
                    <a:lnTo>
                      <a:pt x="0" y="23"/>
                    </a:lnTo>
                    <a:lnTo>
                      <a:pt x="0" y="16"/>
                    </a:lnTo>
                    <a:lnTo>
                      <a:pt x="9" y="16"/>
                    </a:lnTo>
                    <a:lnTo>
                      <a:pt x="15" y="20"/>
                    </a:lnTo>
                    <a:lnTo>
                      <a:pt x="25" y="28"/>
                    </a:lnTo>
                    <a:lnTo>
                      <a:pt x="20" y="18"/>
                    </a:lnTo>
                    <a:lnTo>
                      <a:pt x="20" y="7"/>
                    </a:lnTo>
                    <a:lnTo>
                      <a:pt x="25" y="6"/>
                    </a:lnTo>
                    <a:lnTo>
                      <a:pt x="31" y="1"/>
                    </a:lnTo>
                    <a:lnTo>
                      <a:pt x="38" y="1"/>
                    </a:lnTo>
                    <a:lnTo>
                      <a:pt x="41" y="20"/>
                    </a:lnTo>
                    <a:lnTo>
                      <a:pt x="47" y="26"/>
                    </a:lnTo>
                    <a:lnTo>
                      <a:pt x="47" y="10"/>
                    </a:lnTo>
                    <a:lnTo>
                      <a:pt x="50" y="6"/>
                    </a:lnTo>
                    <a:lnTo>
                      <a:pt x="53" y="0"/>
                    </a:lnTo>
                    <a:lnTo>
                      <a:pt x="62" y="1"/>
                    </a:lnTo>
                    <a:lnTo>
                      <a:pt x="70" y="7"/>
                    </a:lnTo>
                    <a:lnTo>
                      <a:pt x="72" y="26"/>
                    </a:lnTo>
                    <a:lnTo>
                      <a:pt x="70" y="50"/>
                    </a:lnTo>
                    <a:lnTo>
                      <a:pt x="62" y="50"/>
                    </a:lnTo>
                    <a:lnTo>
                      <a:pt x="63" y="40"/>
                    </a:lnTo>
                    <a:lnTo>
                      <a:pt x="65" y="28"/>
                    </a:lnTo>
                    <a:lnTo>
                      <a:pt x="65" y="16"/>
                    </a:lnTo>
                    <a:lnTo>
                      <a:pt x="59" y="10"/>
                    </a:lnTo>
                    <a:lnTo>
                      <a:pt x="53" y="16"/>
                    </a:lnTo>
                    <a:lnTo>
                      <a:pt x="50" y="31"/>
                    </a:lnTo>
                    <a:lnTo>
                      <a:pt x="47" y="40"/>
                    </a:lnTo>
                    <a:lnTo>
                      <a:pt x="41" y="34"/>
                    </a:lnTo>
                    <a:lnTo>
                      <a:pt x="37" y="26"/>
                    </a:lnTo>
                    <a:lnTo>
                      <a:pt x="34" y="15"/>
                    </a:lnTo>
                    <a:lnTo>
                      <a:pt x="28" y="13"/>
                    </a:lnTo>
                    <a:lnTo>
                      <a:pt x="26" y="20"/>
                    </a:lnTo>
                    <a:lnTo>
                      <a:pt x="34" y="40"/>
                    </a:lnTo>
                    <a:lnTo>
                      <a:pt x="23" y="35"/>
                    </a:lnTo>
                    <a:lnTo>
                      <a:pt x="15" y="29"/>
                    </a:lnTo>
                    <a:lnTo>
                      <a:pt x="9" y="28"/>
                    </a:lnTo>
                    <a:lnTo>
                      <a:pt x="12" y="35"/>
                    </a:lnTo>
                    <a:lnTo>
                      <a:pt x="20" y="44"/>
                    </a:lnTo>
                    <a:lnTo>
                      <a:pt x="29" y="53"/>
                    </a:lnTo>
                    <a:lnTo>
                      <a:pt x="38" y="68"/>
                    </a:lnTo>
                    <a:lnTo>
                      <a:pt x="29" y="69"/>
                    </a:lnTo>
                    <a:lnTo>
                      <a:pt x="29" y="69"/>
                    </a:lnTo>
                    <a:close/>
                  </a:path>
                </a:pathLst>
              </a:custGeom>
              <a:solidFill>
                <a:srgbClr val="000000"/>
              </a:solidFill>
              <a:ln w="9525">
                <a:noFill/>
                <a:round/>
                <a:headEnd/>
                <a:tailEnd/>
              </a:ln>
            </p:spPr>
            <p:txBody>
              <a:bodyPr/>
              <a:lstStyle/>
              <a:p>
                <a:endParaRPr lang="en-US"/>
              </a:p>
            </p:txBody>
          </p:sp>
          <p:sp>
            <p:nvSpPr>
              <p:cNvPr id="313479" name="Freeform 135"/>
              <p:cNvSpPr>
                <a:spLocks/>
              </p:cNvSpPr>
              <p:nvPr/>
            </p:nvSpPr>
            <p:spPr bwMode="auto">
              <a:xfrm>
                <a:off x="5660" y="895"/>
                <a:ext cx="134" cy="142"/>
              </a:xfrm>
              <a:custGeom>
                <a:avLst/>
                <a:gdLst/>
                <a:ahLst/>
                <a:cxnLst>
                  <a:cxn ang="0">
                    <a:pos x="258" y="89"/>
                  </a:cxn>
                  <a:cxn ang="0">
                    <a:pos x="266" y="72"/>
                  </a:cxn>
                  <a:cxn ang="0">
                    <a:pos x="267" y="47"/>
                  </a:cxn>
                  <a:cxn ang="0">
                    <a:pos x="258" y="24"/>
                  </a:cxn>
                  <a:cxn ang="0">
                    <a:pos x="238" y="6"/>
                  </a:cxn>
                  <a:cxn ang="0">
                    <a:pos x="219" y="0"/>
                  </a:cxn>
                  <a:cxn ang="0">
                    <a:pos x="199" y="0"/>
                  </a:cxn>
                  <a:cxn ang="0">
                    <a:pos x="174" y="8"/>
                  </a:cxn>
                  <a:cxn ang="0">
                    <a:pos x="147" y="14"/>
                  </a:cxn>
                  <a:cxn ang="0">
                    <a:pos x="136" y="43"/>
                  </a:cxn>
                  <a:cxn ang="0">
                    <a:pos x="119" y="81"/>
                  </a:cxn>
                  <a:cxn ang="0">
                    <a:pos x="113" y="100"/>
                  </a:cxn>
                  <a:cxn ang="0">
                    <a:pos x="101" y="120"/>
                  </a:cxn>
                  <a:cxn ang="0">
                    <a:pos x="79" y="127"/>
                  </a:cxn>
                  <a:cxn ang="0">
                    <a:pos x="61" y="127"/>
                  </a:cxn>
                  <a:cxn ang="0">
                    <a:pos x="33" y="115"/>
                  </a:cxn>
                  <a:cxn ang="0">
                    <a:pos x="42" y="137"/>
                  </a:cxn>
                  <a:cxn ang="0">
                    <a:pos x="60" y="159"/>
                  </a:cxn>
                  <a:cxn ang="0">
                    <a:pos x="69" y="168"/>
                  </a:cxn>
                  <a:cxn ang="0">
                    <a:pos x="47" y="171"/>
                  </a:cxn>
                  <a:cxn ang="0">
                    <a:pos x="14" y="167"/>
                  </a:cxn>
                  <a:cxn ang="0">
                    <a:pos x="4" y="153"/>
                  </a:cxn>
                  <a:cxn ang="0">
                    <a:pos x="0" y="181"/>
                  </a:cxn>
                  <a:cxn ang="0">
                    <a:pos x="8" y="205"/>
                  </a:cxn>
                  <a:cxn ang="0">
                    <a:pos x="16" y="225"/>
                  </a:cxn>
                  <a:cxn ang="0">
                    <a:pos x="35" y="246"/>
                  </a:cxn>
                  <a:cxn ang="0">
                    <a:pos x="57" y="267"/>
                  </a:cxn>
                  <a:cxn ang="0">
                    <a:pos x="79" y="277"/>
                  </a:cxn>
                  <a:cxn ang="0">
                    <a:pos x="110" y="284"/>
                  </a:cxn>
                  <a:cxn ang="0">
                    <a:pos x="114" y="258"/>
                  </a:cxn>
                  <a:cxn ang="0">
                    <a:pos x="97" y="256"/>
                  </a:cxn>
                  <a:cxn ang="0">
                    <a:pos x="69" y="249"/>
                  </a:cxn>
                  <a:cxn ang="0">
                    <a:pos x="42" y="234"/>
                  </a:cxn>
                  <a:cxn ang="0">
                    <a:pos x="26" y="208"/>
                  </a:cxn>
                  <a:cxn ang="0">
                    <a:pos x="19" y="186"/>
                  </a:cxn>
                  <a:cxn ang="0">
                    <a:pos x="45" y="183"/>
                  </a:cxn>
                  <a:cxn ang="0">
                    <a:pos x="66" y="183"/>
                  </a:cxn>
                  <a:cxn ang="0">
                    <a:pos x="89" y="177"/>
                  </a:cxn>
                  <a:cxn ang="0">
                    <a:pos x="97" y="162"/>
                  </a:cxn>
                  <a:cxn ang="0">
                    <a:pos x="85" y="153"/>
                  </a:cxn>
                  <a:cxn ang="0">
                    <a:pos x="66" y="142"/>
                  </a:cxn>
                  <a:cxn ang="0">
                    <a:pos x="95" y="140"/>
                  </a:cxn>
                  <a:cxn ang="0">
                    <a:pos x="116" y="130"/>
                  </a:cxn>
                  <a:cxn ang="0">
                    <a:pos x="129" y="100"/>
                  </a:cxn>
                  <a:cxn ang="0">
                    <a:pos x="151" y="52"/>
                  </a:cxn>
                  <a:cxn ang="0">
                    <a:pos x="161" y="30"/>
                  </a:cxn>
                  <a:cxn ang="0">
                    <a:pos x="180" y="18"/>
                  </a:cxn>
                  <a:cxn ang="0">
                    <a:pos x="202" y="15"/>
                  </a:cxn>
                  <a:cxn ang="0">
                    <a:pos x="224" y="20"/>
                  </a:cxn>
                  <a:cxn ang="0">
                    <a:pos x="239" y="25"/>
                  </a:cxn>
                  <a:cxn ang="0">
                    <a:pos x="252" y="43"/>
                  </a:cxn>
                  <a:cxn ang="0">
                    <a:pos x="254" y="58"/>
                  </a:cxn>
                  <a:cxn ang="0">
                    <a:pos x="246" y="78"/>
                  </a:cxn>
                  <a:cxn ang="0">
                    <a:pos x="258" y="89"/>
                  </a:cxn>
                  <a:cxn ang="0">
                    <a:pos x="258" y="89"/>
                  </a:cxn>
                </a:cxnLst>
                <a:rect l="0" t="0" r="r" b="b"/>
                <a:pathLst>
                  <a:path w="267" h="284">
                    <a:moveTo>
                      <a:pt x="258" y="89"/>
                    </a:moveTo>
                    <a:lnTo>
                      <a:pt x="266" y="72"/>
                    </a:lnTo>
                    <a:lnTo>
                      <a:pt x="267" y="47"/>
                    </a:lnTo>
                    <a:lnTo>
                      <a:pt x="258" y="24"/>
                    </a:lnTo>
                    <a:lnTo>
                      <a:pt x="238" y="6"/>
                    </a:lnTo>
                    <a:lnTo>
                      <a:pt x="219" y="0"/>
                    </a:lnTo>
                    <a:lnTo>
                      <a:pt x="199" y="0"/>
                    </a:lnTo>
                    <a:lnTo>
                      <a:pt x="174" y="8"/>
                    </a:lnTo>
                    <a:lnTo>
                      <a:pt x="147" y="14"/>
                    </a:lnTo>
                    <a:lnTo>
                      <a:pt x="136" y="43"/>
                    </a:lnTo>
                    <a:lnTo>
                      <a:pt x="119" y="81"/>
                    </a:lnTo>
                    <a:lnTo>
                      <a:pt x="113" y="100"/>
                    </a:lnTo>
                    <a:lnTo>
                      <a:pt x="101" y="120"/>
                    </a:lnTo>
                    <a:lnTo>
                      <a:pt x="79" y="127"/>
                    </a:lnTo>
                    <a:lnTo>
                      <a:pt x="61" y="127"/>
                    </a:lnTo>
                    <a:lnTo>
                      <a:pt x="33" y="115"/>
                    </a:lnTo>
                    <a:lnTo>
                      <a:pt x="42" y="137"/>
                    </a:lnTo>
                    <a:lnTo>
                      <a:pt x="60" y="159"/>
                    </a:lnTo>
                    <a:lnTo>
                      <a:pt x="69" y="168"/>
                    </a:lnTo>
                    <a:lnTo>
                      <a:pt x="47" y="171"/>
                    </a:lnTo>
                    <a:lnTo>
                      <a:pt x="14" y="167"/>
                    </a:lnTo>
                    <a:lnTo>
                      <a:pt x="4" y="153"/>
                    </a:lnTo>
                    <a:lnTo>
                      <a:pt x="0" y="181"/>
                    </a:lnTo>
                    <a:lnTo>
                      <a:pt x="8" y="205"/>
                    </a:lnTo>
                    <a:lnTo>
                      <a:pt x="16" y="225"/>
                    </a:lnTo>
                    <a:lnTo>
                      <a:pt x="35" y="246"/>
                    </a:lnTo>
                    <a:lnTo>
                      <a:pt x="57" y="267"/>
                    </a:lnTo>
                    <a:lnTo>
                      <a:pt x="79" y="277"/>
                    </a:lnTo>
                    <a:lnTo>
                      <a:pt x="110" y="284"/>
                    </a:lnTo>
                    <a:lnTo>
                      <a:pt x="114" y="258"/>
                    </a:lnTo>
                    <a:lnTo>
                      <a:pt x="97" y="256"/>
                    </a:lnTo>
                    <a:lnTo>
                      <a:pt x="69" y="249"/>
                    </a:lnTo>
                    <a:lnTo>
                      <a:pt x="42" y="234"/>
                    </a:lnTo>
                    <a:lnTo>
                      <a:pt x="26" y="208"/>
                    </a:lnTo>
                    <a:lnTo>
                      <a:pt x="19" y="186"/>
                    </a:lnTo>
                    <a:lnTo>
                      <a:pt x="45" y="183"/>
                    </a:lnTo>
                    <a:lnTo>
                      <a:pt x="66" y="183"/>
                    </a:lnTo>
                    <a:lnTo>
                      <a:pt x="89" y="177"/>
                    </a:lnTo>
                    <a:lnTo>
                      <a:pt x="97" y="162"/>
                    </a:lnTo>
                    <a:lnTo>
                      <a:pt x="85" y="153"/>
                    </a:lnTo>
                    <a:lnTo>
                      <a:pt x="66" y="142"/>
                    </a:lnTo>
                    <a:lnTo>
                      <a:pt x="95" y="140"/>
                    </a:lnTo>
                    <a:lnTo>
                      <a:pt x="116" y="130"/>
                    </a:lnTo>
                    <a:lnTo>
                      <a:pt x="129" y="100"/>
                    </a:lnTo>
                    <a:lnTo>
                      <a:pt x="151" y="52"/>
                    </a:lnTo>
                    <a:lnTo>
                      <a:pt x="161" y="30"/>
                    </a:lnTo>
                    <a:lnTo>
                      <a:pt x="180" y="18"/>
                    </a:lnTo>
                    <a:lnTo>
                      <a:pt x="202" y="15"/>
                    </a:lnTo>
                    <a:lnTo>
                      <a:pt x="224" y="20"/>
                    </a:lnTo>
                    <a:lnTo>
                      <a:pt x="239" y="25"/>
                    </a:lnTo>
                    <a:lnTo>
                      <a:pt x="252" y="43"/>
                    </a:lnTo>
                    <a:lnTo>
                      <a:pt x="254" y="58"/>
                    </a:lnTo>
                    <a:lnTo>
                      <a:pt x="246" y="78"/>
                    </a:lnTo>
                    <a:lnTo>
                      <a:pt x="258" y="89"/>
                    </a:lnTo>
                    <a:lnTo>
                      <a:pt x="258" y="89"/>
                    </a:lnTo>
                    <a:close/>
                  </a:path>
                </a:pathLst>
              </a:custGeom>
              <a:solidFill>
                <a:srgbClr val="000000"/>
              </a:solidFill>
              <a:ln w="9525">
                <a:noFill/>
                <a:round/>
                <a:headEnd/>
                <a:tailEnd/>
              </a:ln>
            </p:spPr>
            <p:txBody>
              <a:bodyPr/>
              <a:lstStyle/>
              <a:p>
                <a:endParaRPr lang="en-US"/>
              </a:p>
            </p:txBody>
          </p:sp>
          <p:sp>
            <p:nvSpPr>
              <p:cNvPr id="313480" name="Freeform 136"/>
              <p:cNvSpPr>
                <a:spLocks/>
              </p:cNvSpPr>
              <p:nvPr/>
            </p:nvSpPr>
            <p:spPr bwMode="auto">
              <a:xfrm>
                <a:off x="5708" y="917"/>
                <a:ext cx="81" cy="113"/>
              </a:xfrm>
              <a:custGeom>
                <a:avLst/>
                <a:gdLst/>
                <a:ahLst/>
                <a:cxnLst>
                  <a:cxn ang="0">
                    <a:pos x="157" y="29"/>
                  </a:cxn>
                  <a:cxn ang="0">
                    <a:pos x="145" y="16"/>
                  </a:cxn>
                  <a:cxn ang="0">
                    <a:pos x="117" y="0"/>
                  </a:cxn>
                  <a:cxn ang="0">
                    <a:pos x="94" y="10"/>
                  </a:cxn>
                  <a:cxn ang="0">
                    <a:pos x="69" y="38"/>
                  </a:cxn>
                  <a:cxn ang="0">
                    <a:pos x="58" y="73"/>
                  </a:cxn>
                  <a:cxn ang="0">
                    <a:pos x="50" y="100"/>
                  </a:cxn>
                  <a:cxn ang="0">
                    <a:pos x="32" y="135"/>
                  </a:cxn>
                  <a:cxn ang="0">
                    <a:pos x="17" y="176"/>
                  </a:cxn>
                  <a:cxn ang="0">
                    <a:pos x="11" y="198"/>
                  </a:cxn>
                  <a:cxn ang="0">
                    <a:pos x="0" y="220"/>
                  </a:cxn>
                  <a:cxn ang="0">
                    <a:pos x="10" y="226"/>
                  </a:cxn>
                  <a:cxn ang="0">
                    <a:pos x="17" y="213"/>
                  </a:cxn>
                  <a:cxn ang="0">
                    <a:pos x="26" y="186"/>
                  </a:cxn>
                  <a:cxn ang="0">
                    <a:pos x="45" y="142"/>
                  </a:cxn>
                  <a:cxn ang="0">
                    <a:pos x="58" y="108"/>
                  </a:cxn>
                  <a:cxn ang="0">
                    <a:pos x="69" y="77"/>
                  </a:cxn>
                  <a:cxn ang="0">
                    <a:pos x="83" y="50"/>
                  </a:cxn>
                  <a:cxn ang="0">
                    <a:pos x="91" y="27"/>
                  </a:cxn>
                  <a:cxn ang="0">
                    <a:pos x="104" y="17"/>
                  </a:cxn>
                  <a:cxn ang="0">
                    <a:pos x="117" y="16"/>
                  </a:cxn>
                  <a:cxn ang="0">
                    <a:pos x="130" y="27"/>
                  </a:cxn>
                  <a:cxn ang="0">
                    <a:pos x="161" y="44"/>
                  </a:cxn>
                  <a:cxn ang="0">
                    <a:pos x="157" y="29"/>
                  </a:cxn>
                  <a:cxn ang="0">
                    <a:pos x="157" y="29"/>
                  </a:cxn>
                </a:cxnLst>
                <a:rect l="0" t="0" r="r" b="b"/>
                <a:pathLst>
                  <a:path w="161" h="226">
                    <a:moveTo>
                      <a:pt x="157" y="29"/>
                    </a:moveTo>
                    <a:lnTo>
                      <a:pt x="145" y="16"/>
                    </a:lnTo>
                    <a:lnTo>
                      <a:pt x="117" y="0"/>
                    </a:lnTo>
                    <a:lnTo>
                      <a:pt x="94" y="10"/>
                    </a:lnTo>
                    <a:lnTo>
                      <a:pt x="69" y="38"/>
                    </a:lnTo>
                    <a:lnTo>
                      <a:pt x="58" y="73"/>
                    </a:lnTo>
                    <a:lnTo>
                      <a:pt x="50" y="100"/>
                    </a:lnTo>
                    <a:lnTo>
                      <a:pt x="32" y="135"/>
                    </a:lnTo>
                    <a:lnTo>
                      <a:pt x="17" y="176"/>
                    </a:lnTo>
                    <a:lnTo>
                      <a:pt x="11" y="198"/>
                    </a:lnTo>
                    <a:lnTo>
                      <a:pt x="0" y="220"/>
                    </a:lnTo>
                    <a:lnTo>
                      <a:pt x="10" y="226"/>
                    </a:lnTo>
                    <a:lnTo>
                      <a:pt x="17" y="213"/>
                    </a:lnTo>
                    <a:lnTo>
                      <a:pt x="26" y="186"/>
                    </a:lnTo>
                    <a:lnTo>
                      <a:pt x="45" y="142"/>
                    </a:lnTo>
                    <a:lnTo>
                      <a:pt x="58" y="108"/>
                    </a:lnTo>
                    <a:lnTo>
                      <a:pt x="69" y="77"/>
                    </a:lnTo>
                    <a:lnTo>
                      <a:pt x="83" y="50"/>
                    </a:lnTo>
                    <a:lnTo>
                      <a:pt x="91" y="27"/>
                    </a:lnTo>
                    <a:lnTo>
                      <a:pt x="104" y="17"/>
                    </a:lnTo>
                    <a:lnTo>
                      <a:pt x="117" y="16"/>
                    </a:lnTo>
                    <a:lnTo>
                      <a:pt x="130" y="27"/>
                    </a:lnTo>
                    <a:lnTo>
                      <a:pt x="161" y="44"/>
                    </a:lnTo>
                    <a:lnTo>
                      <a:pt x="157" y="29"/>
                    </a:lnTo>
                    <a:lnTo>
                      <a:pt x="157" y="29"/>
                    </a:lnTo>
                    <a:close/>
                  </a:path>
                </a:pathLst>
              </a:custGeom>
              <a:solidFill>
                <a:srgbClr val="000000"/>
              </a:solidFill>
              <a:ln w="9525">
                <a:noFill/>
                <a:round/>
                <a:headEnd/>
                <a:tailEnd/>
              </a:ln>
            </p:spPr>
            <p:txBody>
              <a:bodyPr/>
              <a:lstStyle/>
              <a:p>
                <a:endParaRPr lang="en-US"/>
              </a:p>
            </p:txBody>
          </p:sp>
          <p:sp>
            <p:nvSpPr>
              <p:cNvPr id="313481" name="Freeform 137"/>
              <p:cNvSpPr>
                <a:spLocks/>
              </p:cNvSpPr>
              <p:nvPr/>
            </p:nvSpPr>
            <p:spPr bwMode="auto">
              <a:xfrm>
                <a:off x="5709" y="934"/>
                <a:ext cx="83" cy="142"/>
              </a:xfrm>
              <a:custGeom>
                <a:avLst/>
                <a:gdLst/>
                <a:ahLst/>
                <a:cxnLst>
                  <a:cxn ang="0">
                    <a:pos x="160" y="11"/>
                  </a:cxn>
                  <a:cxn ang="0">
                    <a:pos x="165" y="33"/>
                  </a:cxn>
                  <a:cxn ang="0">
                    <a:pos x="166" y="55"/>
                  </a:cxn>
                  <a:cxn ang="0">
                    <a:pos x="166" y="77"/>
                  </a:cxn>
                  <a:cxn ang="0">
                    <a:pos x="160" y="97"/>
                  </a:cxn>
                  <a:cxn ang="0">
                    <a:pos x="146" y="108"/>
                  </a:cxn>
                  <a:cxn ang="0">
                    <a:pos x="140" y="124"/>
                  </a:cxn>
                  <a:cxn ang="0">
                    <a:pos x="137" y="153"/>
                  </a:cxn>
                  <a:cxn ang="0">
                    <a:pos x="135" y="178"/>
                  </a:cxn>
                  <a:cxn ang="0">
                    <a:pos x="128" y="205"/>
                  </a:cxn>
                  <a:cxn ang="0">
                    <a:pos x="116" y="228"/>
                  </a:cxn>
                  <a:cxn ang="0">
                    <a:pos x="107" y="255"/>
                  </a:cxn>
                  <a:cxn ang="0">
                    <a:pos x="94" y="280"/>
                  </a:cxn>
                  <a:cxn ang="0">
                    <a:pos x="85" y="286"/>
                  </a:cxn>
                  <a:cxn ang="0">
                    <a:pos x="59" y="286"/>
                  </a:cxn>
                  <a:cxn ang="0">
                    <a:pos x="41" y="274"/>
                  </a:cxn>
                  <a:cxn ang="0">
                    <a:pos x="26" y="259"/>
                  </a:cxn>
                  <a:cxn ang="0">
                    <a:pos x="7" y="243"/>
                  </a:cxn>
                  <a:cxn ang="0">
                    <a:pos x="1" y="231"/>
                  </a:cxn>
                  <a:cxn ang="0">
                    <a:pos x="0" y="200"/>
                  </a:cxn>
                  <a:cxn ang="0">
                    <a:pos x="12" y="206"/>
                  </a:cxn>
                  <a:cxn ang="0">
                    <a:pos x="15" y="222"/>
                  </a:cxn>
                  <a:cxn ang="0">
                    <a:pos x="19" y="239"/>
                  </a:cxn>
                  <a:cxn ang="0">
                    <a:pos x="31" y="249"/>
                  </a:cxn>
                  <a:cxn ang="0">
                    <a:pos x="47" y="258"/>
                  </a:cxn>
                  <a:cxn ang="0">
                    <a:pos x="57" y="266"/>
                  </a:cxn>
                  <a:cxn ang="0">
                    <a:pos x="74" y="268"/>
                  </a:cxn>
                  <a:cxn ang="0">
                    <a:pos x="87" y="262"/>
                  </a:cxn>
                  <a:cxn ang="0">
                    <a:pos x="100" y="250"/>
                  </a:cxn>
                  <a:cxn ang="0">
                    <a:pos x="104" y="231"/>
                  </a:cxn>
                  <a:cxn ang="0">
                    <a:pos x="112" y="215"/>
                  </a:cxn>
                  <a:cxn ang="0">
                    <a:pos x="121" y="193"/>
                  </a:cxn>
                  <a:cxn ang="0">
                    <a:pos x="122" y="171"/>
                  </a:cxn>
                  <a:cxn ang="0">
                    <a:pos x="125" y="146"/>
                  </a:cxn>
                  <a:cxn ang="0">
                    <a:pos x="128" y="118"/>
                  </a:cxn>
                  <a:cxn ang="0">
                    <a:pos x="131" y="102"/>
                  </a:cxn>
                  <a:cxn ang="0">
                    <a:pos x="143" y="96"/>
                  </a:cxn>
                  <a:cxn ang="0">
                    <a:pos x="154" y="86"/>
                  </a:cxn>
                  <a:cxn ang="0">
                    <a:pos x="159" y="74"/>
                  </a:cxn>
                  <a:cxn ang="0">
                    <a:pos x="160" y="55"/>
                  </a:cxn>
                  <a:cxn ang="0">
                    <a:pos x="154" y="36"/>
                  </a:cxn>
                  <a:cxn ang="0">
                    <a:pos x="154" y="17"/>
                  </a:cxn>
                  <a:cxn ang="0">
                    <a:pos x="148" y="0"/>
                  </a:cxn>
                  <a:cxn ang="0">
                    <a:pos x="160" y="11"/>
                  </a:cxn>
                  <a:cxn ang="0">
                    <a:pos x="160" y="11"/>
                  </a:cxn>
                </a:cxnLst>
                <a:rect l="0" t="0" r="r" b="b"/>
                <a:pathLst>
                  <a:path w="166" h="286">
                    <a:moveTo>
                      <a:pt x="160" y="11"/>
                    </a:moveTo>
                    <a:lnTo>
                      <a:pt x="165" y="33"/>
                    </a:lnTo>
                    <a:lnTo>
                      <a:pt x="166" y="55"/>
                    </a:lnTo>
                    <a:lnTo>
                      <a:pt x="166" y="77"/>
                    </a:lnTo>
                    <a:lnTo>
                      <a:pt x="160" y="97"/>
                    </a:lnTo>
                    <a:lnTo>
                      <a:pt x="146" y="108"/>
                    </a:lnTo>
                    <a:lnTo>
                      <a:pt x="140" y="124"/>
                    </a:lnTo>
                    <a:lnTo>
                      <a:pt x="137" y="153"/>
                    </a:lnTo>
                    <a:lnTo>
                      <a:pt x="135" y="178"/>
                    </a:lnTo>
                    <a:lnTo>
                      <a:pt x="128" y="205"/>
                    </a:lnTo>
                    <a:lnTo>
                      <a:pt x="116" y="228"/>
                    </a:lnTo>
                    <a:lnTo>
                      <a:pt x="107" y="255"/>
                    </a:lnTo>
                    <a:lnTo>
                      <a:pt x="94" y="280"/>
                    </a:lnTo>
                    <a:lnTo>
                      <a:pt x="85" y="286"/>
                    </a:lnTo>
                    <a:lnTo>
                      <a:pt x="59" y="286"/>
                    </a:lnTo>
                    <a:lnTo>
                      <a:pt x="41" y="274"/>
                    </a:lnTo>
                    <a:lnTo>
                      <a:pt x="26" y="259"/>
                    </a:lnTo>
                    <a:lnTo>
                      <a:pt x="7" y="243"/>
                    </a:lnTo>
                    <a:lnTo>
                      <a:pt x="1" y="231"/>
                    </a:lnTo>
                    <a:lnTo>
                      <a:pt x="0" y="200"/>
                    </a:lnTo>
                    <a:lnTo>
                      <a:pt x="12" y="206"/>
                    </a:lnTo>
                    <a:lnTo>
                      <a:pt x="15" y="222"/>
                    </a:lnTo>
                    <a:lnTo>
                      <a:pt x="19" y="239"/>
                    </a:lnTo>
                    <a:lnTo>
                      <a:pt x="31" y="249"/>
                    </a:lnTo>
                    <a:lnTo>
                      <a:pt x="47" y="258"/>
                    </a:lnTo>
                    <a:lnTo>
                      <a:pt x="57" y="266"/>
                    </a:lnTo>
                    <a:lnTo>
                      <a:pt x="74" y="268"/>
                    </a:lnTo>
                    <a:lnTo>
                      <a:pt x="87" y="262"/>
                    </a:lnTo>
                    <a:lnTo>
                      <a:pt x="100" y="250"/>
                    </a:lnTo>
                    <a:lnTo>
                      <a:pt x="104" y="231"/>
                    </a:lnTo>
                    <a:lnTo>
                      <a:pt x="112" y="215"/>
                    </a:lnTo>
                    <a:lnTo>
                      <a:pt x="121" y="193"/>
                    </a:lnTo>
                    <a:lnTo>
                      <a:pt x="122" y="171"/>
                    </a:lnTo>
                    <a:lnTo>
                      <a:pt x="125" y="146"/>
                    </a:lnTo>
                    <a:lnTo>
                      <a:pt x="128" y="118"/>
                    </a:lnTo>
                    <a:lnTo>
                      <a:pt x="131" y="102"/>
                    </a:lnTo>
                    <a:lnTo>
                      <a:pt x="143" y="96"/>
                    </a:lnTo>
                    <a:lnTo>
                      <a:pt x="154" y="86"/>
                    </a:lnTo>
                    <a:lnTo>
                      <a:pt x="159" y="74"/>
                    </a:lnTo>
                    <a:lnTo>
                      <a:pt x="160" y="55"/>
                    </a:lnTo>
                    <a:lnTo>
                      <a:pt x="154" y="36"/>
                    </a:lnTo>
                    <a:lnTo>
                      <a:pt x="154" y="17"/>
                    </a:lnTo>
                    <a:lnTo>
                      <a:pt x="148" y="0"/>
                    </a:lnTo>
                    <a:lnTo>
                      <a:pt x="160" y="11"/>
                    </a:lnTo>
                    <a:lnTo>
                      <a:pt x="160" y="11"/>
                    </a:lnTo>
                    <a:close/>
                  </a:path>
                </a:pathLst>
              </a:custGeom>
              <a:solidFill>
                <a:srgbClr val="000000"/>
              </a:solidFill>
              <a:ln w="9525">
                <a:noFill/>
                <a:round/>
                <a:headEnd/>
                <a:tailEnd/>
              </a:ln>
            </p:spPr>
            <p:txBody>
              <a:bodyPr/>
              <a:lstStyle/>
              <a:p>
                <a:endParaRPr lang="en-US"/>
              </a:p>
            </p:txBody>
          </p:sp>
          <p:sp>
            <p:nvSpPr>
              <p:cNvPr id="313482" name="Freeform 138"/>
              <p:cNvSpPr>
                <a:spLocks/>
              </p:cNvSpPr>
              <p:nvPr/>
            </p:nvSpPr>
            <p:spPr bwMode="auto">
              <a:xfrm>
                <a:off x="5580" y="973"/>
                <a:ext cx="286" cy="299"/>
              </a:xfrm>
              <a:custGeom>
                <a:avLst/>
                <a:gdLst/>
                <a:ahLst/>
                <a:cxnLst>
                  <a:cxn ang="0">
                    <a:pos x="175" y="163"/>
                  </a:cxn>
                  <a:cxn ang="0">
                    <a:pos x="96" y="163"/>
                  </a:cxn>
                  <a:cxn ang="0">
                    <a:pos x="62" y="72"/>
                  </a:cxn>
                  <a:cxn ang="0">
                    <a:pos x="15" y="53"/>
                  </a:cxn>
                  <a:cxn ang="0">
                    <a:pos x="18" y="107"/>
                  </a:cxn>
                  <a:cxn ang="0">
                    <a:pos x="49" y="189"/>
                  </a:cxn>
                  <a:cxn ang="0">
                    <a:pos x="128" y="217"/>
                  </a:cxn>
                  <a:cxn ang="0">
                    <a:pos x="221" y="275"/>
                  </a:cxn>
                  <a:cxn ang="0">
                    <a:pos x="216" y="435"/>
                  </a:cxn>
                  <a:cxn ang="0">
                    <a:pos x="211" y="541"/>
                  </a:cxn>
                  <a:cxn ang="0">
                    <a:pos x="231" y="597"/>
                  </a:cxn>
                  <a:cxn ang="0">
                    <a:pos x="377" y="578"/>
                  </a:cxn>
                  <a:cxn ang="0">
                    <a:pos x="450" y="548"/>
                  </a:cxn>
                  <a:cxn ang="0">
                    <a:pos x="422" y="416"/>
                  </a:cxn>
                  <a:cxn ang="0">
                    <a:pos x="407" y="335"/>
                  </a:cxn>
                  <a:cxn ang="0">
                    <a:pos x="390" y="238"/>
                  </a:cxn>
                  <a:cxn ang="0">
                    <a:pos x="450" y="220"/>
                  </a:cxn>
                  <a:cxn ang="0">
                    <a:pos x="506" y="210"/>
                  </a:cxn>
                  <a:cxn ang="0">
                    <a:pos x="537" y="145"/>
                  </a:cxn>
                  <a:cxn ang="0">
                    <a:pos x="557" y="76"/>
                  </a:cxn>
                  <a:cxn ang="0">
                    <a:pos x="572" y="20"/>
                  </a:cxn>
                  <a:cxn ang="0">
                    <a:pos x="528" y="6"/>
                  </a:cxn>
                  <a:cxn ang="0">
                    <a:pos x="506" y="45"/>
                  </a:cxn>
                  <a:cxn ang="0">
                    <a:pos x="477" y="134"/>
                  </a:cxn>
                  <a:cxn ang="0">
                    <a:pos x="422" y="154"/>
                  </a:cxn>
                  <a:cxn ang="0">
                    <a:pos x="369" y="151"/>
                  </a:cxn>
                  <a:cxn ang="0">
                    <a:pos x="422" y="169"/>
                  </a:cxn>
                  <a:cxn ang="0">
                    <a:pos x="491" y="144"/>
                  </a:cxn>
                  <a:cxn ang="0">
                    <a:pos x="510" y="73"/>
                  </a:cxn>
                  <a:cxn ang="0">
                    <a:pos x="543" y="29"/>
                  </a:cxn>
                  <a:cxn ang="0">
                    <a:pos x="538" y="89"/>
                  </a:cxn>
                  <a:cxn ang="0">
                    <a:pos x="521" y="157"/>
                  </a:cxn>
                  <a:cxn ang="0">
                    <a:pos x="490" y="200"/>
                  </a:cxn>
                  <a:cxn ang="0">
                    <a:pos x="405" y="206"/>
                  </a:cxn>
                  <a:cxn ang="0">
                    <a:pos x="372" y="275"/>
                  </a:cxn>
                  <a:cxn ang="0">
                    <a:pos x="397" y="367"/>
                  </a:cxn>
                  <a:cxn ang="0">
                    <a:pos x="418" y="457"/>
                  </a:cxn>
                  <a:cxn ang="0">
                    <a:pos x="435" y="545"/>
                  </a:cxn>
                  <a:cxn ang="0">
                    <a:pos x="394" y="563"/>
                  </a:cxn>
                  <a:cxn ang="0">
                    <a:pos x="305" y="573"/>
                  </a:cxn>
                  <a:cxn ang="0">
                    <a:pos x="222" y="578"/>
                  </a:cxn>
                  <a:cxn ang="0">
                    <a:pos x="230" y="497"/>
                  </a:cxn>
                  <a:cxn ang="0">
                    <a:pos x="230" y="375"/>
                  </a:cxn>
                  <a:cxn ang="0">
                    <a:pos x="234" y="281"/>
                  </a:cxn>
                  <a:cxn ang="0">
                    <a:pos x="230" y="206"/>
                  </a:cxn>
                  <a:cxn ang="0">
                    <a:pos x="150" y="206"/>
                  </a:cxn>
                  <a:cxn ang="0">
                    <a:pos x="68" y="201"/>
                  </a:cxn>
                  <a:cxn ang="0">
                    <a:pos x="30" y="104"/>
                  </a:cxn>
                  <a:cxn ang="0">
                    <a:pos x="31" y="59"/>
                  </a:cxn>
                  <a:cxn ang="0">
                    <a:pos x="58" y="95"/>
                  </a:cxn>
                  <a:cxn ang="0">
                    <a:pos x="78" y="157"/>
                  </a:cxn>
                  <a:cxn ang="0">
                    <a:pos x="125" y="176"/>
                  </a:cxn>
                  <a:cxn ang="0">
                    <a:pos x="199" y="173"/>
                  </a:cxn>
                  <a:cxn ang="0">
                    <a:pos x="272" y="161"/>
                  </a:cxn>
                </a:cxnLst>
                <a:rect l="0" t="0" r="r" b="b"/>
                <a:pathLst>
                  <a:path w="572" h="597">
                    <a:moveTo>
                      <a:pt x="266" y="151"/>
                    </a:moveTo>
                    <a:lnTo>
                      <a:pt x="221" y="153"/>
                    </a:lnTo>
                    <a:lnTo>
                      <a:pt x="175" y="163"/>
                    </a:lnTo>
                    <a:lnTo>
                      <a:pt x="144" y="163"/>
                    </a:lnTo>
                    <a:lnTo>
                      <a:pt x="121" y="163"/>
                    </a:lnTo>
                    <a:lnTo>
                      <a:pt x="96" y="163"/>
                    </a:lnTo>
                    <a:lnTo>
                      <a:pt x="84" y="129"/>
                    </a:lnTo>
                    <a:lnTo>
                      <a:pt x="69" y="94"/>
                    </a:lnTo>
                    <a:lnTo>
                      <a:pt x="62" y="72"/>
                    </a:lnTo>
                    <a:lnTo>
                      <a:pt x="59" y="38"/>
                    </a:lnTo>
                    <a:lnTo>
                      <a:pt x="34" y="44"/>
                    </a:lnTo>
                    <a:lnTo>
                      <a:pt x="15" y="53"/>
                    </a:lnTo>
                    <a:lnTo>
                      <a:pt x="0" y="64"/>
                    </a:lnTo>
                    <a:lnTo>
                      <a:pt x="8" y="85"/>
                    </a:lnTo>
                    <a:lnTo>
                      <a:pt x="18" y="107"/>
                    </a:lnTo>
                    <a:lnTo>
                      <a:pt x="30" y="135"/>
                    </a:lnTo>
                    <a:lnTo>
                      <a:pt x="39" y="161"/>
                    </a:lnTo>
                    <a:lnTo>
                      <a:pt x="49" y="189"/>
                    </a:lnTo>
                    <a:lnTo>
                      <a:pt x="64" y="213"/>
                    </a:lnTo>
                    <a:lnTo>
                      <a:pt x="87" y="217"/>
                    </a:lnTo>
                    <a:lnTo>
                      <a:pt x="128" y="217"/>
                    </a:lnTo>
                    <a:lnTo>
                      <a:pt x="171" y="217"/>
                    </a:lnTo>
                    <a:lnTo>
                      <a:pt x="216" y="217"/>
                    </a:lnTo>
                    <a:lnTo>
                      <a:pt x="221" y="275"/>
                    </a:lnTo>
                    <a:lnTo>
                      <a:pt x="219" y="331"/>
                    </a:lnTo>
                    <a:lnTo>
                      <a:pt x="216" y="388"/>
                    </a:lnTo>
                    <a:lnTo>
                      <a:pt x="216" y="435"/>
                    </a:lnTo>
                    <a:lnTo>
                      <a:pt x="213" y="469"/>
                    </a:lnTo>
                    <a:lnTo>
                      <a:pt x="212" y="511"/>
                    </a:lnTo>
                    <a:lnTo>
                      <a:pt x="211" y="541"/>
                    </a:lnTo>
                    <a:lnTo>
                      <a:pt x="203" y="583"/>
                    </a:lnTo>
                    <a:lnTo>
                      <a:pt x="203" y="597"/>
                    </a:lnTo>
                    <a:lnTo>
                      <a:pt x="231" y="597"/>
                    </a:lnTo>
                    <a:lnTo>
                      <a:pt x="290" y="595"/>
                    </a:lnTo>
                    <a:lnTo>
                      <a:pt x="327" y="583"/>
                    </a:lnTo>
                    <a:lnTo>
                      <a:pt x="377" y="578"/>
                    </a:lnTo>
                    <a:lnTo>
                      <a:pt x="410" y="578"/>
                    </a:lnTo>
                    <a:lnTo>
                      <a:pt x="462" y="573"/>
                    </a:lnTo>
                    <a:lnTo>
                      <a:pt x="450" y="548"/>
                    </a:lnTo>
                    <a:lnTo>
                      <a:pt x="437" y="492"/>
                    </a:lnTo>
                    <a:lnTo>
                      <a:pt x="431" y="457"/>
                    </a:lnTo>
                    <a:lnTo>
                      <a:pt x="422" y="416"/>
                    </a:lnTo>
                    <a:lnTo>
                      <a:pt x="419" y="385"/>
                    </a:lnTo>
                    <a:lnTo>
                      <a:pt x="410" y="361"/>
                    </a:lnTo>
                    <a:lnTo>
                      <a:pt x="407" y="335"/>
                    </a:lnTo>
                    <a:lnTo>
                      <a:pt x="399" y="298"/>
                    </a:lnTo>
                    <a:lnTo>
                      <a:pt x="387" y="263"/>
                    </a:lnTo>
                    <a:lnTo>
                      <a:pt x="390" y="238"/>
                    </a:lnTo>
                    <a:lnTo>
                      <a:pt x="391" y="222"/>
                    </a:lnTo>
                    <a:lnTo>
                      <a:pt x="415" y="220"/>
                    </a:lnTo>
                    <a:lnTo>
                      <a:pt x="450" y="220"/>
                    </a:lnTo>
                    <a:lnTo>
                      <a:pt x="472" y="219"/>
                    </a:lnTo>
                    <a:lnTo>
                      <a:pt x="497" y="219"/>
                    </a:lnTo>
                    <a:lnTo>
                      <a:pt x="506" y="210"/>
                    </a:lnTo>
                    <a:lnTo>
                      <a:pt x="519" y="186"/>
                    </a:lnTo>
                    <a:lnTo>
                      <a:pt x="525" y="163"/>
                    </a:lnTo>
                    <a:lnTo>
                      <a:pt x="537" y="145"/>
                    </a:lnTo>
                    <a:lnTo>
                      <a:pt x="544" y="120"/>
                    </a:lnTo>
                    <a:lnTo>
                      <a:pt x="549" y="100"/>
                    </a:lnTo>
                    <a:lnTo>
                      <a:pt x="557" y="76"/>
                    </a:lnTo>
                    <a:lnTo>
                      <a:pt x="563" y="54"/>
                    </a:lnTo>
                    <a:lnTo>
                      <a:pt x="568" y="38"/>
                    </a:lnTo>
                    <a:lnTo>
                      <a:pt x="572" y="20"/>
                    </a:lnTo>
                    <a:lnTo>
                      <a:pt x="554" y="19"/>
                    </a:lnTo>
                    <a:lnTo>
                      <a:pt x="543" y="13"/>
                    </a:lnTo>
                    <a:lnTo>
                      <a:pt x="528" y="6"/>
                    </a:lnTo>
                    <a:lnTo>
                      <a:pt x="516" y="0"/>
                    </a:lnTo>
                    <a:lnTo>
                      <a:pt x="515" y="19"/>
                    </a:lnTo>
                    <a:lnTo>
                      <a:pt x="506" y="45"/>
                    </a:lnTo>
                    <a:lnTo>
                      <a:pt x="496" y="82"/>
                    </a:lnTo>
                    <a:lnTo>
                      <a:pt x="487" y="109"/>
                    </a:lnTo>
                    <a:lnTo>
                      <a:pt x="477" y="134"/>
                    </a:lnTo>
                    <a:lnTo>
                      <a:pt x="474" y="153"/>
                    </a:lnTo>
                    <a:lnTo>
                      <a:pt x="456" y="154"/>
                    </a:lnTo>
                    <a:lnTo>
                      <a:pt x="422" y="154"/>
                    </a:lnTo>
                    <a:lnTo>
                      <a:pt x="405" y="154"/>
                    </a:lnTo>
                    <a:lnTo>
                      <a:pt x="387" y="153"/>
                    </a:lnTo>
                    <a:lnTo>
                      <a:pt x="369" y="151"/>
                    </a:lnTo>
                    <a:lnTo>
                      <a:pt x="366" y="161"/>
                    </a:lnTo>
                    <a:lnTo>
                      <a:pt x="388" y="166"/>
                    </a:lnTo>
                    <a:lnTo>
                      <a:pt x="422" y="169"/>
                    </a:lnTo>
                    <a:lnTo>
                      <a:pt x="452" y="170"/>
                    </a:lnTo>
                    <a:lnTo>
                      <a:pt x="478" y="166"/>
                    </a:lnTo>
                    <a:lnTo>
                      <a:pt x="491" y="144"/>
                    </a:lnTo>
                    <a:lnTo>
                      <a:pt x="496" y="119"/>
                    </a:lnTo>
                    <a:lnTo>
                      <a:pt x="504" y="95"/>
                    </a:lnTo>
                    <a:lnTo>
                      <a:pt x="510" y="73"/>
                    </a:lnTo>
                    <a:lnTo>
                      <a:pt x="522" y="48"/>
                    </a:lnTo>
                    <a:lnTo>
                      <a:pt x="525" y="19"/>
                    </a:lnTo>
                    <a:lnTo>
                      <a:pt x="543" y="29"/>
                    </a:lnTo>
                    <a:lnTo>
                      <a:pt x="557" y="37"/>
                    </a:lnTo>
                    <a:lnTo>
                      <a:pt x="549" y="62"/>
                    </a:lnTo>
                    <a:lnTo>
                      <a:pt x="538" y="89"/>
                    </a:lnTo>
                    <a:lnTo>
                      <a:pt x="534" y="114"/>
                    </a:lnTo>
                    <a:lnTo>
                      <a:pt x="528" y="136"/>
                    </a:lnTo>
                    <a:lnTo>
                      <a:pt x="521" y="157"/>
                    </a:lnTo>
                    <a:lnTo>
                      <a:pt x="510" y="176"/>
                    </a:lnTo>
                    <a:lnTo>
                      <a:pt x="497" y="194"/>
                    </a:lnTo>
                    <a:lnTo>
                      <a:pt x="490" y="200"/>
                    </a:lnTo>
                    <a:lnTo>
                      <a:pt x="475" y="204"/>
                    </a:lnTo>
                    <a:lnTo>
                      <a:pt x="440" y="204"/>
                    </a:lnTo>
                    <a:lnTo>
                      <a:pt x="405" y="206"/>
                    </a:lnTo>
                    <a:lnTo>
                      <a:pt x="385" y="206"/>
                    </a:lnTo>
                    <a:lnTo>
                      <a:pt x="372" y="238"/>
                    </a:lnTo>
                    <a:lnTo>
                      <a:pt x="372" y="275"/>
                    </a:lnTo>
                    <a:lnTo>
                      <a:pt x="381" y="297"/>
                    </a:lnTo>
                    <a:lnTo>
                      <a:pt x="390" y="328"/>
                    </a:lnTo>
                    <a:lnTo>
                      <a:pt x="397" y="367"/>
                    </a:lnTo>
                    <a:lnTo>
                      <a:pt x="405" y="400"/>
                    </a:lnTo>
                    <a:lnTo>
                      <a:pt x="409" y="423"/>
                    </a:lnTo>
                    <a:lnTo>
                      <a:pt x="418" y="457"/>
                    </a:lnTo>
                    <a:lnTo>
                      <a:pt x="422" y="491"/>
                    </a:lnTo>
                    <a:lnTo>
                      <a:pt x="430" y="523"/>
                    </a:lnTo>
                    <a:lnTo>
                      <a:pt x="435" y="545"/>
                    </a:lnTo>
                    <a:lnTo>
                      <a:pt x="441" y="560"/>
                    </a:lnTo>
                    <a:lnTo>
                      <a:pt x="415" y="561"/>
                    </a:lnTo>
                    <a:lnTo>
                      <a:pt x="394" y="563"/>
                    </a:lnTo>
                    <a:lnTo>
                      <a:pt x="363" y="566"/>
                    </a:lnTo>
                    <a:lnTo>
                      <a:pt x="333" y="567"/>
                    </a:lnTo>
                    <a:lnTo>
                      <a:pt x="305" y="573"/>
                    </a:lnTo>
                    <a:lnTo>
                      <a:pt x="277" y="576"/>
                    </a:lnTo>
                    <a:lnTo>
                      <a:pt x="246" y="578"/>
                    </a:lnTo>
                    <a:lnTo>
                      <a:pt x="222" y="578"/>
                    </a:lnTo>
                    <a:lnTo>
                      <a:pt x="222" y="557"/>
                    </a:lnTo>
                    <a:lnTo>
                      <a:pt x="227" y="532"/>
                    </a:lnTo>
                    <a:lnTo>
                      <a:pt x="230" y="497"/>
                    </a:lnTo>
                    <a:lnTo>
                      <a:pt x="230" y="453"/>
                    </a:lnTo>
                    <a:lnTo>
                      <a:pt x="230" y="416"/>
                    </a:lnTo>
                    <a:lnTo>
                      <a:pt x="230" y="375"/>
                    </a:lnTo>
                    <a:lnTo>
                      <a:pt x="228" y="341"/>
                    </a:lnTo>
                    <a:lnTo>
                      <a:pt x="228" y="303"/>
                    </a:lnTo>
                    <a:lnTo>
                      <a:pt x="234" y="281"/>
                    </a:lnTo>
                    <a:lnTo>
                      <a:pt x="231" y="244"/>
                    </a:lnTo>
                    <a:lnTo>
                      <a:pt x="230" y="228"/>
                    </a:lnTo>
                    <a:lnTo>
                      <a:pt x="230" y="206"/>
                    </a:lnTo>
                    <a:lnTo>
                      <a:pt x="213" y="206"/>
                    </a:lnTo>
                    <a:lnTo>
                      <a:pt x="183" y="206"/>
                    </a:lnTo>
                    <a:lnTo>
                      <a:pt x="150" y="206"/>
                    </a:lnTo>
                    <a:lnTo>
                      <a:pt x="130" y="206"/>
                    </a:lnTo>
                    <a:lnTo>
                      <a:pt x="94" y="206"/>
                    </a:lnTo>
                    <a:lnTo>
                      <a:pt x="68" y="201"/>
                    </a:lnTo>
                    <a:lnTo>
                      <a:pt x="53" y="175"/>
                    </a:lnTo>
                    <a:lnTo>
                      <a:pt x="42" y="136"/>
                    </a:lnTo>
                    <a:lnTo>
                      <a:pt x="30" y="104"/>
                    </a:lnTo>
                    <a:lnTo>
                      <a:pt x="24" y="82"/>
                    </a:lnTo>
                    <a:lnTo>
                      <a:pt x="19" y="70"/>
                    </a:lnTo>
                    <a:lnTo>
                      <a:pt x="31" y="59"/>
                    </a:lnTo>
                    <a:lnTo>
                      <a:pt x="47" y="54"/>
                    </a:lnTo>
                    <a:lnTo>
                      <a:pt x="52" y="73"/>
                    </a:lnTo>
                    <a:lnTo>
                      <a:pt x="58" y="95"/>
                    </a:lnTo>
                    <a:lnTo>
                      <a:pt x="67" y="120"/>
                    </a:lnTo>
                    <a:lnTo>
                      <a:pt x="72" y="144"/>
                    </a:lnTo>
                    <a:lnTo>
                      <a:pt x="78" y="157"/>
                    </a:lnTo>
                    <a:lnTo>
                      <a:pt x="84" y="175"/>
                    </a:lnTo>
                    <a:lnTo>
                      <a:pt x="99" y="175"/>
                    </a:lnTo>
                    <a:lnTo>
                      <a:pt x="125" y="176"/>
                    </a:lnTo>
                    <a:lnTo>
                      <a:pt x="146" y="176"/>
                    </a:lnTo>
                    <a:lnTo>
                      <a:pt x="171" y="176"/>
                    </a:lnTo>
                    <a:lnTo>
                      <a:pt x="199" y="173"/>
                    </a:lnTo>
                    <a:lnTo>
                      <a:pt x="231" y="167"/>
                    </a:lnTo>
                    <a:lnTo>
                      <a:pt x="258" y="163"/>
                    </a:lnTo>
                    <a:lnTo>
                      <a:pt x="272" y="161"/>
                    </a:lnTo>
                    <a:lnTo>
                      <a:pt x="266" y="151"/>
                    </a:lnTo>
                    <a:lnTo>
                      <a:pt x="266" y="151"/>
                    </a:lnTo>
                    <a:close/>
                  </a:path>
                </a:pathLst>
              </a:custGeom>
              <a:solidFill>
                <a:srgbClr val="000000"/>
              </a:solidFill>
              <a:ln w="9525">
                <a:noFill/>
                <a:round/>
                <a:headEnd/>
                <a:tailEnd/>
              </a:ln>
            </p:spPr>
            <p:txBody>
              <a:bodyPr/>
              <a:lstStyle/>
              <a:p>
                <a:endParaRPr lang="en-US"/>
              </a:p>
            </p:txBody>
          </p:sp>
          <p:sp>
            <p:nvSpPr>
              <p:cNvPr id="313483" name="Freeform 139"/>
              <p:cNvSpPr>
                <a:spLocks/>
              </p:cNvSpPr>
              <p:nvPr/>
            </p:nvSpPr>
            <p:spPr bwMode="auto">
              <a:xfrm>
                <a:off x="5713" y="1262"/>
                <a:ext cx="45" cy="137"/>
              </a:xfrm>
              <a:custGeom>
                <a:avLst/>
                <a:gdLst/>
                <a:ahLst/>
                <a:cxnLst>
                  <a:cxn ang="0">
                    <a:pos x="2" y="16"/>
                  </a:cxn>
                  <a:cxn ang="0">
                    <a:pos x="5" y="44"/>
                  </a:cxn>
                  <a:cxn ang="0">
                    <a:pos x="11" y="76"/>
                  </a:cxn>
                  <a:cxn ang="0">
                    <a:pos x="17" y="108"/>
                  </a:cxn>
                  <a:cxn ang="0">
                    <a:pos x="27" y="145"/>
                  </a:cxn>
                  <a:cxn ang="0">
                    <a:pos x="33" y="170"/>
                  </a:cxn>
                  <a:cxn ang="0">
                    <a:pos x="37" y="189"/>
                  </a:cxn>
                  <a:cxn ang="0">
                    <a:pos x="24" y="204"/>
                  </a:cxn>
                  <a:cxn ang="0">
                    <a:pos x="12" y="222"/>
                  </a:cxn>
                  <a:cxn ang="0">
                    <a:pos x="3" y="238"/>
                  </a:cxn>
                  <a:cxn ang="0">
                    <a:pos x="0" y="260"/>
                  </a:cxn>
                  <a:cxn ang="0">
                    <a:pos x="5" y="273"/>
                  </a:cxn>
                  <a:cxn ang="0">
                    <a:pos x="22" y="270"/>
                  </a:cxn>
                  <a:cxn ang="0">
                    <a:pos x="37" y="261"/>
                  </a:cxn>
                  <a:cxn ang="0">
                    <a:pos x="44" y="255"/>
                  </a:cxn>
                  <a:cxn ang="0">
                    <a:pos x="52" y="251"/>
                  </a:cxn>
                  <a:cxn ang="0">
                    <a:pos x="55" y="264"/>
                  </a:cxn>
                  <a:cxn ang="0">
                    <a:pos x="72" y="263"/>
                  </a:cxn>
                  <a:cxn ang="0">
                    <a:pos x="89" y="261"/>
                  </a:cxn>
                  <a:cxn ang="0">
                    <a:pos x="91" y="242"/>
                  </a:cxn>
                  <a:cxn ang="0">
                    <a:pos x="89" y="211"/>
                  </a:cxn>
                  <a:cxn ang="0">
                    <a:pos x="86" y="192"/>
                  </a:cxn>
                  <a:cxn ang="0">
                    <a:pos x="78" y="185"/>
                  </a:cxn>
                  <a:cxn ang="0">
                    <a:pos x="77" y="161"/>
                  </a:cxn>
                  <a:cxn ang="0">
                    <a:pos x="77" y="117"/>
                  </a:cxn>
                  <a:cxn ang="0">
                    <a:pos x="77" y="64"/>
                  </a:cxn>
                  <a:cxn ang="0">
                    <a:pos x="77" y="23"/>
                  </a:cxn>
                  <a:cxn ang="0">
                    <a:pos x="75" y="0"/>
                  </a:cxn>
                  <a:cxn ang="0">
                    <a:pos x="61" y="0"/>
                  </a:cxn>
                  <a:cxn ang="0">
                    <a:pos x="61" y="20"/>
                  </a:cxn>
                  <a:cxn ang="0">
                    <a:pos x="65" y="53"/>
                  </a:cxn>
                  <a:cxn ang="0">
                    <a:pos x="67" y="94"/>
                  </a:cxn>
                  <a:cxn ang="0">
                    <a:pos x="65" y="122"/>
                  </a:cxn>
                  <a:cxn ang="0">
                    <a:pos x="67" y="142"/>
                  </a:cxn>
                  <a:cxn ang="0">
                    <a:pos x="67" y="172"/>
                  </a:cxn>
                  <a:cxn ang="0">
                    <a:pos x="71" y="194"/>
                  </a:cxn>
                  <a:cxn ang="0">
                    <a:pos x="77" y="204"/>
                  </a:cxn>
                  <a:cxn ang="0">
                    <a:pos x="80" y="217"/>
                  </a:cxn>
                  <a:cxn ang="0">
                    <a:pos x="80" y="230"/>
                  </a:cxn>
                  <a:cxn ang="0">
                    <a:pos x="80" y="248"/>
                  </a:cxn>
                  <a:cxn ang="0">
                    <a:pos x="67" y="254"/>
                  </a:cxn>
                  <a:cxn ang="0">
                    <a:pos x="62" y="242"/>
                  </a:cxn>
                  <a:cxn ang="0">
                    <a:pos x="55" y="230"/>
                  </a:cxn>
                  <a:cxn ang="0">
                    <a:pos x="40" y="242"/>
                  </a:cxn>
                  <a:cxn ang="0">
                    <a:pos x="28" y="254"/>
                  </a:cxn>
                  <a:cxn ang="0">
                    <a:pos x="17" y="261"/>
                  </a:cxn>
                  <a:cxn ang="0">
                    <a:pos x="14" y="253"/>
                  </a:cxn>
                  <a:cxn ang="0">
                    <a:pos x="18" y="233"/>
                  </a:cxn>
                  <a:cxn ang="0">
                    <a:pos x="33" y="213"/>
                  </a:cxn>
                  <a:cxn ang="0">
                    <a:pos x="40" y="204"/>
                  </a:cxn>
                  <a:cxn ang="0">
                    <a:pos x="50" y="195"/>
                  </a:cxn>
                  <a:cxn ang="0">
                    <a:pos x="40" y="167"/>
                  </a:cxn>
                  <a:cxn ang="0">
                    <a:pos x="36" y="139"/>
                  </a:cxn>
                  <a:cxn ang="0">
                    <a:pos x="30" y="117"/>
                  </a:cxn>
                  <a:cxn ang="0">
                    <a:pos x="27" y="98"/>
                  </a:cxn>
                  <a:cxn ang="0">
                    <a:pos x="22" y="66"/>
                  </a:cxn>
                  <a:cxn ang="0">
                    <a:pos x="14" y="33"/>
                  </a:cxn>
                  <a:cxn ang="0">
                    <a:pos x="14" y="8"/>
                  </a:cxn>
                  <a:cxn ang="0">
                    <a:pos x="2" y="16"/>
                  </a:cxn>
                  <a:cxn ang="0">
                    <a:pos x="2" y="16"/>
                  </a:cxn>
                </a:cxnLst>
                <a:rect l="0" t="0" r="r" b="b"/>
                <a:pathLst>
                  <a:path w="91" h="273">
                    <a:moveTo>
                      <a:pt x="2" y="16"/>
                    </a:moveTo>
                    <a:lnTo>
                      <a:pt x="5" y="44"/>
                    </a:lnTo>
                    <a:lnTo>
                      <a:pt x="11" y="76"/>
                    </a:lnTo>
                    <a:lnTo>
                      <a:pt x="17" y="108"/>
                    </a:lnTo>
                    <a:lnTo>
                      <a:pt x="27" y="145"/>
                    </a:lnTo>
                    <a:lnTo>
                      <a:pt x="33" y="170"/>
                    </a:lnTo>
                    <a:lnTo>
                      <a:pt x="37" y="189"/>
                    </a:lnTo>
                    <a:lnTo>
                      <a:pt x="24" y="204"/>
                    </a:lnTo>
                    <a:lnTo>
                      <a:pt x="12" y="222"/>
                    </a:lnTo>
                    <a:lnTo>
                      <a:pt x="3" y="238"/>
                    </a:lnTo>
                    <a:lnTo>
                      <a:pt x="0" y="260"/>
                    </a:lnTo>
                    <a:lnTo>
                      <a:pt x="5" y="273"/>
                    </a:lnTo>
                    <a:lnTo>
                      <a:pt x="22" y="270"/>
                    </a:lnTo>
                    <a:lnTo>
                      <a:pt x="37" y="261"/>
                    </a:lnTo>
                    <a:lnTo>
                      <a:pt x="44" y="255"/>
                    </a:lnTo>
                    <a:lnTo>
                      <a:pt x="52" y="251"/>
                    </a:lnTo>
                    <a:lnTo>
                      <a:pt x="55" y="264"/>
                    </a:lnTo>
                    <a:lnTo>
                      <a:pt x="72" y="263"/>
                    </a:lnTo>
                    <a:lnTo>
                      <a:pt x="89" y="261"/>
                    </a:lnTo>
                    <a:lnTo>
                      <a:pt x="91" y="242"/>
                    </a:lnTo>
                    <a:lnTo>
                      <a:pt x="89" y="211"/>
                    </a:lnTo>
                    <a:lnTo>
                      <a:pt x="86" y="192"/>
                    </a:lnTo>
                    <a:lnTo>
                      <a:pt x="78" y="185"/>
                    </a:lnTo>
                    <a:lnTo>
                      <a:pt x="77" y="161"/>
                    </a:lnTo>
                    <a:lnTo>
                      <a:pt x="77" y="117"/>
                    </a:lnTo>
                    <a:lnTo>
                      <a:pt x="77" y="64"/>
                    </a:lnTo>
                    <a:lnTo>
                      <a:pt x="77" y="23"/>
                    </a:lnTo>
                    <a:lnTo>
                      <a:pt x="75" y="0"/>
                    </a:lnTo>
                    <a:lnTo>
                      <a:pt x="61" y="0"/>
                    </a:lnTo>
                    <a:lnTo>
                      <a:pt x="61" y="20"/>
                    </a:lnTo>
                    <a:lnTo>
                      <a:pt x="65" y="53"/>
                    </a:lnTo>
                    <a:lnTo>
                      <a:pt x="67" y="94"/>
                    </a:lnTo>
                    <a:lnTo>
                      <a:pt x="65" y="122"/>
                    </a:lnTo>
                    <a:lnTo>
                      <a:pt x="67" y="142"/>
                    </a:lnTo>
                    <a:lnTo>
                      <a:pt x="67" y="172"/>
                    </a:lnTo>
                    <a:lnTo>
                      <a:pt x="71" y="194"/>
                    </a:lnTo>
                    <a:lnTo>
                      <a:pt x="77" y="204"/>
                    </a:lnTo>
                    <a:lnTo>
                      <a:pt x="80" y="217"/>
                    </a:lnTo>
                    <a:lnTo>
                      <a:pt x="80" y="230"/>
                    </a:lnTo>
                    <a:lnTo>
                      <a:pt x="80" y="248"/>
                    </a:lnTo>
                    <a:lnTo>
                      <a:pt x="67" y="254"/>
                    </a:lnTo>
                    <a:lnTo>
                      <a:pt x="62" y="242"/>
                    </a:lnTo>
                    <a:lnTo>
                      <a:pt x="55" y="230"/>
                    </a:lnTo>
                    <a:lnTo>
                      <a:pt x="40" y="242"/>
                    </a:lnTo>
                    <a:lnTo>
                      <a:pt x="28" y="254"/>
                    </a:lnTo>
                    <a:lnTo>
                      <a:pt x="17" y="261"/>
                    </a:lnTo>
                    <a:lnTo>
                      <a:pt x="14" y="253"/>
                    </a:lnTo>
                    <a:lnTo>
                      <a:pt x="18" y="233"/>
                    </a:lnTo>
                    <a:lnTo>
                      <a:pt x="33" y="213"/>
                    </a:lnTo>
                    <a:lnTo>
                      <a:pt x="40" y="204"/>
                    </a:lnTo>
                    <a:lnTo>
                      <a:pt x="50" y="195"/>
                    </a:lnTo>
                    <a:lnTo>
                      <a:pt x="40" y="167"/>
                    </a:lnTo>
                    <a:lnTo>
                      <a:pt x="36" y="139"/>
                    </a:lnTo>
                    <a:lnTo>
                      <a:pt x="30" y="117"/>
                    </a:lnTo>
                    <a:lnTo>
                      <a:pt x="27" y="98"/>
                    </a:lnTo>
                    <a:lnTo>
                      <a:pt x="22" y="66"/>
                    </a:lnTo>
                    <a:lnTo>
                      <a:pt x="14" y="33"/>
                    </a:lnTo>
                    <a:lnTo>
                      <a:pt x="14" y="8"/>
                    </a:lnTo>
                    <a:lnTo>
                      <a:pt x="2" y="16"/>
                    </a:lnTo>
                    <a:lnTo>
                      <a:pt x="2" y="16"/>
                    </a:lnTo>
                    <a:close/>
                  </a:path>
                </a:pathLst>
              </a:custGeom>
              <a:solidFill>
                <a:srgbClr val="000000"/>
              </a:solidFill>
              <a:ln w="9525">
                <a:noFill/>
                <a:round/>
                <a:headEnd/>
                <a:tailEnd/>
              </a:ln>
            </p:spPr>
            <p:txBody>
              <a:bodyPr/>
              <a:lstStyle/>
              <a:p>
                <a:endParaRPr lang="en-US"/>
              </a:p>
            </p:txBody>
          </p:sp>
          <p:sp>
            <p:nvSpPr>
              <p:cNvPr id="313484" name="Freeform 140"/>
              <p:cNvSpPr>
                <a:spLocks/>
              </p:cNvSpPr>
              <p:nvPr/>
            </p:nvSpPr>
            <p:spPr bwMode="auto">
              <a:xfrm>
                <a:off x="5758" y="1259"/>
                <a:ext cx="61" cy="131"/>
              </a:xfrm>
              <a:custGeom>
                <a:avLst/>
                <a:gdLst/>
                <a:ahLst/>
                <a:cxnLst>
                  <a:cxn ang="0">
                    <a:pos x="75" y="6"/>
                  </a:cxn>
                  <a:cxn ang="0">
                    <a:pos x="76" y="31"/>
                  </a:cxn>
                  <a:cxn ang="0">
                    <a:pos x="78" y="66"/>
                  </a:cxn>
                  <a:cxn ang="0">
                    <a:pos x="78" y="99"/>
                  </a:cxn>
                  <a:cxn ang="0">
                    <a:pos x="75" y="137"/>
                  </a:cxn>
                  <a:cxn ang="0">
                    <a:pos x="75" y="163"/>
                  </a:cxn>
                  <a:cxn ang="0">
                    <a:pos x="74" y="183"/>
                  </a:cxn>
                  <a:cxn ang="0">
                    <a:pos x="88" y="194"/>
                  </a:cxn>
                  <a:cxn ang="0">
                    <a:pos x="104" y="208"/>
                  </a:cxn>
                  <a:cxn ang="0">
                    <a:pos x="115" y="224"/>
                  </a:cxn>
                  <a:cxn ang="0">
                    <a:pos x="122" y="244"/>
                  </a:cxn>
                  <a:cxn ang="0">
                    <a:pos x="121" y="259"/>
                  </a:cxn>
                  <a:cxn ang="0">
                    <a:pos x="101" y="259"/>
                  </a:cxn>
                  <a:cxn ang="0">
                    <a:pos x="85" y="253"/>
                  </a:cxn>
                  <a:cxn ang="0">
                    <a:pos x="78" y="249"/>
                  </a:cxn>
                  <a:cxn ang="0">
                    <a:pos x="69" y="244"/>
                  </a:cxn>
                  <a:cxn ang="0">
                    <a:pos x="71" y="259"/>
                  </a:cxn>
                  <a:cxn ang="0">
                    <a:pos x="53" y="262"/>
                  </a:cxn>
                  <a:cxn ang="0">
                    <a:pos x="35" y="263"/>
                  </a:cxn>
                  <a:cxn ang="0">
                    <a:pos x="29" y="244"/>
                  </a:cxn>
                  <a:cxn ang="0">
                    <a:pos x="25" y="212"/>
                  </a:cxn>
                  <a:cxn ang="0">
                    <a:pos x="25" y="194"/>
                  </a:cxn>
                  <a:cxn ang="0">
                    <a:pos x="32" y="186"/>
                  </a:cxn>
                  <a:cxn ang="0">
                    <a:pos x="28" y="161"/>
                  </a:cxn>
                  <a:cxn ang="0">
                    <a:pos x="19" y="118"/>
                  </a:cxn>
                  <a:cxn ang="0">
                    <a:pos x="9" y="68"/>
                  </a:cxn>
                  <a:cxn ang="0">
                    <a:pos x="3" y="27"/>
                  </a:cxn>
                  <a:cxn ang="0">
                    <a:pos x="0" y="2"/>
                  </a:cxn>
                  <a:cxn ang="0">
                    <a:pos x="13" y="0"/>
                  </a:cxn>
                  <a:cxn ang="0">
                    <a:pos x="19" y="21"/>
                  </a:cxn>
                  <a:cxn ang="0">
                    <a:pos x="19" y="53"/>
                  </a:cxn>
                  <a:cxn ang="0">
                    <a:pos x="25" y="94"/>
                  </a:cxn>
                  <a:cxn ang="0">
                    <a:pos x="32" y="119"/>
                  </a:cxn>
                  <a:cxn ang="0">
                    <a:pos x="35" y="141"/>
                  </a:cxn>
                  <a:cxn ang="0">
                    <a:pos x="40" y="169"/>
                  </a:cxn>
                  <a:cxn ang="0">
                    <a:pos x="41" y="193"/>
                  </a:cxn>
                  <a:cxn ang="0">
                    <a:pos x="38" y="203"/>
                  </a:cxn>
                  <a:cxn ang="0">
                    <a:pos x="37" y="218"/>
                  </a:cxn>
                  <a:cxn ang="0">
                    <a:pos x="40" y="230"/>
                  </a:cxn>
                  <a:cxn ang="0">
                    <a:pos x="41" y="249"/>
                  </a:cxn>
                  <a:cxn ang="0">
                    <a:pos x="54" y="250"/>
                  </a:cxn>
                  <a:cxn ang="0">
                    <a:pos x="57" y="240"/>
                  </a:cxn>
                  <a:cxn ang="0">
                    <a:pos x="63" y="227"/>
                  </a:cxn>
                  <a:cxn ang="0">
                    <a:pos x="81" y="236"/>
                  </a:cxn>
                  <a:cxn ang="0">
                    <a:pos x="93" y="244"/>
                  </a:cxn>
                  <a:cxn ang="0">
                    <a:pos x="106" y="249"/>
                  </a:cxn>
                  <a:cxn ang="0">
                    <a:pos x="106" y="238"/>
                  </a:cxn>
                  <a:cxn ang="0">
                    <a:pos x="100" y="224"/>
                  </a:cxn>
                  <a:cxn ang="0">
                    <a:pos x="82" y="203"/>
                  </a:cxn>
                  <a:cxn ang="0">
                    <a:pos x="74" y="197"/>
                  </a:cxn>
                  <a:cxn ang="0">
                    <a:pos x="59" y="191"/>
                  </a:cxn>
                  <a:cxn ang="0">
                    <a:pos x="66" y="161"/>
                  </a:cxn>
                  <a:cxn ang="0">
                    <a:pos x="66" y="134"/>
                  </a:cxn>
                  <a:cxn ang="0">
                    <a:pos x="68" y="108"/>
                  </a:cxn>
                  <a:cxn ang="0">
                    <a:pos x="66" y="91"/>
                  </a:cxn>
                  <a:cxn ang="0">
                    <a:pos x="63" y="58"/>
                  </a:cxn>
                  <a:cxn ang="0">
                    <a:pos x="66" y="25"/>
                  </a:cxn>
                  <a:cxn ang="0">
                    <a:pos x="62" y="0"/>
                  </a:cxn>
                  <a:cxn ang="0">
                    <a:pos x="75" y="6"/>
                  </a:cxn>
                  <a:cxn ang="0">
                    <a:pos x="75" y="6"/>
                  </a:cxn>
                </a:cxnLst>
                <a:rect l="0" t="0" r="r" b="b"/>
                <a:pathLst>
                  <a:path w="122" h="263">
                    <a:moveTo>
                      <a:pt x="75" y="6"/>
                    </a:moveTo>
                    <a:lnTo>
                      <a:pt x="76" y="31"/>
                    </a:lnTo>
                    <a:lnTo>
                      <a:pt x="78" y="66"/>
                    </a:lnTo>
                    <a:lnTo>
                      <a:pt x="78" y="99"/>
                    </a:lnTo>
                    <a:lnTo>
                      <a:pt x="75" y="137"/>
                    </a:lnTo>
                    <a:lnTo>
                      <a:pt x="75" y="163"/>
                    </a:lnTo>
                    <a:lnTo>
                      <a:pt x="74" y="183"/>
                    </a:lnTo>
                    <a:lnTo>
                      <a:pt x="88" y="194"/>
                    </a:lnTo>
                    <a:lnTo>
                      <a:pt x="104" y="208"/>
                    </a:lnTo>
                    <a:lnTo>
                      <a:pt x="115" y="224"/>
                    </a:lnTo>
                    <a:lnTo>
                      <a:pt x="122" y="244"/>
                    </a:lnTo>
                    <a:lnTo>
                      <a:pt x="121" y="259"/>
                    </a:lnTo>
                    <a:lnTo>
                      <a:pt x="101" y="259"/>
                    </a:lnTo>
                    <a:lnTo>
                      <a:pt x="85" y="253"/>
                    </a:lnTo>
                    <a:lnTo>
                      <a:pt x="78" y="249"/>
                    </a:lnTo>
                    <a:lnTo>
                      <a:pt x="69" y="244"/>
                    </a:lnTo>
                    <a:lnTo>
                      <a:pt x="71" y="259"/>
                    </a:lnTo>
                    <a:lnTo>
                      <a:pt x="53" y="262"/>
                    </a:lnTo>
                    <a:lnTo>
                      <a:pt x="35" y="263"/>
                    </a:lnTo>
                    <a:lnTo>
                      <a:pt x="29" y="244"/>
                    </a:lnTo>
                    <a:lnTo>
                      <a:pt x="25" y="212"/>
                    </a:lnTo>
                    <a:lnTo>
                      <a:pt x="25" y="194"/>
                    </a:lnTo>
                    <a:lnTo>
                      <a:pt x="32" y="186"/>
                    </a:lnTo>
                    <a:lnTo>
                      <a:pt x="28" y="161"/>
                    </a:lnTo>
                    <a:lnTo>
                      <a:pt x="19" y="118"/>
                    </a:lnTo>
                    <a:lnTo>
                      <a:pt x="9" y="68"/>
                    </a:lnTo>
                    <a:lnTo>
                      <a:pt x="3" y="27"/>
                    </a:lnTo>
                    <a:lnTo>
                      <a:pt x="0" y="2"/>
                    </a:lnTo>
                    <a:lnTo>
                      <a:pt x="13" y="0"/>
                    </a:lnTo>
                    <a:lnTo>
                      <a:pt x="19" y="21"/>
                    </a:lnTo>
                    <a:lnTo>
                      <a:pt x="19" y="53"/>
                    </a:lnTo>
                    <a:lnTo>
                      <a:pt x="25" y="94"/>
                    </a:lnTo>
                    <a:lnTo>
                      <a:pt x="32" y="119"/>
                    </a:lnTo>
                    <a:lnTo>
                      <a:pt x="35" y="141"/>
                    </a:lnTo>
                    <a:lnTo>
                      <a:pt x="40" y="169"/>
                    </a:lnTo>
                    <a:lnTo>
                      <a:pt x="41" y="193"/>
                    </a:lnTo>
                    <a:lnTo>
                      <a:pt x="38" y="203"/>
                    </a:lnTo>
                    <a:lnTo>
                      <a:pt x="37" y="218"/>
                    </a:lnTo>
                    <a:lnTo>
                      <a:pt x="40" y="230"/>
                    </a:lnTo>
                    <a:lnTo>
                      <a:pt x="41" y="249"/>
                    </a:lnTo>
                    <a:lnTo>
                      <a:pt x="54" y="250"/>
                    </a:lnTo>
                    <a:lnTo>
                      <a:pt x="57" y="240"/>
                    </a:lnTo>
                    <a:lnTo>
                      <a:pt x="63" y="227"/>
                    </a:lnTo>
                    <a:lnTo>
                      <a:pt x="81" y="236"/>
                    </a:lnTo>
                    <a:lnTo>
                      <a:pt x="93" y="244"/>
                    </a:lnTo>
                    <a:lnTo>
                      <a:pt x="106" y="249"/>
                    </a:lnTo>
                    <a:lnTo>
                      <a:pt x="106" y="238"/>
                    </a:lnTo>
                    <a:lnTo>
                      <a:pt x="100" y="224"/>
                    </a:lnTo>
                    <a:lnTo>
                      <a:pt x="82" y="203"/>
                    </a:lnTo>
                    <a:lnTo>
                      <a:pt x="74" y="197"/>
                    </a:lnTo>
                    <a:lnTo>
                      <a:pt x="59" y="191"/>
                    </a:lnTo>
                    <a:lnTo>
                      <a:pt x="66" y="161"/>
                    </a:lnTo>
                    <a:lnTo>
                      <a:pt x="66" y="134"/>
                    </a:lnTo>
                    <a:lnTo>
                      <a:pt x="68" y="108"/>
                    </a:lnTo>
                    <a:lnTo>
                      <a:pt x="66" y="91"/>
                    </a:lnTo>
                    <a:lnTo>
                      <a:pt x="63" y="58"/>
                    </a:lnTo>
                    <a:lnTo>
                      <a:pt x="66" y="25"/>
                    </a:lnTo>
                    <a:lnTo>
                      <a:pt x="62" y="0"/>
                    </a:lnTo>
                    <a:lnTo>
                      <a:pt x="75" y="6"/>
                    </a:lnTo>
                    <a:lnTo>
                      <a:pt x="75" y="6"/>
                    </a:lnTo>
                    <a:close/>
                  </a:path>
                </a:pathLst>
              </a:custGeom>
              <a:solidFill>
                <a:srgbClr val="000000"/>
              </a:solidFill>
              <a:ln w="9525">
                <a:noFill/>
                <a:round/>
                <a:headEnd/>
                <a:tailEnd/>
              </a:ln>
            </p:spPr>
            <p:txBody>
              <a:bodyPr/>
              <a:lstStyle/>
              <a:p>
                <a:endParaRPr lang="en-US"/>
              </a:p>
            </p:txBody>
          </p:sp>
          <p:sp>
            <p:nvSpPr>
              <p:cNvPr id="313485" name="Freeform 141"/>
              <p:cNvSpPr>
                <a:spLocks/>
              </p:cNvSpPr>
              <p:nvPr/>
            </p:nvSpPr>
            <p:spPr bwMode="auto">
              <a:xfrm>
                <a:off x="5735" y="1356"/>
                <a:ext cx="14" cy="6"/>
              </a:xfrm>
              <a:custGeom>
                <a:avLst/>
                <a:gdLst/>
                <a:ahLst/>
                <a:cxnLst>
                  <a:cxn ang="0">
                    <a:pos x="27" y="6"/>
                  </a:cxn>
                  <a:cxn ang="0">
                    <a:pos x="21" y="10"/>
                  </a:cxn>
                  <a:cxn ang="0">
                    <a:pos x="14" y="12"/>
                  </a:cxn>
                  <a:cxn ang="0">
                    <a:pos x="6" y="7"/>
                  </a:cxn>
                  <a:cxn ang="0">
                    <a:pos x="0" y="3"/>
                  </a:cxn>
                  <a:cxn ang="0">
                    <a:pos x="12" y="1"/>
                  </a:cxn>
                  <a:cxn ang="0">
                    <a:pos x="21" y="3"/>
                  </a:cxn>
                  <a:cxn ang="0">
                    <a:pos x="28" y="0"/>
                  </a:cxn>
                  <a:cxn ang="0">
                    <a:pos x="27" y="6"/>
                  </a:cxn>
                  <a:cxn ang="0">
                    <a:pos x="27" y="6"/>
                  </a:cxn>
                </a:cxnLst>
                <a:rect l="0" t="0" r="r" b="b"/>
                <a:pathLst>
                  <a:path w="28" h="12">
                    <a:moveTo>
                      <a:pt x="27" y="6"/>
                    </a:moveTo>
                    <a:lnTo>
                      <a:pt x="21" y="10"/>
                    </a:lnTo>
                    <a:lnTo>
                      <a:pt x="14" y="12"/>
                    </a:lnTo>
                    <a:lnTo>
                      <a:pt x="6" y="7"/>
                    </a:lnTo>
                    <a:lnTo>
                      <a:pt x="0" y="3"/>
                    </a:lnTo>
                    <a:lnTo>
                      <a:pt x="12" y="1"/>
                    </a:lnTo>
                    <a:lnTo>
                      <a:pt x="21" y="3"/>
                    </a:lnTo>
                    <a:lnTo>
                      <a:pt x="28" y="0"/>
                    </a:lnTo>
                    <a:lnTo>
                      <a:pt x="27" y="6"/>
                    </a:lnTo>
                    <a:lnTo>
                      <a:pt x="27" y="6"/>
                    </a:lnTo>
                    <a:close/>
                  </a:path>
                </a:pathLst>
              </a:custGeom>
              <a:solidFill>
                <a:srgbClr val="000000"/>
              </a:solidFill>
              <a:ln w="9525">
                <a:noFill/>
                <a:round/>
                <a:headEnd/>
                <a:tailEnd/>
              </a:ln>
            </p:spPr>
            <p:txBody>
              <a:bodyPr/>
              <a:lstStyle/>
              <a:p>
                <a:endParaRPr lang="en-US"/>
              </a:p>
            </p:txBody>
          </p:sp>
          <p:sp>
            <p:nvSpPr>
              <p:cNvPr id="313486" name="Freeform 142"/>
              <p:cNvSpPr>
                <a:spLocks/>
              </p:cNvSpPr>
              <p:nvPr/>
            </p:nvSpPr>
            <p:spPr bwMode="auto">
              <a:xfrm>
                <a:off x="5777" y="1351"/>
                <a:ext cx="12" cy="5"/>
              </a:xfrm>
              <a:custGeom>
                <a:avLst/>
                <a:gdLst/>
                <a:ahLst/>
                <a:cxnLst>
                  <a:cxn ang="0">
                    <a:pos x="3" y="9"/>
                  </a:cxn>
                  <a:cxn ang="0">
                    <a:pos x="8" y="10"/>
                  </a:cxn>
                  <a:cxn ang="0">
                    <a:pos x="15" y="10"/>
                  </a:cxn>
                  <a:cxn ang="0">
                    <a:pos x="21" y="7"/>
                  </a:cxn>
                  <a:cxn ang="0">
                    <a:pos x="25" y="3"/>
                  </a:cxn>
                  <a:cxn ang="0">
                    <a:pos x="21" y="0"/>
                  </a:cxn>
                  <a:cxn ang="0">
                    <a:pos x="15" y="2"/>
                  </a:cxn>
                  <a:cxn ang="0">
                    <a:pos x="9" y="2"/>
                  </a:cxn>
                  <a:cxn ang="0">
                    <a:pos x="0" y="3"/>
                  </a:cxn>
                  <a:cxn ang="0">
                    <a:pos x="3" y="9"/>
                  </a:cxn>
                  <a:cxn ang="0">
                    <a:pos x="3" y="9"/>
                  </a:cxn>
                </a:cxnLst>
                <a:rect l="0" t="0" r="r" b="b"/>
                <a:pathLst>
                  <a:path w="25" h="10">
                    <a:moveTo>
                      <a:pt x="3" y="9"/>
                    </a:moveTo>
                    <a:lnTo>
                      <a:pt x="8" y="10"/>
                    </a:lnTo>
                    <a:lnTo>
                      <a:pt x="15" y="10"/>
                    </a:lnTo>
                    <a:lnTo>
                      <a:pt x="21" y="7"/>
                    </a:lnTo>
                    <a:lnTo>
                      <a:pt x="25" y="3"/>
                    </a:lnTo>
                    <a:lnTo>
                      <a:pt x="21" y="0"/>
                    </a:lnTo>
                    <a:lnTo>
                      <a:pt x="15" y="2"/>
                    </a:lnTo>
                    <a:lnTo>
                      <a:pt x="9" y="2"/>
                    </a:lnTo>
                    <a:lnTo>
                      <a:pt x="0" y="3"/>
                    </a:lnTo>
                    <a:lnTo>
                      <a:pt x="3" y="9"/>
                    </a:lnTo>
                    <a:lnTo>
                      <a:pt x="3" y="9"/>
                    </a:lnTo>
                    <a:close/>
                  </a:path>
                </a:pathLst>
              </a:custGeom>
              <a:solidFill>
                <a:srgbClr val="000000"/>
              </a:solidFill>
              <a:ln w="9525">
                <a:noFill/>
                <a:round/>
                <a:headEnd/>
                <a:tailEnd/>
              </a:ln>
            </p:spPr>
            <p:txBody>
              <a:bodyPr/>
              <a:lstStyle/>
              <a:p>
                <a:endParaRPr lang="en-US"/>
              </a:p>
            </p:txBody>
          </p:sp>
          <p:sp>
            <p:nvSpPr>
              <p:cNvPr id="313487" name="Freeform 143"/>
              <p:cNvSpPr>
                <a:spLocks/>
              </p:cNvSpPr>
              <p:nvPr/>
            </p:nvSpPr>
            <p:spPr bwMode="auto">
              <a:xfrm>
                <a:off x="5749" y="942"/>
                <a:ext cx="37" cy="18"/>
              </a:xfrm>
              <a:custGeom>
                <a:avLst/>
                <a:gdLst/>
                <a:ahLst/>
                <a:cxnLst>
                  <a:cxn ang="0">
                    <a:pos x="0" y="1"/>
                  </a:cxn>
                  <a:cxn ang="0">
                    <a:pos x="33" y="0"/>
                  </a:cxn>
                  <a:cxn ang="0">
                    <a:pos x="49" y="5"/>
                  </a:cxn>
                  <a:cxn ang="0">
                    <a:pos x="65" y="16"/>
                  </a:cxn>
                  <a:cxn ang="0">
                    <a:pos x="75" y="33"/>
                  </a:cxn>
                  <a:cxn ang="0">
                    <a:pos x="69" y="36"/>
                  </a:cxn>
                  <a:cxn ang="0">
                    <a:pos x="55" y="20"/>
                  </a:cxn>
                  <a:cxn ang="0">
                    <a:pos x="39" y="11"/>
                  </a:cxn>
                  <a:cxn ang="0">
                    <a:pos x="24" y="7"/>
                  </a:cxn>
                  <a:cxn ang="0">
                    <a:pos x="9" y="10"/>
                  </a:cxn>
                  <a:cxn ang="0">
                    <a:pos x="0" y="1"/>
                  </a:cxn>
                  <a:cxn ang="0">
                    <a:pos x="0" y="1"/>
                  </a:cxn>
                </a:cxnLst>
                <a:rect l="0" t="0" r="r" b="b"/>
                <a:pathLst>
                  <a:path w="75" h="36">
                    <a:moveTo>
                      <a:pt x="0" y="1"/>
                    </a:moveTo>
                    <a:lnTo>
                      <a:pt x="33" y="0"/>
                    </a:lnTo>
                    <a:lnTo>
                      <a:pt x="49" y="5"/>
                    </a:lnTo>
                    <a:lnTo>
                      <a:pt x="65" y="16"/>
                    </a:lnTo>
                    <a:lnTo>
                      <a:pt x="75" y="33"/>
                    </a:lnTo>
                    <a:lnTo>
                      <a:pt x="69" y="36"/>
                    </a:lnTo>
                    <a:lnTo>
                      <a:pt x="55" y="20"/>
                    </a:lnTo>
                    <a:lnTo>
                      <a:pt x="39" y="11"/>
                    </a:lnTo>
                    <a:lnTo>
                      <a:pt x="24" y="7"/>
                    </a:lnTo>
                    <a:lnTo>
                      <a:pt x="9" y="10"/>
                    </a:lnTo>
                    <a:lnTo>
                      <a:pt x="0" y="1"/>
                    </a:lnTo>
                    <a:lnTo>
                      <a:pt x="0" y="1"/>
                    </a:lnTo>
                    <a:close/>
                  </a:path>
                </a:pathLst>
              </a:custGeom>
              <a:solidFill>
                <a:srgbClr val="000000"/>
              </a:solidFill>
              <a:ln w="9525">
                <a:noFill/>
                <a:round/>
                <a:headEnd/>
                <a:tailEnd/>
              </a:ln>
            </p:spPr>
            <p:txBody>
              <a:bodyPr/>
              <a:lstStyle/>
              <a:p>
                <a:endParaRPr lang="en-US"/>
              </a:p>
            </p:txBody>
          </p:sp>
          <p:sp>
            <p:nvSpPr>
              <p:cNvPr id="313488" name="Freeform 144"/>
              <p:cNvSpPr>
                <a:spLocks/>
              </p:cNvSpPr>
              <p:nvPr/>
            </p:nvSpPr>
            <p:spPr bwMode="auto">
              <a:xfrm>
                <a:off x="5749" y="942"/>
                <a:ext cx="37" cy="22"/>
              </a:xfrm>
              <a:custGeom>
                <a:avLst/>
                <a:gdLst/>
                <a:ahLst/>
                <a:cxnLst>
                  <a:cxn ang="0">
                    <a:pos x="0" y="0"/>
                  </a:cxn>
                  <a:cxn ang="0">
                    <a:pos x="5" y="19"/>
                  </a:cxn>
                  <a:cxn ang="0">
                    <a:pos x="18" y="32"/>
                  </a:cxn>
                  <a:cxn ang="0">
                    <a:pos x="34" y="41"/>
                  </a:cxn>
                  <a:cxn ang="0">
                    <a:pos x="56" y="43"/>
                  </a:cxn>
                  <a:cxn ang="0">
                    <a:pos x="65" y="40"/>
                  </a:cxn>
                  <a:cxn ang="0">
                    <a:pos x="75" y="32"/>
                  </a:cxn>
                  <a:cxn ang="0">
                    <a:pos x="64" y="28"/>
                  </a:cxn>
                  <a:cxn ang="0">
                    <a:pos x="56" y="34"/>
                  </a:cxn>
                  <a:cxn ang="0">
                    <a:pos x="37" y="34"/>
                  </a:cxn>
                  <a:cxn ang="0">
                    <a:pos x="22" y="26"/>
                  </a:cxn>
                  <a:cxn ang="0">
                    <a:pos x="12" y="18"/>
                  </a:cxn>
                  <a:cxn ang="0">
                    <a:pos x="9" y="9"/>
                  </a:cxn>
                  <a:cxn ang="0">
                    <a:pos x="12" y="3"/>
                  </a:cxn>
                  <a:cxn ang="0">
                    <a:pos x="0" y="0"/>
                  </a:cxn>
                  <a:cxn ang="0">
                    <a:pos x="0" y="0"/>
                  </a:cxn>
                </a:cxnLst>
                <a:rect l="0" t="0" r="r" b="b"/>
                <a:pathLst>
                  <a:path w="75" h="43">
                    <a:moveTo>
                      <a:pt x="0" y="0"/>
                    </a:moveTo>
                    <a:lnTo>
                      <a:pt x="5" y="19"/>
                    </a:lnTo>
                    <a:lnTo>
                      <a:pt x="18" y="32"/>
                    </a:lnTo>
                    <a:lnTo>
                      <a:pt x="34" y="41"/>
                    </a:lnTo>
                    <a:lnTo>
                      <a:pt x="56" y="43"/>
                    </a:lnTo>
                    <a:lnTo>
                      <a:pt x="65" y="40"/>
                    </a:lnTo>
                    <a:lnTo>
                      <a:pt x="75" y="32"/>
                    </a:lnTo>
                    <a:lnTo>
                      <a:pt x="64" y="28"/>
                    </a:lnTo>
                    <a:lnTo>
                      <a:pt x="56" y="34"/>
                    </a:lnTo>
                    <a:lnTo>
                      <a:pt x="37" y="34"/>
                    </a:lnTo>
                    <a:lnTo>
                      <a:pt x="22" y="26"/>
                    </a:lnTo>
                    <a:lnTo>
                      <a:pt x="12" y="18"/>
                    </a:lnTo>
                    <a:lnTo>
                      <a:pt x="9" y="9"/>
                    </a:lnTo>
                    <a:lnTo>
                      <a:pt x="12" y="3"/>
                    </a:lnTo>
                    <a:lnTo>
                      <a:pt x="0" y="0"/>
                    </a:lnTo>
                    <a:lnTo>
                      <a:pt x="0" y="0"/>
                    </a:lnTo>
                    <a:close/>
                  </a:path>
                </a:pathLst>
              </a:custGeom>
              <a:solidFill>
                <a:srgbClr val="000000"/>
              </a:solidFill>
              <a:ln w="9525">
                <a:noFill/>
                <a:round/>
                <a:headEnd/>
                <a:tailEnd/>
              </a:ln>
            </p:spPr>
            <p:txBody>
              <a:bodyPr/>
              <a:lstStyle/>
              <a:p>
                <a:endParaRPr lang="en-US"/>
              </a:p>
            </p:txBody>
          </p:sp>
          <p:sp>
            <p:nvSpPr>
              <p:cNvPr id="313489" name="Freeform 145"/>
              <p:cNvSpPr>
                <a:spLocks/>
              </p:cNvSpPr>
              <p:nvPr/>
            </p:nvSpPr>
            <p:spPr bwMode="auto">
              <a:xfrm>
                <a:off x="5758" y="944"/>
                <a:ext cx="9" cy="10"/>
              </a:xfrm>
              <a:custGeom>
                <a:avLst/>
                <a:gdLst/>
                <a:ahLst/>
                <a:cxnLst>
                  <a:cxn ang="0">
                    <a:pos x="13" y="0"/>
                  </a:cxn>
                  <a:cxn ang="0">
                    <a:pos x="3" y="0"/>
                  </a:cxn>
                  <a:cxn ang="0">
                    <a:pos x="0" y="7"/>
                  </a:cxn>
                  <a:cxn ang="0">
                    <a:pos x="0" y="18"/>
                  </a:cxn>
                  <a:cxn ang="0">
                    <a:pos x="9" y="21"/>
                  </a:cxn>
                  <a:cxn ang="0">
                    <a:pos x="16" y="18"/>
                  </a:cxn>
                  <a:cxn ang="0">
                    <a:pos x="19" y="10"/>
                  </a:cxn>
                  <a:cxn ang="0">
                    <a:pos x="19" y="6"/>
                  </a:cxn>
                  <a:cxn ang="0">
                    <a:pos x="13" y="0"/>
                  </a:cxn>
                  <a:cxn ang="0">
                    <a:pos x="13" y="0"/>
                  </a:cxn>
                </a:cxnLst>
                <a:rect l="0" t="0" r="r" b="b"/>
                <a:pathLst>
                  <a:path w="19" h="21">
                    <a:moveTo>
                      <a:pt x="13" y="0"/>
                    </a:moveTo>
                    <a:lnTo>
                      <a:pt x="3" y="0"/>
                    </a:lnTo>
                    <a:lnTo>
                      <a:pt x="0" y="7"/>
                    </a:lnTo>
                    <a:lnTo>
                      <a:pt x="0" y="18"/>
                    </a:lnTo>
                    <a:lnTo>
                      <a:pt x="9" y="21"/>
                    </a:lnTo>
                    <a:lnTo>
                      <a:pt x="16" y="18"/>
                    </a:lnTo>
                    <a:lnTo>
                      <a:pt x="19" y="10"/>
                    </a:lnTo>
                    <a:lnTo>
                      <a:pt x="19" y="6"/>
                    </a:lnTo>
                    <a:lnTo>
                      <a:pt x="13" y="0"/>
                    </a:lnTo>
                    <a:lnTo>
                      <a:pt x="13" y="0"/>
                    </a:lnTo>
                    <a:close/>
                  </a:path>
                </a:pathLst>
              </a:custGeom>
              <a:solidFill>
                <a:srgbClr val="000000"/>
              </a:solidFill>
              <a:ln w="9525">
                <a:noFill/>
                <a:round/>
                <a:headEnd/>
                <a:tailEnd/>
              </a:ln>
            </p:spPr>
            <p:txBody>
              <a:bodyPr/>
              <a:lstStyle/>
              <a:p>
                <a:endParaRPr lang="en-US"/>
              </a:p>
            </p:txBody>
          </p:sp>
          <p:sp>
            <p:nvSpPr>
              <p:cNvPr id="313490" name="Freeform 146"/>
              <p:cNvSpPr>
                <a:spLocks/>
              </p:cNvSpPr>
              <p:nvPr/>
            </p:nvSpPr>
            <p:spPr bwMode="auto">
              <a:xfrm>
                <a:off x="5744" y="949"/>
                <a:ext cx="9" cy="7"/>
              </a:xfrm>
              <a:custGeom>
                <a:avLst/>
                <a:gdLst/>
                <a:ahLst/>
                <a:cxnLst>
                  <a:cxn ang="0">
                    <a:pos x="15" y="0"/>
                  </a:cxn>
                  <a:cxn ang="0">
                    <a:pos x="0" y="2"/>
                  </a:cxn>
                  <a:cxn ang="0">
                    <a:pos x="3" y="13"/>
                  </a:cxn>
                  <a:cxn ang="0">
                    <a:pos x="19" y="8"/>
                  </a:cxn>
                  <a:cxn ang="0">
                    <a:pos x="15" y="0"/>
                  </a:cxn>
                  <a:cxn ang="0">
                    <a:pos x="15" y="0"/>
                  </a:cxn>
                </a:cxnLst>
                <a:rect l="0" t="0" r="r" b="b"/>
                <a:pathLst>
                  <a:path w="19" h="13">
                    <a:moveTo>
                      <a:pt x="15" y="0"/>
                    </a:moveTo>
                    <a:lnTo>
                      <a:pt x="0" y="2"/>
                    </a:lnTo>
                    <a:lnTo>
                      <a:pt x="3" y="13"/>
                    </a:lnTo>
                    <a:lnTo>
                      <a:pt x="19" y="8"/>
                    </a:lnTo>
                    <a:lnTo>
                      <a:pt x="15" y="0"/>
                    </a:lnTo>
                    <a:lnTo>
                      <a:pt x="15" y="0"/>
                    </a:lnTo>
                    <a:close/>
                  </a:path>
                </a:pathLst>
              </a:custGeom>
              <a:solidFill>
                <a:srgbClr val="000000"/>
              </a:solidFill>
              <a:ln w="9525">
                <a:noFill/>
                <a:round/>
                <a:headEnd/>
                <a:tailEnd/>
              </a:ln>
            </p:spPr>
            <p:txBody>
              <a:bodyPr/>
              <a:lstStyle/>
              <a:p>
                <a:endParaRPr lang="en-US"/>
              </a:p>
            </p:txBody>
          </p:sp>
          <p:sp>
            <p:nvSpPr>
              <p:cNvPr id="313491" name="Freeform 147"/>
              <p:cNvSpPr>
                <a:spLocks/>
              </p:cNvSpPr>
              <p:nvPr/>
            </p:nvSpPr>
            <p:spPr bwMode="auto">
              <a:xfrm>
                <a:off x="5749" y="955"/>
                <a:ext cx="7" cy="7"/>
              </a:xfrm>
              <a:custGeom>
                <a:avLst/>
                <a:gdLst/>
                <a:ahLst/>
                <a:cxnLst>
                  <a:cxn ang="0">
                    <a:pos x="12" y="0"/>
                  </a:cxn>
                  <a:cxn ang="0">
                    <a:pos x="0" y="9"/>
                  </a:cxn>
                  <a:cxn ang="0">
                    <a:pos x="6" y="13"/>
                  </a:cxn>
                  <a:cxn ang="0">
                    <a:pos x="15" y="3"/>
                  </a:cxn>
                  <a:cxn ang="0">
                    <a:pos x="12" y="0"/>
                  </a:cxn>
                  <a:cxn ang="0">
                    <a:pos x="12" y="0"/>
                  </a:cxn>
                </a:cxnLst>
                <a:rect l="0" t="0" r="r" b="b"/>
                <a:pathLst>
                  <a:path w="15" h="13">
                    <a:moveTo>
                      <a:pt x="12" y="0"/>
                    </a:moveTo>
                    <a:lnTo>
                      <a:pt x="0" y="9"/>
                    </a:lnTo>
                    <a:lnTo>
                      <a:pt x="6" y="13"/>
                    </a:lnTo>
                    <a:lnTo>
                      <a:pt x="15" y="3"/>
                    </a:lnTo>
                    <a:lnTo>
                      <a:pt x="12" y="0"/>
                    </a:lnTo>
                    <a:lnTo>
                      <a:pt x="12" y="0"/>
                    </a:lnTo>
                    <a:close/>
                  </a:path>
                </a:pathLst>
              </a:custGeom>
              <a:solidFill>
                <a:srgbClr val="000000"/>
              </a:solidFill>
              <a:ln w="9525">
                <a:noFill/>
                <a:round/>
                <a:headEnd/>
                <a:tailEnd/>
              </a:ln>
            </p:spPr>
            <p:txBody>
              <a:bodyPr/>
              <a:lstStyle/>
              <a:p>
                <a:endParaRPr lang="en-US"/>
              </a:p>
            </p:txBody>
          </p:sp>
          <p:sp>
            <p:nvSpPr>
              <p:cNvPr id="313492" name="Freeform 148"/>
              <p:cNvSpPr>
                <a:spLocks/>
              </p:cNvSpPr>
              <p:nvPr/>
            </p:nvSpPr>
            <p:spPr bwMode="auto">
              <a:xfrm>
                <a:off x="5755" y="959"/>
                <a:ext cx="6" cy="8"/>
              </a:xfrm>
              <a:custGeom>
                <a:avLst/>
                <a:gdLst/>
                <a:ahLst/>
                <a:cxnLst>
                  <a:cxn ang="0">
                    <a:pos x="7" y="0"/>
                  </a:cxn>
                  <a:cxn ang="0">
                    <a:pos x="0" y="12"/>
                  </a:cxn>
                  <a:cxn ang="0">
                    <a:pos x="5" y="17"/>
                  </a:cxn>
                  <a:cxn ang="0">
                    <a:pos x="13" y="3"/>
                  </a:cxn>
                  <a:cxn ang="0">
                    <a:pos x="7" y="0"/>
                  </a:cxn>
                  <a:cxn ang="0">
                    <a:pos x="7" y="0"/>
                  </a:cxn>
                </a:cxnLst>
                <a:rect l="0" t="0" r="r" b="b"/>
                <a:pathLst>
                  <a:path w="13" h="17">
                    <a:moveTo>
                      <a:pt x="7" y="0"/>
                    </a:moveTo>
                    <a:lnTo>
                      <a:pt x="0" y="12"/>
                    </a:lnTo>
                    <a:lnTo>
                      <a:pt x="5" y="17"/>
                    </a:lnTo>
                    <a:lnTo>
                      <a:pt x="13" y="3"/>
                    </a:lnTo>
                    <a:lnTo>
                      <a:pt x="7" y="0"/>
                    </a:lnTo>
                    <a:lnTo>
                      <a:pt x="7" y="0"/>
                    </a:lnTo>
                    <a:close/>
                  </a:path>
                </a:pathLst>
              </a:custGeom>
              <a:solidFill>
                <a:srgbClr val="000000"/>
              </a:solidFill>
              <a:ln w="9525">
                <a:noFill/>
                <a:round/>
                <a:headEnd/>
                <a:tailEnd/>
              </a:ln>
            </p:spPr>
            <p:txBody>
              <a:bodyPr/>
              <a:lstStyle/>
              <a:p>
                <a:endParaRPr lang="en-US"/>
              </a:p>
            </p:txBody>
          </p:sp>
          <p:sp>
            <p:nvSpPr>
              <p:cNvPr id="313493" name="Freeform 149"/>
              <p:cNvSpPr>
                <a:spLocks/>
              </p:cNvSpPr>
              <p:nvPr/>
            </p:nvSpPr>
            <p:spPr bwMode="auto">
              <a:xfrm>
                <a:off x="5760" y="961"/>
                <a:ext cx="6" cy="10"/>
              </a:xfrm>
              <a:custGeom>
                <a:avLst/>
                <a:gdLst/>
                <a:ahLst/>
                <a:cxnLst>
                  <a:cxn ang="0">
                    <a:pos x="7" y="0"/>
                  </a:cxn>
                  <a:cxn ang="0">
                    <a:pos x="0" y="16"/>
                  </a:cxn>
                  <a:cxn ang="0">
                    <a:pos x="7" y="20"/>
                  </a:cxn>
                  <a:cxn ang="0">
                    <a:pos x="10" y="1"/>
                  </a:cxn>
                  <a:cxn ang="0">
                    <a:pos x="7" y="0"/>
                  </a:cxn>
                  <a:cxn ang="0">
                    <a:pos x="7" y="0"/>
                  </a:cxn>
                </a:cxnLst>
                <a:rect l="0" t="0" r="r" b="b"/>
                <a:pathLst>
                  <a:path w="10" h="20">
                    <a:moveTo>
                      <a:pt x="7" y="0"/>
                    </a:moveTo>
                    <a:lnTo>
                      <a:pt x="0" y="16"/>
                    </a:lnTo>
                    <a:lnTo>
                      <a:pt x="7" y="20"/>
                    </a:lnTo>
                    <a:lnTo>
                      <a:pt x="10" y="1"/>
                    </a:lnTo>
                    <a:lnTo>
                      <a:pt x="7" y="0"/>
                    </a:lnTo>
                    <a:lnTo>
                      <a:pt x="7" y="0"/>
                    </a:lnTo>
                    <a:close/>
                  </a:path>
                </a:pathLst>
              </a:custGeom>
              <a:solidFill>
                <a:srgbClr val="000000"/>
              </a:solidFill>
              <a:ln w="9525">
                <a:noFill/>
                <a:round/>
                <a:headEnd/>
                <a:tailEnd/>
              </a:ln>
            </p:spPr>
            <p:txBody>
              <a:bodyPr/>
              <a:lstStyle/>
              <a:p>
                <a:endParaRPr lang="en-US"/>
              </a:p>
            </p:txBody>
          </p:sp>
          <p:sp>
            <p:nvSpPr>
              <p:cNvPr id="313494" name="Freeform 150"/>
              <p:cNvSpPr>
                <a:spLocks/>
              </p:cNvSpPr>
              <p:nvPr/>
            </p:nvSpPr>
            <p:spPr bwMode="auto">
              <a:xfrm>
                <a:off x="5769" y="962"/>
                <a:ext cx="3" cy="10"/>
              </a:xfrm>
              <a:custGeom>
                <a:avLst/>
                <a:gdLst/>
                <a:ahLst/>
                <a:cxnLst>
                  <a:cxn ang="0">
                    <a:pos x="0" y="0"/>
                  </a:cxn>
                  <a:cxn ang="0">
                    <a:pos x="0" y="19"/>
                  </a:cxn>
                  <a:cxn ang="0">
                    <a:pos x="5" y="19"/>
                  </a:cxn>
                  <a:cxn ang="0">
                    <a:pos x="5" y="0"/>
                  </a:cxn>
                  <a:cxn ang="0">
                    <a:pos x="0" y="0"/>
                  </a:cxn>
                  <a:cxn ang="0">
                    <a:pos x="0" y="0"/>
                  </a:cxn>
                </a:cxnLst>
                <a:rect l="0" t="0" r="r" b="b"/>
                <a:pathLst>
                  <a:path w="5" h="19">
                    <a:moveTo>
                      <a:pt x="0" y="0"/>
                    </a:moveTo>
                    <a:lnTo>
                      <a:pt x="0" y="19"/>
                    </a:lnTo>
                    <a:lnTo>
                      <a:pt x="5" y="19"/>
                    </a:lnTo>
                    <a:lnTo>
                      <a:pt x="5" y="0"/>
                    </a:lnTo>
                    <a:lnTo>
                      <a:pt x="0" y="0"/>
                    </a:lnTo>
                    <a:lnTo>
                      <a:pt x="0" y="0"/>
                    </a:lnTo>
                    <a:close/>
                  </a:path>
                </a:pathLst>
              </a:custGeom>
              <a:solidFill>
                <a:srgbClr val="000000"/>
              </a:solidFill>
              <a:ln w="9525">
                <a:noFill/>
                <a:round/>
                <a:headEnd/>
                <a:tailEnd/>
              </a:ln>
            </p:spPr>
            <p:txBody>
              <a:bodyPr/>
              <a:lstStyle/>
              <a:p>
                <a:endParaRPr lang="en-US"/>
              </a:p>
            </p:txBody>
          </p:sp>
          <p:sp>
            <p:nvSpPr>
              <p:cNvPr id="313495" name="Freeform 151"/>
              <p:cNvSpPr>
                <a:spLocks/>
              </p:cNvSpPr>
              <p:nvPr/>
            </p:nvSpPr>
            <p:spPr bwMode="auto">
              <a:xfrm>
                <a:off x="5776" y="962"/>
                <a:ext cx="3" cy="9"/>
              </a:xfrm>
              <a:custGeom>
                <a:avLst/>
                <a:gdLst/>
                <a:ahLst/>
                <a:cxnLst>
                  <a:cxn ang="0">
                    <a:pos x="0" y="1"/>
                  </a:cxn>
                  <a:cxn ang="0">
                    <a:pos x="0" y="17"/>
                  </a:cxn>
                  <a:cxn ang="0">
                    <a:pos x="6" y="17"/>
                  </a:cxn>
                  <a:cxn ang="0">
                    <a:pos x="6" y="0"/>
                  </a:cxn>
                  <a:cxn ang="0">
                    <a:pos x="0" y="1"/>
                  </a:cxn>
                  <a:cxn ang="0">
                    <a:pos x="0" y="1"/>
                  </a:cxn>
                </a:cxnLst>
                <a:rect l="0" t="0" r="r" b="b"/>
                <a:pathLst>
                  <a:path w="6" h="17">
                    <a:moveTo>
                      <a:pt x="0" y="1"/>
                    </a:moveTo>
                    <a:lnTo>
                      <a:pt x="0" y="17"/>
                    </a:lnTo>
                    <a:lnTo>
                      <a:pt x="6" y="17"/>
                    </a:lnTo>
                    <a:lnTo>
                      <a:pt x="6" y="0"/>
                    </a:lnTo>
                    <a:lnTo>
                      <a:pt x="0" y="1"/>
                    </a:lnTo>
                    <a:lnTo>
                      <a:pt x="0" y="1"/>
                    </a:lnTo>
                    <a:close/>
                  </a:path>
                </a:pathLst>
              </a:custGeom>
              <a:solidFill>
                <a:srgbClr val="000000"/>
              </a:solidFill>
              <a:ln w="9525">
                <a:noFill/>
                <a:round/>
                <a:headEnd/>
                <a:tailEnd/>
              </a:ln>
            </p:spPr>
            <p:txBody>
              <a:bodyPr/>
              <a:lstStyle/>
              <a:p>
                <a:endParaRPr lang="en-US"/>
              </a:p>
            </p:txBody>
          </p:sp>
          <p:sp>
            <p:nvSpPr>
              <p:cNvPr id="313496" name="Freeform 152"/>
              <p:cNvSpPr>
                <a:spLocks/>
              </p:cNvSpPr>
              <p:nvPr/>
            </p:nvSpPr>
            <p:spPr bwMode="auto">
              <a:xfrm>
                <a:off x="5781" y="960"/>
                <a:ext cx="4" cy="8"/>
              </a:xfrm>
              <a:custGeom>
                <a:avLst/>
                <a:gdLst/>
                <a:ahLst/>
                <a:cxnLst>
                  <a:cxn ang="0">
                    <a:pos x="0" y="2"/>
                  </a:cxn>
                  <a:cxn ang="0">
                    <a:pos x="4" y="16"/>
                  </a:cxn>
                  <a:cxn ang="0">
                    <a:pos x="7" y="11"/>
                  </a:cxn>
                  <a:cxn ang="0">
                    <a:pos x="4" y="0"/>
                  </a:cxn>
                  <a:cxn ang="0">
                    <a:pos x="0" y="2"/>
                  </a:cxn>
                  <a:cxn ang="0">
                    <a:pos x="0" y="2"/>
                  </a:cxn>
                </a:cxnLst>
                <a:rect l="0" t="0" r="r" b="b"/>
                <a:pathLst>
                  <a:path w="7" h="16">
                    <a:moveTo>
                      <a:pt x="0" y="2"/>
                    </a:moveTo>
                    <a:lnTo>
                      <a:pt x="4" y="16"/>
                    </a:lnTo>
                    <a:lnTo>
                      <a:pt x="7" y="11"/>
                    </a:lnTo>
                    <a:lnTo>
                      <a:pt x="4" y="0"/>
                    </a:lnTo>
                    <a:lnTo>
                      <a:pt x="0" y="2"/>
                    </a:lnTo>
                    <a:lnTo>
                      <a:pt x="0" y="2"/>
                    </a:lnTo>
                    <a:close/>
                  </a:path>
                </a:pathLst>
              </a:custGeom>
              <a:solidFill>
                <a:srgbClr val="000000"/>
              </a:solidFill>
              <a:ln w="9525">
                <a:noFill/>
                <a:round/>
                <a:headEnd/>
                <a:tailEnd/>
              </a:ln>
            </p:spPr>
            <p:txBody>
              <a:bodyPr/>
              <a:lstStyle/>
              <a:p>
                <a:endParaRPr lang="en-US"/>
              </a:p>
            </p:txBody>
          </p:sp>
          <p:sp>
            <p:nvSpPr>
              <p:cNvPr id="313497" name="Freeform 153"/>
              <p:cNvSpPr>
                <a:spLocks/>
              </p:cNvSpPr>
              <p:nvPr/>
            </p:nvSpPr>
            <p:spPr bwMode="auto">
              <a:xfrm>
                <a:off x="5782" y="950"/>
                <a:ext cx="7" cy="6"/>
              </a:xfrm>
              <a:custGeom>
                <a:avLst/>
                <a:gdLst/>
                <a:ahLst/>
                <a:cxnLst>
                  <a:cxn ang="0">
                    <a:pos x="2" y="11"/>
                  </a:cxn>
                  <a:cxn ang="0">
                    <a:pos x="14" y="4"/>
                  </a:cxn>
                  <a:cxn ang="0">
                    <a:pos x="10" y="0"/>
                  </a:cxn>
                  <a:cxn ang="0">
                    <a:pos x="0" y="9"/>
                  </a:cxn>
                  <a:cxn ang="0">
                    <a:pos x="2" y="11"/>
                  </a:cxn>
                  <a:cxn ang="0">
                    <a:pos x="2" y="11"/>
                  </a:cxn>
                </a:cxnLst>
                <a:rect l="0" t="0" r="r" b="b"/>
                <a:pathLst>
                  <a:path w="14" h="11">
                    <a:moveTo>
                      <a:pt x="2" y="11"/>
                    </a:moveTo>
                    <a:lnTo>
                      <a:pt x="14" y="4"/>
                    </a:lnTo>
                    <a:lnTo>
                      <a:pt x="10" y="0"/>
                    </a:lnTo>
                    <a:lnTo>
                      <a:pt x="0" y="9"/>
                    </a:lnTo>
                    <a:lnTo>
                      <a:pt x="2" y="11"/>
                    </a:lnTo>
                    <a:lnTo>
                      <a:pt x="2" y="11"/>
                    </a:lnTo>
                    <a:close/>
                  </a:path>
                </a:pathLst>
              </a:custGeom>
              <a:solidFill>
                <a:srgbClr val="000000"/>
              </a:solidFill>
              <a:ln w="9525">
                <a:noFill/>
                <a:round/>
                <a:headEnd/>
                <a:tailEnd/>
              </a:ln>
            </p:spPr>
            <p:txBody>
              <a:bodyPr/>
              <a:lstStyle/>
              <a:p>
                <a:endParaRPr lang="en-US"/>
              </a:p>
            </p:txBody>
          </p:sp>
          <p:sp>
            <p:nvSpPr>
              <p:cNvPr id="313498" name="Freeform 154"/>
              <p:cNvSpPr>
                <a:spLocks/>
              </p:cNvSpPr>
              <p:nvPr/>
            </p:nvSpPr>
            <p:spPr bwMode="auto">
              <a:xfrm>
                <a:off x="5778" y="942"/>
                <a:ext cx="8" cy="10"/>
              </a:xfrm>
              <a:custGeom>
                <a:avLst/>
                <a:gdLst/>
                <a:ahLst/>
                <a:cxnLst>
                  <a:cxn ang="0">
                    <a:pos x="3" y="19"/>
                  </a:cxn>
                  <a:cxn ang="0">
                    <a:pos x="16" y="9"/>
                  </a:cxn>
                  <a:cxn ang="0">
                    <a:pos x="12" y="0"/>
                  </a:cxn>
                  <a:cxn ang="0">
                    <a:pos x="0" y="15"/>
                  </a:cxn>
                  <a:cxn ang="0">
                    <a:pos x="3" y="19"/>
                  </a:cxn>
                  <a:cxn ang="0">
                    <a:pos x="3" y="19"/>
                  </a:cxn>
                </a:cxnLst>
                <a:rect l="0" t="0" r="r" b="b"/>
                <a:pathLst>
                  <a:path w="16" h="19">
                    <a:moveTo>
                      <a:pt x="3" y="19"/>
                    </a:moveTo>
                    <a:lnTo>
                      <a:pt x="16" y="9"/>
                    </a:lnTo>
                    <a:lnTo>
                      <a:pt x="12" y="0"/>
                    </a:lnTo>
                    <a:lnTo>
                      <a:pt x="0" y="15"/>
                    </a:lnTo>
                    <a:lnTo>
                      <a:pt x="3" y="19"/>
                    </a:lnTo>
                    <a:lnTo>
                      <a:pt x="3" y="19"/>
                    </a:lnTo>
                    <a:close/>
                  </a:path>
                </a:pathLst>
              </a:custGeom>
              <a:solidFill>
                <a:srgbClr val="000000"/>
              </a:solidFill>
              <a:ln w="9525">
                <a:noFill/>
                <a:round/>
                <a:headEnd/>
                <a:tailEnd/>
              </a:ln>
            </p:spPr>
            <p:txBody>
              <a:bodyPr/>
              <a:lstStyle/>
              <a:p>
                <a:endParaRPr lang="en-US"/>
              </a:p>
            </p:txBody>
          </p:sp>
          <p:sp>
            <p:nvSpPr>
              <p:cNvPr id="313499" name="Freeform 155"/>
              <p:cNvSpPr>
                <a:spLocks/>
              </p:cNvSpPr>
              <p:nvPr/>
            </p:nvSpPr>
            <p:spPr bwMode="auto">
              <a:xfrm>
                <a:off x="5775" y="939"/>
                <a:ext cx="7" cy="9"/>
              </a:xfrm>
              <a:custGeom>
                <a:avLst/>
                <a:gdLst/>
                <a:ahLst/>
                <a:cxnLst>
                  <a:cxn ang="0">
                    <a:pos x="2" y="17"/>
                  </a:cxn>
                  <a:cxn ang="0">
                    <a:pos x="14" y="4"/>
                  </a:cxn>
                  <a:cxn ang="0">
                    <a:pos x="6" y="0"/>
                  </a:cxn>
                  <a:cxn ang="0">
                    <a:pos x="0" y="16"/>
                  </a:cxn>
                  <a:cxn ang="0">
                    <a:pos x="2" y="17"/>
                  </a:cxn>
                  <a:cxn ang="0">
                    <a:pos x="2" y="17"/>
                  </a:cxn>
                </a:cxnLst>
                <a:rect l="0" t="0" r="r" b="b"/>
                <a:pathLst>
                  <a:path w="14" h="17">
                    <a:moveTo>
                      <a:pt x="2" y="17"/>
                    </a:moveTo>
                    <a:lnTo>
                      <a:pt x="14" y="4"/>
                    </a:lnTo>
                    <a:lnTo>
                      <a:pt x="6" y="0"/>
                    </a:lnTo>
                    <a:lnTo>
                      <a:pt x="0" y="16"/>
                    </a:lnTo>
                    <a:lnTo>
                      <a:pt x="2" y="17"/>
                    </a:lnTo>
                    <a:lnTo>
                      <a:pt x="2" y="17"/>
                    </a:lnTo>
                    <a:close/>
                  </a:path>
                </a:pathLst>
              </a:custGeom>
              <a:solidFill>
                <a:srgbClr val="000000"/>
              </a:solidFill>
              <a:ln w="9525">
                <a:noFill/>
                <a:round/>
                <a:headEnd/>
                <a:tailEnd/>
              </a:ln>
            </p:spPr>
            <p:txBody>
              <a:bodyPr/>
              <a:lstStyle/>
              <a:p>
                <a:endParaRPr lang="en-US"/>
              </a:p>
            </p:txBody>
          </p:sp>
          <p:sp>
            <p:nvSpPr>
              <p:cNvPr id="313500" name="Freeform 156"/>
              <p:cNvSpPr>
                <a:spLocks/>
              </p:cNvSpPr>
              <p:nvPr/>
            </p:nvSpPr>
            <p:spPr bwMode="auto">
              <a:xfrm>
                <a:off x="5769" y="935"/>
                <a:ext cx="5" cy="10"/>
              </a:xfrm>
              <a:custGeom>
                <a:avLst/>
                <a:gdLst/>
                <a:ahLst/>
                <a:cxnLst>
                  <a:cxn ang="0">
                    <a:pos x="4" y="19"/>
                  </a:cxn>
                  <a:cxn ang="0">
                    <a:pos x="10" y="5"/>
                  </a:cxn>
                  <a:cxn ang="0">
                    <a:pos x="1" y="0"/>
                  </a:cxn>
                  <a:cxn ang="0">
                    <a:pos x="0" y="18"/>
                  </a:cxn>
                  <a:cxn ang="0">
                    <a:pos x="4" y="19"/>
                  </a:cxn>
                  <a:cxn ang="0">
                    <a:pos x="4" y="19"/>
                  </a:cxn>
                </a:cxnLst>
                <a:rect l="0" t="0" r="r" b="b"/>
                <a:pathLst>
                  <a:path w="10" h="19">
                    <a:moveTo>
                      <a:pt x="4" y="19"/>
                    </a:moveTo>
                    <a:lnTo>
                      <a:pt x="10" y="5"/>
                    </a:lnTo>
                    <a:lnTo>
                      <a:pt x="1" y="0"/>
                    </a:lnTo>
                    <a:lnTo>
                      <a:pt x="0" y="18"/>
                    </a:lnTo>
                    <a:lnTo>
                      <a:pt x="4" y="19"/>
                    </a:lnTo>
                    <a:lnTo>
                      <a:pt x="4" y="19"/>
                    </a:lnTo>
                    <a:close/>
                  </a:path>
                </a:pathLst>
              </a:custGeom>
              <a:solidFill>
                <a:srgbClr val="000000"/>
              </a:solidFill>
              <a:ln w="9525">
                <a:noFill/>
                <a:round/>
                <a:headEnd/>
                <a:tailEnd/>
              </a:ln>
            </p:spPr>
            <p:txBody>
              <a:bodyPr/>
              <a:lstStyle/>
              <a:p>
                <a:endParaRPr lang="en-US"/>
              </a:p>
            </p:txBody>
          </p:sp>
          <p:sp>
            <p:nvSpPr>
              <p:cNvPr id="313501" name="Freeform 157"/>
              <p:cNvSpPr>
                <a:spLocks/>
              </p:cNvSpPr>
              <p:nvPr/>
            </p:nvSpPr>
            <p:spPr bwMode="auto">
              <a:xfrm>
                <a:off x="5762" y="934"/>
                <a:ext cx="5" cy="8"/>
              </a:xfrm>
              <a:custGeom>
                <a:avLst/>
                <a:gdLst/>
                <a:ahLst/>
                <a:cxnLst>
                  <a:cxn ang="0">
                    <a:pos x="4" y="18"/>
                  </a:cxn>
                  <a:cxn ang="0">
                    <a:pos x="10" y="2"/>
                  </a:cxn>
                  <a:cxn ang="0">
                    <a:pos x="4" y="0"/>
                  </a:cxn>
                  <a:cxn ang="0">
                    <a:pos x="0" y="18"/>
                  </a:cxn>
                  <a:cxn ang="0">
                    <a:pos x="4" y="18"/>
                  </a:cxn>
                  <a:cxn ang="0">
                    <a:pos x="4" y="18"/>
                  </a:cxn>
                </a:cxnLst>
                <a:rect l="0" t="0" r="r" b="b"/>
                <a:pathLst>
                  <a:path w="10" h="18">
                    <a:moveTo>
                      <a:pt x="4" y="18"/>
                    </a:moveTo>
                    <a:lnTo>
                      <a:pt x="10" y="2"/>
                    </a:lnTo>
                    <a:lnTo>
                      <a:pt x="4" y="0"/>
                    </a:lnTo>
                    <a:lnTo>
                      <a:pt x="0" y="18"/>
                    </a:lnTo>
                    <a:lnTo>
                      <a:pt x="4" y="18"/>
                    </a:lnTo>
                    <a:lnTo>
                      <a:pt x="4" y="18"/>
                    </a:lnTo>
                    <a:close/>
                  </a:path>
                </a:pathLst>
              </a:custGeom>
              <a:solidFill>
                <a:srgbClr val="000000"/>
              </a:solidFill>
              <a:ln w="9525">
                <a:noFill/>
                <a:round/>
                <a:headEnd/>
                <a:tailEnd/>
              </a:ln>
            </p:spPr>
            <p:txBody>
              <a:bodyPr/>
              <a:lstStyle/>
              <a:p>
                <a:endParaRPr lang="en-US"/>
              </a:p>
            </p:txBody>
          </p:sp>
          <p:sp>
            <p:nvSpPr>
              <p:cNvPr id="313502" name="Freeform 158"/>
              <p:cNvSpPr>
                <a:spLocks/>
              </p:cNvSpPr>
              <p:nvPr/>
            </p:nvSpPr>
            <p:spPr bwMode="auto">
              <a:xfrm>
                <a:off x="5756" y="935"/>
                <a:ext cx="3" cy="9"/>
              </a:xfrm>
              <a:custGeom>
                <a:avLst/>
                <a:gdLst/>
                <a:ahLst/>
                <a:cxnLst>
                  <a:cxn ang="0">
                    <a:pos x="6" y="18"/>
                  </a:cxn>
                  <a:cxn ang="0">
                    <a:pos x="6" y="0"/>
                  </a:cxn>
                  <a:cxn ang="0">
                    <a:pos x="0" y="2"/>
                  </a:cxn>
                  <a:cxn ang="0">
                    <a:pos x="2" y="18"/>
                  </a:cxn>
                  <a:cxn ang="0">
                    <a:pos x="6" y="18"/>
                  </a:cxn>
                  <a:cxn ang="0">
                    <a:pos x="6" y="18"/>
                  </a:cxn>
                </a:cxnLst>
                <a:rect l="0" t="0" r="r" b="b"/>
                <a:pathLst>
                  <a:path w="6" h="18">
                    <a:moveTo>
                      <a:pt x="6" y="18"/>
                    </a:moveTo>
                    <a:lnTo>
                      <a:pt x="6" y="0"/>
                    </a:lnTo>
                    <a:lnTo>
                      <a:pt x="0" y="2"/>
                    </a:lnTo>
                    <a:lnTo>
                      <a:pt x="2" y="18"/>
                    </a:lnTo>
                    <a:lnTo>
                      <a:pt x="6" y="18"/>
                    </a:lnTo>
                    <a:lnTo>
                      <a:pt x="6" y="18"/>
                    </a:lnTo>
                    <a:close/>
                  </a:path>
                </a:pathLst>
              </a:custGeom>
              <a:solidFill>
                <a:srgbClr val="000000"/>
              </a:solidFill>
              <a:ln w="9525">
                <a:noFill/>
                <a:round/>
                <a:headEnd/>
                <a:tailEnd/>
              </a:ln>
            </p:spPr>
            <p:txBody>
              <a:bodyPr/>
              <a:lstStyle/>
              <a:p>
                <a:endParaRPr lang="en-US"/>
              </a:p>
            </p:txBody>
          </p:sp>
          <p:sp>
            <p:nvSpPr>
              <p:cNvPr id="313503" name="Freeform 159"/>
              <p:cNvSpPr>
                <a:spLocks/>
              </p:cNvSpPr>
              <p:nvPr/>
            </p:nvSpPr>
            <p:spPr bwMode="auto">
              <a:xfrm>
                <a:off x="5727" y="1015"/>
                <a:ext cx="42" cy="29"/>
              </a:xfrm>
              <a:custGeom>
                <a:avLst/>
                <a:gdLst/>
                <a:ahLst/>
                <a:cxnLst>
                  <a:cxn ang="0">
                    <a:pos x="86" y="31"/>
                  </a:cxn>
                  <a:cxn ang="0">
                    <a:pos x="83" y="27"/>
                  </a:cxn>
                  <a:cxn ang="0">
                    <a:pos x="77" y="18"/>
                  </a:cxn>
                  <a:cxn ang="0">
                    <a:pos x="68" y="7"/>
                  </a:cxn>
                  <a:cxn ang="0">
                    <a:pos x="59" y="10"/>
                  </a:cxn>
                  <a:cxn ang="0">
                    <a:pos x="50" y="5"/>
                  </a:cxn>
                  <a:cxn ang="0">
                    <a:pos x="39" y="0"/>
                  </a:cxn>
                  <a:cxn ang="0">
                    <a:pos x="21" y="7"/>
                  </a:cxn>
                  <a:cxn ang="0">
                    <a:pos x="11" y="12"/>
                  </a:cxn>
                  <a:cxn ang="0">
                    <a:pos x="0" y="16"/>
                  </a:cxn>
                  <a:cxn ang="0">
                    <a:pos x="9" y="31"/>
                  </a:cxn>
                  <a:cxn ang="0">
                    <a:pos x="18" y="47"/>
                  </a:cxn>
                  <a:cxn ang="0">
                    <a:pos x="34" y="54"/>
                  </a:cxn>
                  <a:cxn ang="0">
                    <a:pos x="59" y="59"/>
                  </a:cxn>
                  <a:cxn ang="0">
                    <a:pos x="81" y="57"/>
                  </a:cxn>
                  <a:cxn ang="0">
                    <a:pos x="83" y="47"/>
                  </a:cxn>
                  <a:cxn ang="0">
                    <a:pos x="69" y="46"/>
                  </a:cxn>
                  <a:cxn ang="0">
                    <a:pos x="52" y="43"/>
                  </a:cxn>
                  <a:cxn ang="0">
                    <a:pos x="39" y="35"/>
                  </a:cxn>
                  <a:cxn ang="0">
                    <a:pos x="19" y="25"/>
                  </a:cxn>
                  <a:cxn ang="0">
                    <a:pos x="33" y="21"/>
                  </a:cxn>
                  <a:cxn ang="0">
                    <a:pos x="41" y="24"/>
                  </a:cxn>
                  <a:cxn ang="0">
                    <a:pos x="53" y="31"/>
                  </a:cxn>
                  <a:cxn ang="0">
                    <a:pos x="62" y="28"/>
                  </a:cxn>
                  <a:cxn ang="0">
                    <a:pos x="66" y="37"/>
                  </a:cxn>
                  <a:cxn ang="0">
                    <a:pos x="83" y="44"/>
                  </a:cxn>
                  <a:cxn ang="0">
                    <a:pos x="86" y="31"/>
                  </a:cxn>
                  <a:cxn ang="0">
                    <a:pos x="86" y="31"/>
                  </a:cxn>
                </a:cxnLst>
                <a:rect l="0" t="0" r="r" b="b"/>
                <a:pathLst>
                  <a:path w="86" h="59">
                    <a:moveTo>
                      <a:pt x="86" y="31"/>
                    </a:moveTo>
                    <a:lnTo>
                      <a:pt x="83" y="27"/>
                    </a:lnTo>
                    <a:lnTo>
                      <a:pt x="77" y="18"/>
                    </a:lnTo>
                    <a:lnTo>
                      <a:pt x="68" y="7"/>
                    </a:lnTo>
                    <a:lnTo>
                      <a:pt x="59" y="10"/>
                    </a:lnTo>
                    <a:lnTo>
                      <a:pt x="50" y="5"/>
                    </a:lnTo>
                    <a:lnTo>
                      <a:pt x="39" y="0"/>
                    </a:lnTo>
                    <a:lnTo>
                      <a:pt x="21" y="7"/>
                    </a:lnTo>
                    <a:lnTo>
                      <a:pt x="11" y="12"/>
                    </a:lnTo>
                    <a:lnTo>
                      <a:pt x="0" y="16"/>
                    </a:lnTo>
                    <a:lnTo>
                      <a:pt x="9" y="31"/>
                    </a:lnTo>
                    <a:lnTo>
                      <a:pt x="18" y="47"/>
                    </a:lnTo>
                    <a:lnTo>
                      <a:pt x="34" y="54"/>
                    </a:lnTo>
                    <a:lnTo>
                      <a:pt x="59" y="59"/>
                    </a:lnTo>
                    <a:lnTo>
                      <a:pt x="81" y="57"/>
                    </a:lnTo>
                    <a:lnTo>
                      <a:pt x="83" y="47"/>
                    </a:lnTo>
                    <a:lnTo>
                      <a:pt x="69" y="46"/>
                    </a:lnTo>
                    <a:lnTo>
                      <a:pt x="52" y="43"/>
                    </a:lnTo>
                    <a:lnTo>
                      <a:pt x="39" y="35"/>
                    </a:lnTo>
                    <a:lnTo>
                      <a:pt x="19" y="25"/>
                    </a:lnTo>
                    <a:lnTo>
                      <a:pt x="33" y="21"/>
                    </a:lnTo>
                    <a:lnTo>
                      <a:pt x="41" y="24"/>
                    </a:lnTo>
                    <a:lnTo>
                      <a:pt x="53" y="31"/>
                    </a:lnTo>
                    <a:lnTo>
                      <a:pt x="62" y="28"/>
                    </a:lnTo>
                    <a:lnTo>
                      <a:pt x="66" y="37"/>
                    </a:lnTo>
                    <a:lnTo>
                      <a:pt x="83" y="44"/>
                    </a:lnTo>
                    <a:lnTo>
                      <a:pt x="86" y="31"/>
                    </a:lnTo>
                    <a:lnTo>
                      <a:pt x="86" y="31"/>
                    </a:lnTo>
                    <a:close/>
                  </a:path>
                </a:pathLst>
              </a:custGeom>
              <a:solidFill>
                <a:srgbClr val="000000"/>
              </a:solidFill>
              <a:ln w="9525">
                <a:noFill/>
                <a:round/>
                <a:headEnd/>
                <a:tailEnd/>
              </a:ln>
            </p:spPr>
            <p:txBody>
              <a:bodyPr/>
              <a:lstStyle/>
              <a:p>
                <a:endParaRPr lang="en-US"/>
              </a:p>
            </p:txBody>
          </p:sp>
          <p:sp>
            <p:nvSpPr>
              <p:cNvPr id="313504" name="Freeform 160"/>
              <p:cNvSpPr>
                <a:spLocks/>
              </p:cNvSpPr>
              <p:nvPr/>
            </p:nvSpPr>
            <p:spPr bwMode="auto">
              <a:xfrm>
                <a:off x="5662" y="1010"/>
                <a:ext cx="43" cy="41"/>
              </a:xfrm>
              <a:custGeom>
                <a:avLst/>
                <a:gdLst/>
                <a:ahLst/>
                <a:cxnLst>
                  <a:cxn ang="0">
                    <a:pos x="32" y="0"/>
                  </a:cxn>
                  <a:cxn ang="0">
                    <a:pos x="26" y="21"/>
                  </a:cxn>
                  <a:cxn ang="0">
                    <a:pos x="23" y="34"/>
                  </a:cxn>
                  <a:cxn ang="0">
                    <a:pos x="18" y="41"/>
                  </a:cxn>
                  <a:cxn ang="0">
                    <a:pos x="6" y="47"/>
                  </a:cxn>
                  <a:cxn ang="0">
                    <a:pos x="0" y="55"/>
                  </a:cxn>
                  <a:cxn ang="0">
                    <a:pos x="0" y="63"/>
                  </a:cxn>
                  <a:cxn ang="0">
                    <a:pos x="0" y="72"/>
                  </a:cxn>
                  <a:cxn ang="0">
                    <a:pos x="4" y="80"/>
                  </a:cxn>
                  <a:cxn ang="0">
                    <a:pos x="26" y="81"/>
                  </a:cxn>
                  <a:cxn ang="0">
                    <a:pos x="47" y="78"/>
                  </a:cxn>
                  <a:cxn ang="0">
                    <a:pos x="56" y="71"/>
                  </a:cxn>
                  <a:cxn ang="0">
                    <a:pos x="57" y="78"/>
                  </a:cxn>
                  <a:cxn ang="0">
                    <a:pos x="87" y="78"/>
                  </a:cxn>
                  <a:cxn ang="0">
                    <a:pos x="87" y="37"/>
                  </a:cxn>
                  <a:cxn ang="0">
                    <a:pos x="75" y="34"/>
                  </a:cxn>
                  <a:cxn ang="0">
                    <a:pos x="75" y="53"/>
                  </a:cxn>
                  <a:cxn ang="0">
                    <a:pos x="75" y="66"/>
                  </a:cxn>
                  <a:cxn ang="0">
                    <a:pos x="69" y="68"/>
                  </a:cxn>
                  <a:cxn ang="0">
                    <a:pos x="59" y="59"/>
                  </a:cxn>
                  <a:cxn ang="0">
                    <a:pos x="48" y="62"/>
                  </a:cxn>
                  <a:cxn ang="0">
                    <a:pos x="44" y="68"/>
                  </a:cxn>
                  <a:cxn ang="0">
                    <a:pos x="31" y="71"/>
                  </a:cxn>
                  <a:cxn ang="0">
                    <a:pos x="19" y="69"/>
                  </a:cxn>
                  <a:cxn ang="0">
                    <a:pos x="9" y="68"/>
                  </a:cxn>
                  <a:cxn ang="0">
                    <a:pos x="13" y="56"/>
                  </a:cxn>
                  <a:cxn ang="0">
                    <a:pos x="23" y="52"/>
                  </a:cxn>
                  <a:cxn ang="0">
                    <a:pos x="29" y="40"/>
                  </a:cxn>
                  <a:cxn ang="0">
                    <a:pos x="43" y="15"/>
                  </a:cxn>
                  <a:cxn ang="0">
                    <a:pos x="32" y="0"/>
                  </a:cxn>
                  <a:cxn ang="0">
                    <a:pos x="32" y="0"/>
                  </a:cxn>
                </a:cxnLst>
                <a:rect l="0" t="0" r="r" b="b"/>
                <a:pathLst>
                  <a:path w="87" h="81">
                    <a:moveTo>
                      <a:pt x="32" y="0"/>
                    </a:moveTo>
                    <a:lnTo>
                      <a:pt x="26" y="21"/>
                    </a:lnTo>
                    <a:lnTo>
                      <a:pt x="23" y="34"/>
                    </a:lnTo>
                    <a:lnTo>
                      <a:pt x="18" y="41"/>
                    </a:lnTo>
                    <a:lnTo>
                      <a:pt x="6" y="47"/>
                    </a:lnTo>
                    <a:lnTo>
                      <a:pt x="0" y="55"/>
                    </a:lnTo>
                    <a:lnTo>
                      <a:pt x="0" y="63"/>
                    </a:lnTo>
                    <a:lnTo>
                      <a:pt x="0" y="72"/>
                    </a:lnTo>
                    <a:lnTo>
                      <a:pt x="4" y="80"/>
                    </a:lnTo>
                    <a:lnTo>
                      <a:pt x="26" y="81"/>
                    </a:lnTo>
                    <a:lnTo>
                      <a:pt x="47" y="78"/>
                    </a:lnTo>
                    <a:lnTo>
                      <a:pt x="56" y="71"/>
                    </a:lnTo>
                    <a:lnTo>
                      <a:pt x="57" y="78"/>
                    </a:lnTo>
                    <a:lnTo>
                      <a:pt x="87" y="78"/>
                    </a:lnTo>
                    <a:lnTo>
                      <a:pt x="87" y="37"/>
                    </a:lnTo>
                    <a:lnTo>
                      <a:pt x="75" y="34"/>
                    </a:lnTo>
                    <a:lnTo>
                      <a:pt x="75" y="53"/>
                    </a:lnTo>
                    <a:lnTo>
                      <a:pt x="75" y="66"/>
                    </a:lnTo>
                    <a:lnTo>
                      <a:pt x="69" y="68"/>
                    </a:lnTo>
                    <a:lnTo>
                      <a:pt x="59" y="59"/>
                    </a:lnTo>
                    <a:lnTo>
                      <a:pt x="48" y="62"/>
                    </a:lnTo>
                    <a:lnTo>
                      <a:pt x="44" y="68"/>
                    </a:lnTo>
                    <a:lnTo>
                      <a:pt x="31" y="71"/>
                    </a:lnTo>
                    <a:lnTo>
                      <a:pt x="19" y="69"/>
                    </a:lnTo>
                    <a:lnTo>
                      <a:pt x="9" y="68"/>
                    </a:lnTo>
                    <a:lnTo>
                      <a:pt x="13" y="56"/>
                    </a:lnTo>
                    <a:lnTo>
                      <a:pt x="23" y="52"/>
                    </a:lnTo>
                    <a:lnTo>
                      <a:pt x="29" y="40"/>
                    </a:lnTo>
                    <a:lnTo>
                      <a:pt x="43" y="15"/>
                    </a:lnTo>
                    <a:lnTo>
                      <a:pt x="32" y="0"/>
                    </a:lnTo>
                    <a:lnTo>
                      <a:pt x="32" y="0"/>
                    </a:lnTo>
                    <a:close/>
                  </a:path>
                </a:pathLst>
              </a:custGeom>
              <a:solidFill>
                <a:srgbClr val="000000"/>
              </a:solidFill>
              <a:ln w="9525">
                <a:noFill/>
                <a:round/>
                <a:headEnd/>
                <a:tailEnd/>
              </a:ln>
            </p:spPr>
            <p:txBody>
              <a:bodyPr/>
              <a:lstStyle/>
              <a:p>
                <a:endParaRPr lang="en-US"/>
              </a:p>
            </p:txBody>
          </p:sp>
          <p:sp>
            <p:nvSpPr>
              <p:cNvPr id="313505" name="Freeform 161"/>
              <p:cNvSpPr>
                <a:spLocks/>
              </p:cNvSpPr>
              <p:nvPr/>
            </p:nvSpPr>
            <p:spPr bwMode="auto">
              <a:xfrm>
                <a:off x="5688" y="926"/>
                <a:ext cx="6" cy="33"/>
              </a:xfrm>
              <a:custGeom>
                <a:avLst/>
                <a:gdLst/>
                <a:ahLst/>
                <a:cxnLst>
                  <a:cxn ang="0">
                    <a:pos x="2" y="0"/>
                  </a:cxn>
                  <a:cxn ang="0">
                    <a:pos x="2" y="32"/>
                  </a:cxn>
                  <a:cxn ang="0">
                    <a:pos x="2" y="47"/>
                  </a:cxn>
                  <a:cxn ang="0">
                    <a:pos x="0" y="66"/>
                  </a:cxn>
                  <a:cxn ang="0">
                    <a:pos x="12" y="66"/>
                  </a:cxn>
                  <a:cxn ang="0">
                    <a:pos x="12" y="47"/>
                  </a:cxn>
                  <a:cxn ang="0">
                    <a:pos x="11" y="28"/>
                  </a:cxn>
                  <a:cxn ang="0">
                    <a:pos x="11" y="3"/>
                  </a:cxn>
                  <a:cxn ang="0">
                    <a:pos x="2" y="0"/>
                  </a:cxn>
                  <a:cxn ang="0">
                    <a:pos x="2" y="0"/>
                  </a:cxn>
                </a:cxnLst>
                <a:rect l="0" t="0" r="r" b="b"/>
                <a:pathLst>
                  <a:path w="12" h="66">
                    <a:moveTo>
                      <a:pt x="2" y="0"/>
                    </a:moveTo>
                    <a:lnTo>
                      <a:pt x="2" y="32"/>
                    </a:lnTo>
                    <a:lnTo>
                      <a:pt x="2" y="47"/>
                    </a:lnTo>
                    <a:lnTo>
                      <a:pt x="0" y="66"/>
                    </a:lnTo>
                    <a:lnTo>
                      <a:pt x="12" y="66"/>
                    </a:lnTo>
                    <a:lnTo>
                      <a:pt x="12" y="47"/>
                    </a:lnTo>
                    <a:lnTo>
                      <a:pt x="11" y="28"/>
                    </a:lnTo>
                    <a:lnTo>
                      <a:pt x="11" y="3"/>
                    </a:lnTo>
                    <a:lnTo>
                      <a:pt x="2" y="0"/>
                    </a:lnTo>
                    <a:lnTo>
                      <a:pt x="2" y="0"/>
                    </a:lnTo>
                    <a:close/>
                  </a:path>
                </a:pathLst>
              </a:custGeom>
              <a:solidFill>
                <a:srgbClr val="000000"/>
              </a:solidFill>
              <a:ln w="9525">
                <a:noFill/>
                <a:round/>
                <a:headEnd/>
                <a:tailEnd/>
              </a:ln>
            </p:spPr>
            <p:txBody>
              <a:bodyPr/>
              <a:lstStyle/>
              <a:p>
                <a:endParaRPr lang="en-US"/>
              </a:p>
            </p:txBody>
          </p:sp>
          <p:sp>
            <p:nvSpPr>
              <p:cNvPr id="313506" name="Freeform 162"/>
              <p:cNvSpPr>
                <a:spLocks/>
              </p:cNvSpPr>
              <p:nvPr/>
            </p:nvSpPr>
            <p:spPr bwMode="auto">
              <a:xfrm>
                <a:off x="5686" y="968"/>
                <a:ext cx="6" cy="13"/>
              </a:xfrm>
              <a:custGeom>
                <a:avLst/>
                <a:gdLst/>
                <a:ahLst/>
                <a:cxnLst>
                  <a:cxn ang="0">
                    <a:pos x="3" y="0"/>
                  </a:cxn>
                  <a:cxn ang="0">
                    <a:pos x="0" y="25"/>
                  </a:cxn>
                  <a:cxn ang="0">
                    <a:pos x="8" y="25"/>
                  </a:cxn>
                  <a:cxn ang="0">
                    <a:pos x="12" y="5"/>
                  </a:cxn>
                  <a:cxn ang="0">
                    <a:pos x="3" y="0"/>
                  </a:cxn>
                  <a:cxn ang="0">
                    <a:pos x="3" y="0"/>
                  </a:cxn>
                </a:cxnLst>
                <a:rect l="0" t="0" r="r" b="b"/>
                <a:pathLst>
                  <a:path w="12" h="25">
                    <a:moveTo>
                      <a:pt x="3" y="0"/>
                    </a:moveTo>
                    <a:lnTo>
                      <a:pt x="0" y="25"/>
                    </a:lnTo>
                    <a:lnTo>
                      <a:pt x="8" y="25"/>
                    </a:lnTo>
                    <a:lnTo>
                      <a:pt x="12" y="5"/>
                    </a:lnTo>
                    <a:lnTo>
                      <a:pt x="3" y="0"/>
                    </a:lnTo>
                    <a:lnTo>
                      <a:pt x="3" y="0"/>
                    </a:lnTo>
                    <a:close/>
                  </a:path>
                </a:pathLst>
              </a:custGeom>
              <a:solidFill>
                <a:srgbClr val="000000"/>
              </a:solidFill>
              <a:ln w="9525">
                <a:noFill/>
                <a:round/>
                <a:headEnd/>
                <a:tailEnd/>
              </a:ln>
            </p:spPr>
            <p:txBody>
              <a:bodyPr/>
              <a:lstStyle/>
              <a:p>
                <a:endParaRPr lang="en-US"/>
              </a:p>
            </p:txBody>
          </p:sp>
          <p:sp>
            <p:nvSpPr>
              <p:cNvPr id="313507" name="Freeform 163"/>
              <p:cNvSpPr>
                <a:spLocks/>
              </p:cNvSpPr>
              <p:nvPr/>
            </p:nvSpPr>
            <p:spPr bwMode="auto">
              <a:xfrm>
                <a:off x="5775" y="928"/>
                <a:ext cx="38" cy="123"/>
              </a:xfrm>
              <a:custGeom>
                <a:avLst/>
                <a:gdLst/>
                <a:ahLst/>
                <a:cxnLst>
                  <a:cxn ang="0">
                    <a:pos x="55" y="1"/>
                  </a:cxn>
                  <a:cxn ang="0">
                    <a:pos x="56" y="50"/>
                  </a:cxn>
                  <a:cxn ang="0">
                    <a:pos x="58" y="97"/>
                  </a:cxn>
                  <a:cxn ang="0">
                    <a:pos x="55" y="144"/>
                  </a:cxn>
                  <a:cxn ang="0">
                    <a:pos x="52" y="173"/>
                  </a:cxn>
                  <a:cxn ang="0">
                    <a:pos x="49" y="195"/>
                  </a:cxn>
                  <a:cxn ang="0">
                    <a:pos x="49" y="214"/>
                  </a:cxn>
                  <a:cxn ang="0">
                    <a:pos x="53" y="219"/>
                  </a:cxn>
                  <a:cxn ang="0">
                    <a:pos x="66" y="222"/>
                  </a:cxn>
                  <a:cxn ang="0">
                    <a:pos x="71" y="227"/>
                  </a:cxn>
                  <a:cxn ang="0">
                    <a:pos x="75" y="236"/>
                  </a:cxn>
                  <a:cxn ang="0">
                    <a:pos x="71" y="242"/>
                  </a:cxn>
                  <a:cxn ang="0">
                    <a:pos x="61" y="245"/>
                  </a:cxn>
                  <a:cxn ang="0">
                    <a:pos x="50" y="245"/>
                  </a:cxn>
                  <a:cxn ang="0">
                    <a:pos x="41" y="245"/>
                  </a:cxn>
                  <a:cxn ang="0">
                    <a:pos x="31" y="245"/>
                  </a:cxn>
                  <a:cxn ang="0">
                    <a:pos x="27" y="232"/>
                  </a:cxn>
                  <a:cxn ang="0">
                    <a:pos x="22" y="245"/>
                  </a:cxn>
                  <a:cxn ang="0">
                    <a:pos x="0" y="244"/>
                  </a:cxn>
                  <a:cxn ang="0">
                    <a:pos x="3" y="225"/>
                  </a:cxn>
                  <a:cxn ang="0">
                    <a:pos x="3" y="200"/>
                  </a:cxn>
                  <a:cxn ang="0">
                    <a:pos x="5" y="185"/>
                  </a:cxn>
                  <a:cxn ang="0">
                    <a:pos x="2" y="153"/>
                  </a:cxn>
                  <a:cxn ang="0">
                    <a:pos x="8" y="135"/>
                  </a:cxn>
                  <a:cxn ang="0">
                    <a:pos x="11" y="151"/>
                  </a:cxn>
                  <a:cxn ang="0">
                    <a:pos x="12" y="183"/>
                  </a:cxn>
                  <a:cxn ang="0">
                    <a:pos x="14" y="201"/>
                  </a:cxn>
                  <a:cxn ang="0">
                    <a:pos x="14" y="223"/>
                  </a:cxn>
                  <a:cxn ang="0">
                    <a:pos x="11" y="233"/>
                  </a:cxn>
                  <a:cxn ang="0">
                    <a:pos x="16" y="236"/>
                  </a:cxn>
                  <a:cxn ang="0">
                    <a:pos x="27" y="220"/>
                  </a:cxn>
                  <a:cxn ang="0">
                    <a:pos x="33" y="227"/>
                  </a:cxn>
                  <a:cxn ang="0">
                    <a:pos x="37" y="236"/>
                  </a:cxn>
                  <a:cxn ang="0">
                    <a:pos x="52" y="238"/>
                  </a:cxn>
                  <a:cxn ang="0">
                    <a:pos x="61" y="236"/>
                  </a:cxn>
                  <a:cxn ang="0">
                    <a:pos x="61" y="229"/>
                  </a:cxn>
                  <a:cxn ang="0">
                    <a:pos x="49" y="226"/>
                  </a:cxn>
                  <a:cxn ang="0">
                    <a:pos x="39" y="216"/>
                  </a:cxn>
                  <a:cxn ang="0">
                    <a:pos x="40" y="194"/>
                  </a:cxn>
                  <a:cxn ang="0">
                    <a:pos x="43" y="173"/>
                  </a:cxn>
                  <a:cxn ang="0">
                    <a:pos x="47" y="150"/>
                  </a:cxn>
                  <a:cxn ang="0">
                    <a:pos x="49" y="125"/>
                  </a:cxn>
                  <a:cxn ang="0">
                    <a:pos x="49" y="104"/>
                  </a:cxn>
                  <a:cxn ang="0">
                    <a:pos x="49" y="82"/>
                  </a:cxn>
                  <a:cxn ang="0">
                    <a:pos x="46" y="64"/>
                  </a:cxn>
                  <a:cxn ang="0">
                    <a:pos x="44" y="44"/>
                  </a:cxn>
                  <a:cxn ang="0">
                    <a:pos x="43" y="17"/>
                  </a:cxn>
                  <a:cxn ang="0">
                    <a:pos x="41" y="0"/>
                  </a:cxn>
                  <a:cxn ang="0">
                    <a:pos x="55" y="1"/>
                  </a:cxn>
                  <a:cxn ang="0">
                    <a:pos x="55" y="1"/>
                  </a:cxn>
                </a:cxnLst>
                <a:rect l="0" t="0" r="r" b="b"/>
                <a:pathLst>
                  <a:path w="75" h="245">
                    <a:moveTo>
                      <a:pt x="55" y="1"/>
                    </a:moveTo>
                    <a:lnTo>
                      <a:pt x="56" y="50"/>
                    </a:lnTo>
                    <a:lnTo>
                      <a:pt x="58" y="97"/>
                    </a:lnTo>
                    <a:lnTo>
                      <a:pt x="55" y="144"/>
                    </a:lnTo>
                    <a:lnTo>
                      <a:pt x="52" y="173"/>
                    </a:lnTo>
                    <a:lnTo>
                      <a:pt x="49" y="195"/>
                    </a:lnTo>
                    <a:lnTo>
                      <a:pt x="49" y="214"/>
                    </a:lnTo>
                    <a:lnTo>
                      <a:pt x="53" y="219"/>
                    </a:lnTo>
                    <a:lnTo>
                      <a:pt x="66" y="222"/>
                    </a:lnTo>
                    <a:lnTo>
                      <a:pt x="71" y="227"/>
                    </a:lnTo>
                    <a:lnTo>
                      <a:pt x="75" y="236"/>
                    </a:lnTo>
                    <a:lnTo>
                      <a:pt x="71" y="242"/>
                    </a:lnTo>
                    <a:lnTo>
                      <a:pt x="61" y="245"/>
                    </a:lnTo>
                    <a:lnTo>
                      <a:pt x="50" y="245"/>
                    </a:lnTo>
                    <a:lnTo>
                      <a:pt x="41" y="245"/>
                    </a:lnTo>
                    <a:lnTo>
                      <a:pt x="31" y="245"/>
                    </a:lnTo>
                    <a:lnTo>
                      <a:pt x="27" y="232"/>
                    </a:lnTo>
                    <a:lnTo>
                      <a:pt x="22" y="245"/>
                    </a:lnTo>
                    <a:lnTo>
                      <a:pt x="0" y="244"/>
                    </a:lnTo>
                    <a:lnTo>
                      <a:pt x="3" y="225"/>
                    </a:lnTo>
                    <a:lnTo>
                      <a:pt x="3" y="200"/>
                    </a:lnTo>
                    <a:lnTo>
                      <a:pt x="5" y="185"/>
                    </a:lnTo>
                    <a:lnTo>
                      <a:pt x="2" y="153"/>
                    </a:lnTo>
                    <a:lnTo>
                      <a:pt x="8" y="135"/>
                    </a:lnTo>
                    <a:lnTo>
                      <a:pt x="11" y="151"/>
                    </a:lnTo>
                    <a:lnTo>
                      <a:pt x="12" y="183"/>
                    </a:lnTo>
                    <a:lnTo>
                      <a:pt x="14" y="201"/>
                    </a:lnTo>
                    <a:lnTo>
                      <a:pt x="14" y="223"/>
                    </a:lnTo>
                    <a:lnTo>
                      <a:pt x="11" y="233"/>
                    </a:lnTo>
                    <a:lnTo>
                      <a:pt x="16" y="236"/>
                    </a:lnTo>
                    <a:lnTo>
                      <a:pt x="27" y="220"/>
                    </a:lnTo>
                    <a:lnTo>
                      <a:pt x="33" y="227"/>
                    </a:lnTo>
                    <a:lnTo>
                      <a:pt x="37" y="236"/>
                    </a:lnTo>
                    <a:lnTo>
                      <a:pt x="52" y="238"/>
                    </a:lnTo>
                    <a:lnTo>
                      <a:pt x="61" y="236"/>
                    </a:lnTo>
                    <a:lnTo>
                      <a:pt x="61" y="229"/>
                    </a:lnTo>
                    <a:lnTo>
                      <a:pt x="49" y="226"/>
                    </a:lnTo>
                    <a:lnTo>
                      <a:pt x="39" y="216"/>
                    </a:lnTo>
                    <a:lnTo>
                      <a:pt x="40" y="194"/>
                    </a:lnTo>
                    <a:lnTo>
                      <a:pt x="43" y="173"/>
                    </a:lnTo>
                    <a:lnTo>
                      <a:pt x="47" y="150"/>
                    </a:lnTo>
                    <a:lnTo>
                      <a:pt x="49" y="125"/>
                    </a:lnTo>
                    <a:lnTo>
                      <a:pt x="49" y="104"/>
                    </a:lnTo>
                    <a:lnTo>
                      <a:pt x="49" y="82"/>
                    </a:lnTo>
                    <a:lnTo>
                      <a:pt x="46" y="64"/>
                    </a:lnTo>
                    <a:lnTo>
                      <a:pt x="44" y="44"/>
                    </a:lnTo>
                    <a:lnTo>
                      <a:pt x="43" y="17"/>
                    </a:lnTo>
                    <a:lnTo>
                      <a:pt x="41" y="0"/>
                    </a:lnTo>
                    <a:lnTo>
                      <a:pt x="55" y="1"/>
                    </a:lnTo>
                    <a:lnTo>
                      <a:pt x="55" y="1"/>
                    </a:lnTo>
                    <a:close/>
                  </a:path>
                </a:pathLst>
              </a:custGeom>
              <a:solidFill>
                <a:srgbClr val="000000"/>
              </a:solidFill>
              <a:ln w="9525">
                <a:noFill/>
                <a:round/>
                <a:headEnd/>
                <a:tailEnd/>
              </a:ln>
            </p:spPr>
            <p:txBody>
              <a:bodyPr/>
              <a:lstStyle/>
              <a:p>
                <a:endParaRPr lang="en-US"/>
              </a:p>
            </p:txBody>
          </p:sp>
          <p:sp>
            <p:nvSpPr>
              <p:cNvPr id="313508" name="Freeform 164"/>
              <p:cNvSpPr>
                <a:spLocks/>
              </p:cNvSpPr>
              <p:nvPr/>
            </p:nvSpPr>
            <p:spPr bwMode="auto">
              <a:xfrm>
                <a:off x="5791" y="854"/>
                <a:ext cx="37" cy="77"/>
              </a:xfrm>
              <a:custGeom>
                <a:avLst/>
                <a:gdLst/>
                <a:ahLst/>
                <a:cxnLst>
                  <a:cxn ang="0">
                    <a:pos x="0" y="154"/>
                  </a:cxn>
                  <a:cxn ang="0">
                    <a:pos x="15" y="154"/>
                  </a:cxn>
                  <a:cxn ang="0">
                    <a:pos x="34" y="154"/>
                  </a:cxn>
                  <a:cxn ang="0">
                    <a:pos x="40" y="154"/>
                  </a:cxn>
                  <a:cxn ang="0">
                    <a:pos x="63" y="154"/>
                  </a:cxn>
                  <a:cxn ang="0">
                    <a:pos x="75" y="153"/>
                  </a:cxn>
                  <a:cxn ang="0">
                    <a:pos x="72" y="132"/>
                  </a:cxn>
                  <a:cxn ang="0">
                    <a:pos x="60" y="106"/>
                  </a:cxn>
                  <a:cxn ang="0">
                    <a:pos x="53" y="85"/>
                  </a:cxn>
                  <a:cxn ang="0">
                    <a:pos x="46" y="65"/>
                  </a:cxn>
                  <a:cxn ang="0">
                    <a:pos x="38" y="50"/>
                  </a:cxn>
                  <a:cxn ang="0">
                    <a:pos x="31" y="31"/>
                  </a:cxn>
                  <a:cxn ang="0">
                    <a:pos x="15" y="3"/>
                  </a:cxn>
                  <a:cxn ang="0">
                    <a:pos x="2" y="0"/>
                  </a:cxn>
                  <a:cxn ang="0">
                    <a:pos x="12" y="16"/>
                  </a:cxn>
                  <a:cxn ang="0">
                    <a:pos x="21" y="38"/>
                  </a:cxn>
                  <a:cxn ang="0">
                    <a:pos x="28" y="54"/>
                  </a:cxn>
                  <a:cxn ang="0">
                    <a:pos x="40" y="81"/>
                  </a:cxn>
                  <a:cxn ang="0">
                    <a:pos x="49" y="97"/>
                  </a:cxn>
                  <a:cxn ang="0">
                    <a:pos x="59" y="124"/>
                  </a:cxn>
                  <a:cxn ang="0">
                    <a:pos x="62" y="140"/>
                  </a:cxn>
                  <a:cxn ang="0">
                    <a:pos x="50" y="144"/>
                  </a:cxn>
                  <a:cxn ang="0">
                    <a:pos x="28" y="144"/>
                  </a:cxn>
                  <a:cxn ang="0">
                    <a:pos x="3" y="144"/>
                  </a:cxn>
                  <a:cxn ang="0">
                    <a:pos x="0" y="154"/>
                  </a:cxn>
                  <a:cxn ang="0">
                    <a:pos x="0" y="154"/>
                  </a:cxn>
                </a:cxnLst>
                <a:rect l="0" t="0" r="r" b="b"/>
                <a:pathLst>
                  <a:path w="75" h="154">
                    <a:moveTo>
                      <a:pt x="0" y="154"/>
                    </a:moveTo>
                    <a:lnTo>
                      <a:pt x="15" y="154"/>
                    </a:lnTo>
                    <a:lnTo>
                      <a:pt x="34" y="154"/>
                    </a:lnTo>
                    <a:lnTo>
                      <a:pt x="40" y="154"/>
                    </a:lnTo>
                    <a:lnTo>
                      <a:pt x="63" y="154"/>
                    </a:lnTo>
                    <a:lnTo>
                      <a:pt x="75" y="153"/>
                    </a:lnTo>
                    <a:lnTo>
                      <a:pt x="72" y="132"/>
                    </a:lnTo>
                    <a:lnTo>
                      <a:pt x="60" y="106"/>
                    </a:lnTo>
                    <a:lnTo>
                      <a:pt x="53" y="85"/>
                    </a:lnTo>
                    <a:lnTo>
                      <a:pt x="46" y="65"/>
                    </a:lnTo>
                    <a:lnTo>
                      <a:pt x="38" y="50"/>
                    </a:lnTo>
                    <a:lnTo>
                      <a:pt x="31" y="31"/>
                    </a:lnTo>
                    <a:lnTo>
                      <a:pt x="15" y="3"/>
                    </a:lnTo>
                    <a:lnTo>
                      <a:pt x="2" y="0"/>
                    </a:lnTo>
                    <a:lnTo>
                      <a:pt x="12" y="16"/>
                    </a:lnTo>
                    <a:lnTo>
                      <a:pt x="21" y="38"/>
                    </a:lnTo>
                    <a:lnTo>
                      <a:pt x="28" y="54"/>
                    </a:lnTo>
                    <a:lnTo>
                      <a:pt x="40" y="81"/>
                    </a:lnTo>
                    <a:lnTo>
                      <a:pt x="49" y="97"/>
                    </a:lnTo>
                    <a:lnTo>
                      <a:pt x="59" y="124"/>
                    </a:lnTo>
                    <a:lnTo>
                      <a:pt x="62" y="140"/>
                    </a:lnTo>
                    <a:lnTo>
                      <a:pt x="50" y="144"/>
                    </a:lnTo>
                    <a:lnTo>
                      <a:pt x="28" y="144"/>
                    </a:lnTo>
                    <a:lnTo>
                      <a:pt x="3" y="144"/>
                    </a:lnTo>
                    <a:lnTo>
                      <a:pt x="0" y="154"/>
                    </a:lnTo>
                    <a:lnTo>
                      <a:pt x="0" y="154"/>
                    </a:lnTo>
                    <a:close/>
                  </a:path>
                </a:pathLst>
              </a:custGeom>
              <a:solidFill>
                <a:srgbClr val="000000"/>
              </a:solidFill>
              <a:ln w="9525">
                <a:noFill/>
                <a:round/>
                <a:headEnd/>
                <a:tailEnd/>
              </a:ln>
            </p:spPr>
            <p:txBody>
              <a:bodyPr/>
              <a:lstStyle/>
              <a:p>
                <a:endParaRPr lang="en-US"/>
              </a:p>
            </p:txBody>
          </p:sp>
          <p:sp>
            <p:nvSpPr>
              <p:cNvPr id="313509" name="Freeform 165"/>
              <p:cNvSpPr>
                <a:spLocks/>
              </p:cNvSpPr>
              <p:nvPr/>
            </p:nvSpPr>
            <p:spPr bwMode="auto">
              <a:xfrm>
                <a:off x="5674" y="853"/>
                <a:ext cx="53" cy="78"/>
              </a:xfrm>
              <a:custGeom>
                <a:avLst/>
                <a:gdLst/>
                <a:ahLst/>
                <a:cxnLst>
                  <a:cxn ang="0">
                    <a:pos x="98" y="155"/>
                  </a:cxn>
                  <a:cxn ang="0">
                    <a:pos x="85" y="155"/>
                  </a:cxn>
                  <a:cxn ang="0">
                    <a:pos x="73" y="155"/>
                  </a:cxn>
                  <a:cxn ang="0">
                    <a:pos x="51" y="154"/>
                  </a:cxn>
                  <a:cxn ang="0">
                    <a:pos x="37" y="154"/>
                  </a:cxn>
                  <a:cxn ang="0">
                    <a:pos x="25" y="154"/>
                  </a:cxn>
                  <a:cxn ang="0">
                    <a:pos x="16" y="150"/>
                  </a:cxn>
                  <a:cxn ang="0">
                    <a:pos x="0" y="150"/>
                  </a:cxn>
                  <a:cxn ang="0">
                    <a:pos x="9" y="126"/>
                  </a:cxn>
                  <a:cxn ang="0">
                    <a:pos x="26" y="95"/>
                  </a:cxn>
                  <a:cxn ang="0">
                    <a:pos x="34" y="70"/>
                  </a:cxn>
                  <a:cxn ang="0">
                    <a:pos x="34" y="45"/>
                  </a:cxn>
                  <a:cxn ang="0">
                    <a:pos x="37" y="26"/>
                  </a:cxn>
                  <a:cxn ang="0">
                    <a:pos x="40" y="0"/>
                  </a:cxn>
                  <a:cxn ang="0">
                    <a:pos x="51" y="0"/>
                  </a:cxn>
                  <a:cxn ang="0">
                    <a:pos x="50" y="22"/>
                  </a:cxn>
                  <a:cxn ang="0">
                    <a:pos x="46" y="38"/>
                  </a:cxn>
                  <a:cxn ang="0">
                    <a:pos x="44" y="50"/>
                  </a:cxn>
                  <a:cxn ang="0">
                    <a:pos x="41" y="70"/>
                  </a:cxn>
                  <a:cxn ang="0">
                    <a:pos x="40" y="86"/>
                  </a:cxn>
                  <a:cxn ang="0">
                    <a:pos x="37" y="97"/>
                  </a:cxn>
                  <a:cxn ang="0">
                    <a:pos x="29" y="113"/>
                  </a:cxn>
                  <a:cxn ang="0">
                    <a:pos x="23" y="123"/>
                  </a:cxn>
                  <a:cxn ang="0">
                    <a:pos x="21" y="132"/>
                  </a:cxn>
                  <a:cxn ang="0">
                    <a:pos x="18" y="141"/>
                  </a:cxn>
                  <a:cxn ang="0">
                    <a:pos x="40" y="144"/>
                  </a:cxn>
                  <a:cxn ang="0">
                    <a:pos x="62" y="144"/>
                  </a:cxn>
                  <a:cxn ang="0">
                    <a:pos x="75" y="144"/>
                  </a:cxn>
                  <a:cxn ang="0">
                    <a:pos x="88" y="147"/>
                  </a:cxn>
                  <a:cxn ang="0">
                    <a:pos x="106" y="147"/>
                  </a:cxn>
                  <a:cxn ang="0">
                    <a:pos x="98" y="155"/>
                  </a:cxn>
                  <a:cxn ang="0">
                    <a:pos x="98" y="155"/>
                  </a:cxn>
                </a:cxnLst>
                <a:rect l="0" t="0" r="r" b="b"/>
                <a:pathLst>
                  <a:path w="106" h="155">
                    <a:moveTo>
                      <a:pt x="98" y="155"/>
                    </a:moveTo>
                    <a:lnTo>
                      <a:pt x="85" y="155"/>
                    </a:lnTo>
                    <a:lnTo>
                      <a:pt x="73" y="155"/>
                    </a:lnTo>
                    <a:lnTo>
                      <a:pt x="51" y="154"/>
                    </a:lnTo>
                    <a:lnTo>
                      <a:pt x="37" y="154"/>
                    </a:lnTo>
                    <a:lnTo>
                      <a:pt x="25" y="154"/>
                    </a:lnTo>
                    <a:lnTo>
                      <a:pt x="16" y="150"/>
                    </a:lnTo>
                    <a:lnTo>
                      <a:pt x="0" y="150"/>
                    </a:lnTo>
                    <a:lnTo>
                      <a:pt x="9" y="126"/>
                    </a:lnTo>
                    <a:lnTo>
                      <a:pt x="26" y="95"/>
                    </a:lnTo>
                    <a:lnTo>
                      <a:pt x="34" y="70"/>
                    </a:lnTo>
                    <a:lnTo>
                      <a:pt x="34" y="45"/>
                    </a:lnTo>
                    <a:lnTo>
                      <a:pt x="37" y="26"/>
                    </a:lnTo>
                    <a:lnTo>
                      <a:pt x="40" y="0"/>
                    </a:lnTo>
                    <a:lnTo>
                      <a:pt x="51" y="0"/>
                    </a:lnTo>
                    <a:lnTo>
                      <a:pt x="50" y="22"/>
                    </a:lnTo>
                    <a:lnTo>
                      <a:pt x="46" y="38"/>
                    </a:lnTo>
                    <a:lnTo>
                      <a:pt x="44" y="50"/>
                    </a:lnTo>
                    <a:lnTo>
                      <a:pt x="41" y="70"/>
                    </a:lnTo>
                    <a:lnTo>
                      <a:pt x="40" y="86"/>
                    </a:lnTo>
                    <a:lnTo>
                      <a:pt x="37" y="97"/>
                    </a:lnTo>
                    <a:lnTo>
                      <a:pt x="29" y="113"/>
                    </a:lnTo>
                    <a:lnTo>
                      <a:pt x="23" y="123"/>
                    </a:lnTo>
                    <a:lnTo>
                      <a:pt x="21" y="132"/>
                    </a:lnTo>
                    <a:lnTo>
                      <a:pt x="18" y="141"/>
                    </a:lnTo>
                    <a:lnTo>
                      <a:pt x="40" y="144"/>
                    </a:lnTo>
                    <a:lnTo>
                      <a:pt x="62" y="144"/>
                    </a:lnTo>
                    <a:lnTo>
                      <a:pt x="75" y="144"/>
                    </a:lnTo>
                    <a:lnTo>
                      <a:pt x="88" y="147"/>
                    </a:lnTo>
                    <a:lnTo>
                      <a:pt x="106" y="147"/>
                    </a:lnTo>
                    <a:lnTo>
                      <a:pt x="98" y="155"/>
                    </a:lnTo>
                    <a:lnTo>
                      <a:pt x="98" y="155"/>
                    </a:lnTo>
                    <a:close/>
                  </a:path>
                </a:pathLst>
              </a:custGeom>
              <a:solidFill>
                <a:srgbClr val="000000"/>
              </a:solidFill>
              <a:ln w="9525">
                <a:noFill/>
                <a:round/>
                <a:headEnd/>
                <a:tailEnd/>
              </a:ln>
            </p:spPr>
            <p:txBody>
              <a:bodyPr/>
              <a:lstStyle/>
              <a:p>
                <a:endParaRPr lang="en-US"/>
              </a:p>
            </p:txBody>
          </p:sp>
          <p:sp>
            <p:nvSpPr>
              <p:cNvPr id="313510" name="Freeform 166"/>
              <p:cNvSpPr>
                <a:spLocks/>
              </p:cNvSpPr>
              <p:nvPr/>
            </p:nvSpPr>
            <p:spPr bwMode="auto">
              <a:xfrm>
                <a:off x="5606" y="725"/>
                <a:ext cx="195" cy="131"/>
              </a:xfrm>
              <a:custGeom>
                <a:avLst/>
                <a:gdLst/>
                <a:ahLst/>
                <a:cxnLst>
                  <a:cxn ang="0">
                    <a:pos x="230" y="9"/>
                  </a:cxn>
                  <a:cxn ang="0">
                    <a:pos x="150" y="20"/>
                  </a:cxn>
                  <a:cxn ang="0">
                    <a:pos x="91" y="39"/>
                  </a:cxn>
                  <a:cxn ang="0">
                    <a:pos x="34" y="64"/>
                  </a:cxn>
                  <a:cxn ang="0">
                    <a:pos x="0" y="88"/>
                  </a:cxn>
                  <a:cxn ang="0">
                    <a:pos x="15" y="135"/>
                  </a:cxn>
                  <a:cxn ang="0">
                    <a:pos x="86" y="126"/>
                  </a:cxn>
                  <a:cxn ang="0">
                    <a:pos x="138" y="107"/>
                  </a:cxn>
                  <a:cxn ang="0">
                    <a:pos x="188" y="91"/>
                  </a:cxn>
                  <a:cxn ang="0">
                    <a:pos x="207" y="110"/>
                  </a:cxn>
                  <a:cxn ang="0">
                    <a:pos x="193" y="159"/>
                  </a:cxn>
                  <a:cxn ang="0">
                    <a:pos x="180" y="213"/>
                  </a:cxn>
                  <a:cxn ang="0">
                    <a:pos x="172" y="245"/>
                  </a:cxn>
                  <a:cxn ang="0">
                    <a:pos x="180" y="263"/>
                  </a:cxn>
                  <a:cxn ang="0">
                    <a:pos x="237" y="261"/>
                  </a:cxn>
                  <a:cxn ang="0">
                    <a:pos x="306" y="261"/>
                  </a:cxn>
                  <a:cxn ang="0">
                    <a:pos x="352" y="261"/>
                  </a:cxn>
                  <a:cxn ang="0">
                    <a:pos x="390" y="263"/>
                  </a:cxn>
                  <a:cxn ang="0">
                    <a:pos x="390" y="217"/>
                  </a:cxn>
                  <a:cxn ang="0">
                    <a:pos x="390" y="164"/>
                  </a:cxn>
                  <a:cxn ang="0">
                    <a:pos x="385" y="128"/>
                  </a:cxn>
                  <a:cxn ang="0">
                    <a:pos x="381" y="91"/>
                  </a:cxn>
                  <a:cxn ang="0">
                    <a:pos x="378" y="134"/>
                  </a:cxn>
                  <a:cxn ang="0">
                    <a:pos x="382" y="185"/>
                  </a:cxn>
                  <a:cxn ang="0">
                    <a:pos x="382" y="241"/>
                  </a:cxn>
                  <a:cxn ang="0">
                    <a:pos x="356" y="251"/>
                  </a:cxn>
                  <a:cxn ang="0">
                    <a:pos x="288" y="253"/>
                  </a:cxn>
                  <a:cxn ang="0">
                    <a:pos x="213" y="254"/>
                  </a:cxn>
                  <a:cxn ang="0">
                    <a:pos x="187" y="228"/>
                  </a:cxn>
                  <a:cxn ang="0">
                    <a:pos x="199" y="178"/>
                  </a:cxn>
                  <a:cxn ang="0">
                    <a:pos x="210" y="134"/>
                  </a:cxn>
                  <a:cxn ang="0">
                    <a:pos x="219" y="98"/>
                  </a:cxn>
                  <a:cxn ang="0">
                    <a:pos x="203" y="78"/>
                  </a:cxn>
                  <a:cxn ang="0">
                    <a:pos x="146" y="95"/>
                  </a:cxn>
                  <a:cxn ang="0">
                    <a:pos x="106" y="106"/>
                  </a:cxn>
                  <a:cxn ang="0">
                    <a:pos x="63" y="116"/>
                  </a:cxn>
                  <a:cxn ang="0">
                    <a:pos x="24" y="120"/>
                  </a:cxn>
                  <a:cxn ang="0">
                    <a:pos x="16" y="94"/>
                  </a:cxn>
                  <a:cxn ang="0">
                    <a:pos x="49" y="72"/>
                  </a:cxn>
                  <a:cxn ang="0">
                    <a:pos x="96" y="54"/>
                  </a:cxn>
                  <a:cxn ang="0">
                    <a:pos x="149" y="35"/>
                  </a:cxn>
                  <a:cxn ang="0">
                    <a:pos x="209" y="25"/>
                  </a:cxn>
                  <a:cxn ang="0">
                    <a:pos x="249" y="17"/>
                  </a:cxn>
                  <a:cxn ang="0">
                    <a:pos x="269" y="0"/>
                  </a:cxn>
                </a:cxnLst>
                <a:rect l="0" t="0" r="r" b="b"/>
                <a:pathLst>
                  <a:path w="390" h="263">
                    <a:moveTo>
                      <a:pt x="269" y="0"/>
                    </a:moveTo>
                    <a:lnTo>
                      <a:pt x="230" y="9"/>
                    </a:lnTo>
                    <a:lnTo>
                      <a:pt x="183" y="14"/>
                    </a:lnTo>
                    <a:lnTo>
                      <a:pt x="150" y="20"/>
                    </a:lnTo>
                    <a:lnTo>
                      <a:pt x="122" y="34"/>
                    </a:lnTo>
                    <a:lnTo>
                      <a:pt x="91" y="39"/>
                    </a:lnTo>
                    <a:lnTo>
                      <a:pt x="63" y="53"/>
                    </a:lnTo>
                    <a:lnTo>
                      <a:pt x="34" y="64"/>
                    </a:lnTo>
                    <a:lnTo>
                      <a:pt x="25" y="78"/>
                    </a:lnTo>
                    <a:lnTo>
                      <a:pt x="0" y="88"/>
                    </a:lnTo>
                    <a:lnTo>
                      <a:pt x="11" y="110"/>
                    </a:lnTo>
                    <a:lnTo>
                      <a:pt x="15" y="135"/>
                    </a:lnTo>
                    <a:lnTo>
                      <a:pt x="52" y="128"/>
                    </a:lnTo>
                    <a:lnTo>
                      <a:pt x="86" y="126"/>
                    </a:lnTo>
                    <a:lnTo>
                      <a:pt x="115" y="116"/>
                    </a:lnTo>
                    <a:lnTo>
                      <a:pt x="138" y="107"/>
                    </a:lnTo>
                    <a:lnTo>
                      <a:pt x="165" y="101"/>
                    </a:lnTo>
                    <a:lnTo>
                      <a:pt x="188" y="91"/>
                    </a:lnTo>
                    <a:lnTo>
                      <a:pt x="213" y="88"/>
                    </a:lnTo>
                    <a:lnTo>
                      <a:pt x="207" y="110"/>
                    </a:lnTo>
                    <a:lnTo>
                      <a:pt x="203" y="141"/>
                    </a:lnTo>
                    <a:lnTo>
                      <a:pt x="193" y="159"/>
                    </a:lnTo>
                    <a:lnTo>
                      <a:pt x="184" y="185"/>
                    </a:lnTo>
                    <a:lnTo>
                      <a:pt x="180" y="213"/>
                    </a:lnTo>
                    <a:lnTo>
                      <a:pt x="177" y="234"/>
                    </a:lnTo>
                    <a:lnTo>
                      <a:pt x="172" y="245"/>
                    </a:lnTo>
                    <a:lnTo>
                      <a:pt x="166" y="261"/>
                    </a:lnTo>
                    <a:lnTo>
                      <a:pt x="180" y="263"/>
                    </a:lnTo>
                    <a:lnTo>
                      <a:pt x="210" y="261"/>
                    </a:lnTo>
                    <a:lnTo>
                      <a:pt x="237" y="261"/>
                    </a:lnTo>
                    <a:lnTo>
                      <a:pt x="275" y="261"/>
                    </a:lnTo>
                    <a:lnTo>
                      <a:pt x="306" y="261"/>
                    </a:lnTo>
                    <a:lnTo>
                      <a:pt x="328" y="261"/>
                    </a:lnTo>
                    <a:lnTo>
                      <a:pt x="352" y="261"/>
                    </a:lnTo>
                    <a:lnTo>
                      <a:pt x="374" y="263"/>
                    </a:lnTo>
                    <a:lnTo>
                      <a:pt x="390" y="263"/>
                    </a:lnTo>
                    <a:lnTo>
                      <a:pt x="390" y="245"/>
                    </a:lnTo>
                    <a:lnTo>
                      <a:pt x="390" y="217"/>
                    </a:lnTo>
                    <a:lnTo>
                      <a:pt x="390" y="191"/>
                    </a:lnTo>
                    <a:lnTo>
                      <a:pt x="390" y="164"/>
                    </a:lnTo>
                    <a:lnTo>
                      <a:pt x="390" y="145"/>
                    </a:lnTo>
                    <a:lnTo>
                      <a:pt x="385" y="128"/>
                    </a:lnTo>
                    <a:lnTo>
                      <a:pt x="384" y="107"/>
                    </a:lnTo>
                    <a:lnTo>
                      <a:pt x="381" y="91"/>
                    </a:lnTo>
                    <a:lnTo>
                      <a:pt x="374" y="107"/>
                    </a:lnTo>
                    <a:lnTo>
                      <a:pt x="378" y="134"/>
                    </a:lnTo>
                    <a:lnTo>
                      <a:pt x="382" y="159"/>
                    </a:lnTo>
                    <a:lnTo>
                      <a:pt x="382" y="185"/>
                    </a:lnTo>
                    <a:lnTo>
                      <a:pt x="382" y="216"/>
                    </a:lnTo>
                    <a:lnTo>
                      <a:pt x="382" y="241"/>
                    </a:lnTo>
                    <a:lnTo>
                      <a:pt x="381" y="251"/>
                    </a:lnTo>
                    <a:lnTo>
                      <a:pt x="356" y="251"/>
                    </a:lnTo>
                    <a:lnTo>
                      <a:pt x="331" y="251"/>
                    </a:lnTo>
                    <a:lnTo>
                      <a:pt x="288" y="253"/>
                    </a:lnTo>
                    <a:lnTo>
                      <a:pt x="246" y="253"/>
                    </a:lnTo>
                    <a:lnTo>
                      <a:pt x="213" y="254"/>
                    </a:lnTo>
                    <a:lnTo>
                      <a:pt x="177" y="256"/>
                    </a:lnTo>
                    <a:lnTo>
                      <a:pt x="187" y="228"/>
                    </a:lnTo>
                    <a:lnTo>
                      <a:pt x="194" y="197"/>
                    </a:lnTo>
                    <a:lnTo>
                      <a:pt x="199" y="178"/>
                    </a:lnTo>
                    <a:lnTo>
                      <a:pt x="206" y="160"/>
                    </a:lnTo>
                    <a:lnTo>
                      <a:pt x="210" y="134"/>
                    </a:lnTo>
                    <a:lnTo>
                      <a:pt x="215" y="120"/>
                    </a:lnTo>
                    <a:lnTo>
                      <a:pt x="219" y="98"/>
                    </a:lnTo>
                    <a:lnTo>
                      <a:pt x="222" y="76"/>
                    </a:lnTo>
                    <a:lnTo>
                      <a:pt x="203" y="78"/>
                    </a:lnTo>
                    <a:lnTo>
                      <a:pt x="172" y="79"/>
                    </a:lnTo>
                    <a:lnTo>
                      <a:pt x="146" y="95"/>
                    </a:lnTo>
                    <a:lnTo>
                      <a:pt x="128" y="101"/>
                    </a:lnTo>
                    <a:lnTo>
                      <a:pt x="106" y="106"/>
                    </a:lnTo>
                    <a:lnTo>
                      <a:pt x="84" y="110"/>
                    </a:lnTo>
                    <a:lnTo>
                      <a:pt x="63" y="116"/>
                    </a:lnTo>
                    <a:lnTo>
                      <a:pt x="37" y="119"/>
                    </a:lnTo>
                    <a:lnTo>
                      <a:pt x="24" y="120"/>
                    </a:lnTo>
                    <a:lnTo>
                      <a:pt x="19" y="104"/>
                    </a:lnTo>
                    <a:lnTo>
                      <a:pt x="16" y="94"/>
                    </a:lnTo>
                    <a:lnTo>
                      <a:pt x="31" y="84"/>
                    </a:lnTo>
                    <a:lnTo>
                      <a:pt x="49" y="72"/>
                    </a:lnTo>
                    <a:lnTo>
                      <a:pt x="74" y="62"/>
                    </a:lnTo>
                    <a:lnTo>
                      <a:pt x="96" y="54"/>
                    </a:lnTo>
                    <a:lnTo>
                      <a:pt x="124" y="47"/>
                    </a:lnTo>
                    <a:lnTo>
                      <a:pt x="149" y="35"/>
                    </a:lnTo>
                    <a:lnTo>
                      <a:pt x="172" y="31"/>
                    </a:lnTo>
                    <a:lnTo>
                      <a:pt x="209" y="25"/>
                    </a:lnTo>
                    <a:lnTo>
                      <a:pt x="231" y="20"/>
                    </a:lnTo>
                    <a:lnTo>
                      <a:pt x="249" y="17"/>
                    </a:lnTo>
                    <a:lnTo>
                      <a:pt x="274" y="12"/>
                    </a:lnTo>
                    <a:lnTo>
                      <a:pt x="269" y="0"/>
                    </a:lnTo>
                    <a:lnTo>
                      <a:pt x="269" y="0"/>
                    </a:lnTo>
                    <a:close/>
                  </a:path>
                </a:pathLst>
              </a:custGeom>
              <a:solidFill>
                <a:srgbClr val="000000"/>
              </a:solidFill>
              <a:ln w="9525">
                <a:noFill/>
                <a:round/>
                <a:headEnd/>
                <a:tailEnd/>
              </a:ln>
            </p:spPr>
            <p:txBody>
              <a:bodyPr/>
              <a:lstStyle/>
              <a:p>
                <a:endParaRPr lang="en-US"/>
              </a:p>
            </p:txBody>
          </p:sp>
          <p:sp>
            <p:nvSpPr>
              <p:cNvPr id="313511" name="Freeform 167"/>
              <p:cNvSpPr>
                <a:spLocks/>
              </p:cNvSpPr>
              <p:nvPr/>
            </p:nvSpPr>
            <p:spPr bwMode="auto">
              <a:xfrm>
                <a:off x="5737" y="723"/>
                <a:ext cx="118" cy="137"/>
              </a:xfrm>
              <a:custGeom>
                <a:avLst/>
                <a:gdLst/>
                <a:ahLst/>
                <a:cxnLst>
                  <a:cxn ang="0">
                    <a:pos x="7" y="3"/>
                  </a:cxn>
                  <a:cxn ang="0">
                    <a:pos x="26" y="10"/>
                  </a:cxn>
                  <a:cxn ang="0">
                    <a:pos x="57" y="12"/>
                  </a:cxn>
                  <a:cxn ang="0">
                    <a:pos x="85" y="12"/>
                  </a:cxn>
                  <a:cxn ang="0">
                    <a:pos x="100" y="0"/>
                  </a:cxn>
                  <a:cxn ang="0">
                    <a:pos x="119" y="17"/>
                  </a:cxn>
                  <a:cxn ang="0">
                    <a:pos x="138" y="38"/>
                  </a:cxn>
                  <a:cxn ang="0">
                    <a:pos x="159" y="53"/>
                  </a:cxn>
                  <a:cxn ang="0">
                    <a:pos x="181" y="76"/>
                  </a:cxn>
                  <a:cxn ang="0">
                    <a:pos x="197" y="94"/>
                  </a:cxn>
                  <a:cxn ang="0">
                    <a:pos x="217" y="113"/>
                  </a:cxn>
                  <a:cxn ang="0">
                    <a:pos x="234" y="123"/>
                  </a:cxn>
                  <a:cxn ang="0">
                    <a:pos x="236" y="142"/>
                  </a:cxn>
                  <a:cxn ang="0">
                    <a:pos x="223" y="166"/>
                  </a:cxn>
                  <a:cxn ang="0">
                    <a:pos x="204" y="181"/>
                  </a:cxn>
                  <a:cxn ang="0">
                    <a:pos x="181" y="210"/>
                  </a:cxn>
                  <a:cxn ang="0">
                    <a:pos x="151" y="242"/>
                  </a:cxn>
                  <a:cxn ang="0">
                    <a:pos x="141" y="257"/>
                  </a:cxn>
                  <a:cxn ang="0">
                    <a:pos x="129" y="273"/>
                  </a:cxn>
                  <a:cxn ang="0">
                    <a:pos x="120" y="267"/>
                  </a:cxn>
                  <a:cxn ang="0">
                    <a:pos x="125" y="259"/>
                  </a:cxn>
                  <a:cxn ang="0">
                    <a:pos x="137" y="244"/>
                  </a:cxn>
                  <a:cxn ang="0">
                    <a:pos x="151" y="231"/>
                  </a:cxn>
                  <a:cxn ang="0">
                    <a:pos x="169" y="210"/>
                  </a:cxn>
                  <a:cxn ang="0">
                    <a:pos x="185" y="195"/>
                  </a:cxn>
                  <a:cxn ang="0">
                    <a:pos x="195" y="176"/>
                  </a:cxn>
                  <a:cxn ang="0">
                    <a:pos x="210" y="162"/>
                  </a:cxn>
                  <a:cxn ang="0">
                    <a:pos x="223" y="151"/>
                  </a:cxn>
                  <a:cxn ang="0">
                    <a:pos x="225" y="131"/>
                  </a:cxn>
                  <a:cxn ang="0">
                    <a:pos x="204" y="113"/>
                  </a:cxn>
                  <a:cxn ang="0">
                    <a:pos x="181" y="95"/>
                  </a:cxn>
                  <a:cxn ang="0">
                    <a:pos x="159" y="70"/>
                  </a:cxn>
                  <a:cxn ang="0">
                    <a:pos x="141" y="54"/>
                  </a:cxn>
                  <a:cxn ang="0">
                    <a:pos x="122" y="37"/>
                  </a:cxn>
                  <a:cxn ang="0">
                    <a:pos x="112" y="22"/>
                  </a:cxn>
                  <a:cxn ang="0">
                    <a:pos x="100" y="12"/>
                  </a:cxn>
                  <a:cxn ang="0">
                    <a:pos x="82" y="20"/>
                  </a:cxn>
                  <a:cxn ang="0">
                    <a:pos x="66" y="22"/>
                  </a:cxn>
                  <a:cxn ang="0">
                    <a:pos x="48" y="22"/>
                  </a:cxn>
                  <a:cxn ang="0">
                    <a:pos x="34" y="22"/>
                  </a:cxn>
                  <a:cxn ang="0">
                    <a:pos x="12" y="15"/>
                  </a:cxn>
                  <a:cxn ang="0">
                    <a:pos x="0" y="12"/>
                  </a:cxn>
                  <a:cxn ang="0">
                    <a:pos x="7" y="3"/>
                  </a:cxn>
                  <a:cxn ang="0">
                    <a:pos x="7" y="3"/>
                  </a:cxn>
                </a:cxnLst>
                <a:rect l="0" t="0" r="r" b="b"/>
                <a:pathLst>
                  <a:path w="236" h="273">
                    <a:moveTo>
                      <a:pt x="7" y="3"/>
                    </a:moveTo>
                    <a:lnTo>
                      <a:pt x="26" y="10"/>
                    </a:lnTo>
                    <a:lnTo>
                      <a:pt x="57" y="12"/>
                    </a:lnTo>
                    <a:lnTo>
                      <a:pt x="85" y="12"/>
                    </a:lnTo>
                    <a:lnTo>
                      <a:pt x="100" y="0"/>
                    </a:lnTo>
                    <a:lnTo>
                      <a:pt x="119" y="17"/>
                    </a:lnTo>
                    <a:lnTo>
                      <a:pt x="138" y="38"/>
                    </a:lnTo>
                    <a:lnTo>
                      <a:pt x="159" y="53"/>
                    </a:lnTo>
                    <a:lnTo>
                      <a:pt x="181" y="76"/>
                    </a:lnTo>
                    <a:lnTo>
                      <a:pt x="197" y="94"/>
                    </a:lnTo>
                    <a:lnTo>
                      <a:pt x="217" y="113"/>
                    </a:lnTo>
                    <a:lnTo>
                      <a:pt x="234" y="123"/>
                    </a:lnTo>
                    <a:lnTo>
                      <a:pt x="236" y="142"/>
                    </a:lnTo>
                    <a:lnTo>
                      <a:pt x="223" y="166"/>
                    </a:lnTo>
                    <a:lnTo>
                      <a:pt x="204" y="181"/>
                    </a:lnTo>
                    <a:lnTo>
                      <a:pt x="181" y="210"/>
                    </a:lnTo>
                    <a:lnTo>
                      <a:pt x="151" y="242"/>
                    </a:lnTo>
                    <a:lnTo>
                      <a:pt x="141" y="257"/>
                    </a:lnTo>
                    <a:lnTo>
                      <a:pt x="129" y="273"/>
                    </a:lnTo>
                    <a:lnTo>
                      <a:pt x="120" y="267"/>
                    </a:lnTo>
                    <a:lnTo>
                      <a:pt x="125" y="259"/>
                    </a:lnTo>
                    <a:lnTo>
                      <a:pt x="137" y="244"/>
                    </a:lnTo>
                    <a:lnTo>
                      <a:pt x="151" y="231"/>
                    </a:lnTo>
                    <a:lnTo>
                      <a:pt x="169" y="210"/>
                    </a:lnTo>
                    <a:lnTo>
                      <a:pt x="185" y="195"/>
                    </a:lnTo>
                    <a:lnTo>
                      <a:pt x="195" y="176"/>
                    </a:lnTo>
                    <a:lnTo>
                      <a:pt x="210" y="162"/>
                    </a:lnTo>
                    <a:lnTo>
                      <a:pt x="223" y="151"/>
                    </a:lnTo>
                    <a:lnTo>
                      <a:pt x="225" y="131"/>
                    </a:lnTo>
                    <a:lnTo>
                      <a:pt x="204" y="113"/>
                    </a:lnTo>
                    <a:lnTo>
                      <a:pt x="181" y="95"/>
                    </a:lnTo>
                    <a:lnTo>
                      <a:pt x="159" y="70"/>
                    </a:lnTo>
                    <a:lnTo>
                      <a:pt x="141" y="54"/>
                    </a:lnTo>
                    <a:lnTo>
                      <a:pt x="122" y="37"/>
                    </a:lnTo>
                    <a:lnTo>
                      <a:pt x="112" y="22"/>
                    </a:lnTo>
                    <a:lnTo>
                      <a:pt x="100" y="12"/>
                    </a:lnTo>
                    <a:lnTo>
                      <a:pt x="82" y="20"/>
                    </a:lnTo>
                    <a:lnTo>
                      <a:pt x="66" y="22"/>
                    </a:lnTo>
                    <a:lnTo>
                      <a:pt x="48" y="22"/>
                    </a:lnTo>
                    <a:lnTo>
                      <a:pt x="34" y="22"/>
                    </a:lnTo>
                    <a:lnTo>
                      <a:pt x="12" y="15"/>
                    </a:lnTo>
                    <a:lnTo>
                      <a:pt x="0" y="12"/>
                    </a:lnTo>
                    <a:lnTo>
                      <a:pt x="7" y="3"/>
                    </a:lnTo>
                    <a:lnTo>
                      <a:pt x="7" y="3"/>
                    </a:lnTo>
                    <a:close/>
                  </a:path>
                </a:pathLst>
              </a:custGeom>
              <a:solidFill>
                <a:srgbClr val="000000"/>
              </a:solidFill>
              <a:ln w="9525">
                <a:noFill/>
                <a:round/>
                <a:headEnd/>
                <a:tailEnd/>
              </a:ln>
            </p:spPr>
            <p:txBody>
              <a:bodyPr/>
              <a:lstStyle/>
              <a:p>
                <a:endParaRPr lang="en-US"/>
              </a:p>
            </p:txBody>
          </p:sp>
          <p:sp>
            <p:nvSpPr>
              <p:cNvPr id="313512" name="Freeform 168"/>
              <p:cNvSpPr>
                <a:spLocks/>
              </p:cNvSpPr>
              <p:nvPr/>
            </p:nvSpPr>
            <p:spPr bwMode="auto">
              <a:xfrm>
                <a:off x="5737" y="729"/>
                <a:ext cx="24" cy="38"/>
              </a:xfrm>
              <a:custGeom>
                <a:avLst/>
                <a:gdLst/>
                <a:ahLst/>
                <a:cxnLst>
                  <a:cxn ang="0">
                    <a:pos x="3" y="5"/>
                  </a:cxn>
                  <a:cxn ang="0">
                    <a:pos x="4" y="27"/>
                  </a:cxn>
                  <a:cxn ang="0">
                    <a:pos x="7" y="50"/>
                  </a:cxn>
                  <a:cxn ang="0">
                    <a:pos x="9" y="77"/>
                  </a:cxn>
                  <a:cxn ang="0">
                    <a:pos x="28" y="59"/>
                  </a:cxn>
                  <a:cxn ang="0">
                    <a:pos x="34" y="43"/>
                  </a:cxn>
                  <a:cxn ang="0">
                    <a:pos x="42" y="28"/>
                  </a:cxn>
                  <a:cxn ang="0">
                    <a:pos x="48" y="12"/>
                  </a:cxn>
                  <a:cxn ang="0">
                    <a:pos x="38" y="6"/>
                  </a:cxn>
                  <a:cxn ang="0">
                    <a:pos x="34" y="24"/>
                  </a:cxn>
                  <a:cxn ang="0">
                    <a:pos x="26" y="34"/>
                  </a:cxn>
                  <a:cxn ang="0">
                    <a:pos x="20" y="50"/>
                  </a:cxn>
                  <a:cxn ang="0">
                    <a:pos x="16" y="24"/>
                  </a:cxn>
                  <a:cxn ang="0">
                    <a:pos x="13" y="15"/>
                  </a:cxn>
                  <a:cxn ang="0">
                    <a:pos x="13" y="0"/>
                  </a:cxn>
                  <a:cxn ang="0">
                    <a:pos x="0" y="2"/>
                  </a:cxn>
                  <a:cxn ang="0">
                    <a:pos x="3" y="5"/>
                  </a:cxn>
                  <a:cxn ang="0">
                    <a:pos x="3" y="5"/>
                  </a:cxn>
                </a:cxnLst>
                <a:rect l="0" t="0" r="r" b="b"/>
                <a:pathLst>
                  <a:path w="48" h="77">
                    <a:moveTo>
                      <a:pt x="3" y="5"/>
                    </a:moveTo>
                    <a:lnTo>
                      <a:pt x="4" y="27"/>
                    </a:lnTo>
                    <a:lnTo>
                      <a:pt x="7" y="50"/>
                    </a:lnTo>
                    <a:lnTo>
                      <a:pt x="9" y="77"/>
                    </a:lnTo>
                    <a:lnTo>
                      <a:pt x="28" y="59"/>
                    </a:lnTo>
                    <a:lnTo>
                      <a:pt x="34" y="43"/>
                    </a:lnTo>
                    <a:lnTo>
                      <a:pt x="42" y="28"/>
                    </a:lnTo>
                    <a:lnTo>
                      <a:pt x="48" y="12"/>
                    </a:lnTo>
                    <a:lnTo>
                      <a:pt x="38" y="6"/>
                    </a:lnTo>
                    <a:lnTo>
                      <a:pt x="34" y="24"/>
                    </a:lnTo>
                    <a:lnTo>
                      <a:pt x="26" y="34"/>
                    </a:lnTo>
                    <a:lnTo>
                      <a:pt x="20" y="50"/>
                    </a:lnTo>
                    <a:lnTo>
                      <a:pt x="16" y="24"/>
                    </a:lnTo>
                    <a:lnTo>
                      <a:pt x="13" y="15"/>
                    </a:lnTo>
                    <a:lnTo>
                      <a:pt x="13" y="0"/>
                    </a:lnTo>
                    <a:lnTo>
                      <a:pt x="0" y="2"/>
                    </a:lnTo>
                    <a:lnTo>
                      <a:pt x="3" y="5"/>
                    </a:lnTo>
                    <a:lnTo>
                      <a:pt x="3" y="5"/>
                    </a:lnTo>
                    <a:close/>
                  </a:path>
                </a:pathLst>
              </a:custGeom>
              <a:solidFill>
                <a:srgbClr val="000000"/>
              </a:solidFill>
              <a:ln w="9525">
                <a:noFill/>
                <a:round/>
                <a:headEnd/>
                <a:tailEnd/>
              </a:ln>
            </p:spPr>
            <p:txBody>
              <a:bodyPr/>
              <a:lstStyle/>
              <a:p>
                <a:endParaRPr lang="en-US"/>
              </a:p>
            </p:txBody>
          </p:sp>
          <p:sp>
            <p:nvSpPr>
              <p:cNvPr id="313513" name="Freeform 169"/>
              <p:cNvSpPr>
                <a:spLocks/>
              </p:cNvSpPr>
              <p:nvPr/>
            </p:nvSpPr>
            <p:spPr bwMode="auto">
              <a:xfrm>
                <a:off x="5759" y="729"/>
                <a:ext cx="28" cy="32"/>
              </a:xfrm>
              <a:custGeom>
                <a:avLst/>
                <a:gdLst/>
                <a:ahLst/>
                <a:cxnLst>
                  <a:cxn ang="0">
                    <a:pos x="1" y="19"/>
                  </a:cxn>
                  <a:cxn ang="0">
                    <a:pos x="7" y="37"/>
                  </a:cxn>
                  <a:cxn ang="0">
                    <a:pos x="21" y="50"/>
                  </a:cxn>
                  <a:cxn ang="0">
                    <a:pos x="37" y="65"/>
                  </a:cxn>
                  <a:cxn ang="0">
                    <a:pos x="43" y="40"/>
                  </a:cxn>
                  <a:cxn ang="0">
                    <a:pos x="46" y="22"/>
                  </a:cxn>
                  <a:cxn ang="0">
                    <a:pos x="48" y="10"/>
                  </a:cxn>
                  <a:cxn ang="0">
                    <a:pos x="56" y="2"/>
                  </a:cxn>
                  <a:cxn ang="0">
                    <a:pos x="46" y="0"/>
                  </a:cxn>
                  <a:cxn ang="0">
                    <a:pos x="38" y="10"/>
                  </a:cxn>
                  <a:cxn ang="0">
                    <a:pos x="38" y="28"/>
                  </a:cxn>
                  <a:cxn ang="0">
                    <a:pos x="34" y="41"/>
                  </a:cxn>
                  <a:cxn ang="0">
                    <a:pos x="32" y="50"/>
                  </a:cxn>
                  <a:cxn ang="0">
                    <a:pos x="25" y="41"/>
                  </a:cxn>
                  <a:cxn ang="0">
                    <a:pos x="16" y="31"/>
                  </a:cxn>
                  <a:cxn ang="0">
                    <a:pos x="10" y="22"/>
                  </a:cxn>
                  <a:cxn ang="0">
                    <a:pos x="4" y="12"/>
                  </a:cxn>
                  <a:cxn ang="0">
                    <a:pos x="0" y="12"/>
                  </a:cxn>
                  <a:cxn ang="0">
                    <a:pos x="1" y="19"/>
                  </a:cxn>
                  <a:cxn ang="0">
                    <a:pos x="1" y="19"/>
                  </a:cxn>
                </a:cxnLst>
                <a:rect l="0" t="0" r="r" b="b"/>
                <a:pathLst>
                  <a:path w="56" h="65">
                    <a:moveTo>
                      <a:pt x="1" y="19"/>
                    </a:moveTo>
                    <a:lnTo>
                      <a:pt x="7" y="37"/>
                    </a:lnTo>
                    <a:lnTo>
                      <a:pt x="21" y="50"/>
                    </a:lnTo>
                    <a:lnTo>
                      <a:pt x="37" y="65"/>
                    </a:lnTo>
                    <a:lnTo>
                      <a:pt x="43" y="40"/>
                    </a:lnTo>
                    <a:lnTo>
                      <a:pt x="46" y="22"/>
                    </a:lnTo>
                    <a:lnTo>
                      <a:pt x="48" y="10"/>
                    </a:lnTo>
                    <a:lnTo>
                      <a:pt x="56" y="2"/>
                    </a:lnTo>
                    <a:lnTo>
                      <a:pt x="46" y="0"/>
                    </a:lnTo>
                    <a:lnTo>
                      <a:pt x="38" y="10"/>
                    </a:lnTo>
                    <a:lnTo>
                      <a:pt x="38" y="28"/>
                    </a:lnTo>
                    <a:lnTo>
                      <a:pt x="34" y="41"/>
                    </a:lnTo>
                    <a:lnTo>
                      <a:pt x="32" y="50"/>
                    </a:lnTo>
                    <a:lnTo>
                      <a:pt x="25" y="41"/>
                    </a:lnTo>
                    <a:lnTo>
                      <a:pt x="16" y="31"/>
                    </a:lnTo>
                    <a:lnTo>
                      <a:pt x="10" y="22"/>
                    </a:lnTo>
                    <a:lnTo>
                      <a:pt x="4" y="12"/>
                    </a:lnTo>
                    <a:lnTo>
                      <a:pt x="0" y="12"/>
                    </a:lnTo>
                    <a:lnTo>
                      <a:pt x="1" y="19"/>
                    </a:lnTo>
                    <a:lnTo>
                      <a:pt x="1" y="19"/>
                    </a:lnTo>
                    <a:close/>
                  </a:path>
                </a:pathLst>
              </a:custGeom>
              <a:solidFill>
                <a:srgbClr val="000000"/>
              </a:solidFill>
              <a:ln w="9525">
                <a:noFill/>
                <a:round/>
                <a:headEnd/>
                <a:tailEnd/>
              </a:ln>
            </p:spPr>
            <p:txBody>
              <a:bodyPr/>
              <a:lstStyle/>
              <a:p>
                <a:endParaRPr lang="en-US"/>
              </a:p>
            </p:txBody>
          </p:sp>
          <p:sp>
            <p:nvSpPr>
              <p:cNvPr id="313514" name="Freeform 170"/>
              <p:cNvSpPr>
                <a:spLocks/>
              </p:cNvSpPr>
              <p:nvPr/>
            </p:nvSpPr>
            <p:spPr bwMode="auto">
              <a:xfrm>
                <a:off x="5755" y="734"/>
                <a:ext cx="11" cy="119"/>
              </a:xfrm>
              <a:custGeom>
                <a:avLst/>
                <a:gdLst/>
                <a:ahLst/>
                <a:cxnLst>
                  <a:cxn ang="0">
                    <a:pos x="7" y="16"/>
                  </a:cxn>
                  <a:cxn ang="0">
                    <a:pos x="5" y="43"/>
                  </a:cxn>
                  <a:cxn ang="0">
                    <a:pos x="3" y="75"/>
                  </a:cxn>
                  <a:cxn ang="0">
                    <a:pos x="3" y="113"/>
                  </a:cxn>
                  <a:cxn ang="0">
                    <a:pos x="5" y="131"/>
                  </a:cxn>
                  <a:cxn ang="0">
                    <a:pos x="7" y="145"/>
                  </a:cxn>
                  <a:cxn ang="0">
                    <a:pos x="10" y="168"/>
                  </a:cxn>
                  <a:cxn ang="0">
                    <a:pos x="10" y="178"/>
                  </a:cxn>
                  <a:cxn ang="0">
                    <a:pos x="7" y="195"/>
                  </a:cxn>
                  <a:cxn ang="0">
                    <a:pos x="3" y="210"/>
                  </a:cxn>
                  <a:cxn ang="0">
                    <a:pos x="0" y="237"/>
                  </a:cxn>
                  <a:cxn ang="0">
                    <a:pos x="13" y="237"/>
                  </a:cxn>
                  <a:cxn ang="0">
                    <a:pos x="12" y="220"/>
                  </a:cxn>
                  <a:cxn ang="0">
                    <a:pos x="19" y="204"/>
                  </a:cxn>
                  <a:cxn ang="0">
                    <a:pos x="22" y="182"/>
                  </a:cxn>
                  <a:cxn ang="0">
                    <a:pos x="21" y="157"/>
                  </a:cxn>
                  <a:cxn ang="0">
                    <a:pos x="16" y="135"/>
                  </a:cxn>
                  <a:cxn ang="0">
                    <a:pos x="13" y="115"/>
                  </a:cxn>
                  <a:cxn ang="0">
                    <a:pos x="12" y="97"/>
                  </a:cxn>
                  <a:cxn ang="0">
                    <a:pos x="12" y="79"/>
                  </a:cxn>
                  <a:cxn ang="0">
                    <a:pos x="15" y="65"/>
                  </a:cxn>
                  <a:cxn ang="0">
                    <a:pos x="13" y="47"/>
                  </a:cxn>
                  <a:cxn ang="0">
                    <a:pos x="16" y="32"/>
                  </a:cxn>
                  <a:cxn ang="0">
                    <a:pos x="16" y="10"/>
                  </a:cxn>
                  <a:cxn ang="0">
                    <a:pos x="13" y="0"/>
                  </a:cxn>
                  <a:cxn ang="0">
                    <a:pos x="7" y="16"/>
                  </a:cxn>
                  <a:cxn ang="0">
                    <a:pos x="7" y="16"/>
                  </a:cxn>
                </a:cxnLst>
                <a:rect l="0" t="0" r="r" b="b"/>
                <a:pathLst>
                  <a:path w="22" h="237">
                    <a:moveTo>
                      <a:pt x="7" y="16"/>
                    </a:moveTo>
                    <a:lnTo>
                      <a:pt x="5" y="43"/>
                    </a:lnTo>
                    <a:lnTo>
                      <a:pt x="3" y="75"/>
                    </a:lnTo>
                    <a:lnTo>
                      <a:pt x="3" y="113"/>
                    </a:lnTo>
                    <a:lnTo>
                      <a:pt x="5" y="131"/>
                    </a:lnTo>
                    <a:lnTo>
                      <a:pt x="7" y="145"/>
                    </a:lnTo>
                    <a:lnTo>
                      <a:pt x="10" y="168"/>
                    </a:lnTo>
                    <a:lnTo>
                      <a:pt x="10" y="178"/>
                    </a:lnTo>
                    <a:lnTo>
                      <a:pt x="7" y="195"/>
                    </a:lnTo>
                    <a:lnTo>
                      <a:pt x="3" y="210"/>
                    </a:lnTo>
                    <a:lnTo>
                      <a:pt x="0" y="237"/>
                    </a:lnTo>
                    <a:lnTo>
                      <a:pt x="13" y="237"/>
                    </a:lnTo>
                    <a:lnTo>
                      <a:pt x="12" y="220"/>
                    </a:lnTo>
                    <a:lnTo>
                      <a:pt x="19" y="204"/>
                    </a:lnTo>
                    <a:lnTo>
                      <a:pt x="22" y="182"/>
                    </a:lnTo>
                    <a:lnTo>
                      <a:pt x="21" y="157"/>
                    </a:lnTo>
                    <a:lnTo>
                      <a:pt x="16" y="135"/>
                    </a:lnTo>
                    <a:lnTo>
                      <a:pt x="13" y="115"/>
                    </a:lnTo>
                    <a:lnTo>
                      <a:pt x="12" y="97"/>
                    </a:lnTo>
                    <a:lnTo>
                      <a:pt x="12" y="79"/>
                    </a:lnTo>
                    <a:lnTo>
                      <a:pt x="15" y="65"/>
                    </a:lnTo>
                    <a:lnTo>
                      <a:pt x="13" y="47"/>
                    </a:lnTo>
                    <a:lnTo>
                      <a:pt x="16" y="32"/>
                    </a:lnTo>
                    <a:lnTo>
                      <a:pt x="16" y="10"/>
                    </a:lnTo>
                    <a:lnTo>
                      <a:pt x="13" y="0"/>
                    </a:lnTo>
                    <a:lnTo>
                      <a:pt x="7" y="16"/>
                    </a:lnTo>
                    <a:lnTo>
                      <a:pt x="7" y="16"/>
                    </a:lnTo>
                    <a:close/>
                  </a:path>
                </a:pathLst>
              </a:custGeom>
              <a:solidFill>
                <a:srgbClr val="000000"/>
              </a:solidFill>
              <a:ln w="9525">
                <a:noFill/>
                <a:round/>
                <a:headEnd/>
                <a:tailEnd/>
              </a:ln>
            </p:spPr>
            <p:txBody>
              <a:bodyPr/>
              <a:lstStyle/>
              <a:p>
                <a:endParaRPr lang="en-US"/>
              </a:p>
            </p:txBody>
          </p:sp>
          <p:sp>
            <p:nvSpPr>
              <p:cNvPr id="313515" name="Freeform 171"/>
              <p:cNvSpPr>
                <a:spLocks/>
              </p:cNvSpPr>
              <p:nvPr/>
            </p:nvSpPr>
            <p:spPr bwMode="auto">
              <a:xfrm>
                <a:off x="5796" y="770"/>
                <a:ext cx="29" cy="67"/>
              </a:xfrm>
              <a:custGeom>
                <a:avLst/>
                <a:gdLst/>
                <a:ahLst/>
                <a:cxnLst>
                  <a:cxn ang="0">
                    <a:pos x="0" y="0"/>
                  </a:cxn>
                  <a:cxn ang="0">
                    <a:pos x="10" y="10"/>
                  </a:cxn>
                  <a:cxn ang="0">
                    <a:pos x="18" y="15"/>
                  </a:cxn>
                  <a:cxn ang="0">
                    <a:pos x="28" y="23"/>
                  </a:cxn>
                  <a:cxn ang="0">
                    <a:pos x="43" y="29"/>
                  </a:cxn>
                  <a:cxn ang="0">
                    <a:pos x="48" y="38"/>
                  </a:cxn>
                  <a:cxn ang="0">
                    <a:pos x="57" y="47"/>
                  </a:cxn>
                  <a:cxn ang="0">
                    <a:pos x="56" y="56"/>
                  </a:cxn>
                  <a:cxn ang="0">
                    <a:pos x="47" y="68"/>
                  </a:cxn>
                  <a:cxn ang="0">
                    <a:pos x="34" y="85"/>
                  </a:cxn>
                  <a:cxn ang="0">
                    <a:pos x="26" y="101"/>
                  </a:cxn>
                  <a:cxn ang="0">
                    <a:pos x="16" y="115"/>
                  </a:cxn>
                  <a:cxn ang="0">
                    <a:pos x="13" y="126"/>
                  </a:cxn>
                  <a:cxn ang="0">
                    <a:pos x="7" y="132"/>
                  </a:cxn>
                  <a:cxn ang="0">
                    <a:pos x="7" y="121"/>
                  </a:cxn>
                  <a:cxn ang="0">
                    <a:pos x="12" y="104"/>
                  </a:cxn>
                  <a:cxn ang="0">
                    <a:pos x="22" y="91"/>
                  </a:cxn>
                  <a:cxn ang="0">
                    <a:pos x="26" y="76"/>
                  </a:cxn>
                  <a:cxn ang="0">
                    <a:pos x="38" y="62"/>
                  </a:cxn>
                  <a:cxn ang="0">
                    <a:pos x="47" y="54"/>
                  </a:cxn>
                  <a:cxn ang="0">
                    <a:pos x="44" y="46"/>
                  </a:cxn>
                  <a:cxn ang="0">
                    <a:pos x="34" y="38"/>
                  </a:cxn>
                  <a:cxn ang="0">
                    <a:pos x="23" y="29"/>
                  </a:cxn>
                  <a:cxn ang="0">
                    <a:pos x="12" y="21"/>
                  </a:cxn>
                  <a:cxn ang="0">
                    <a:pos x="1" y="12"/>
                  </a:cxn>
                  <a:cxn ang="0">
                    <a:pos x="0" y="4"/>
                  </a:cxn>
                  <a:cxn ang="0">
                    <a:pos x="0" y="0"/>
                  </a:cxn>
                  <a:cxn ang="0">
                    <a:pos x="0" y="0"/>
                  </a:cxn>
                  <a:cxn ang="0">
                    <a:pos x="0" y="0"/>
                  </a:cxn>
                </a:cxnLst>
                <a:rect l="0" t="0" r="r" b="b"/>
                <a:pathLst>
                  <a:path w="57" h="132">
                    <a:moveTo>
                      <a:pt x="0" y="0"/>
                    </a:moveTo>
                    <a:lnTo>
                      <a:pt x="10" y="10"/>
                    </a:lnTo>
                    <a:lnTo>
                      <a:pt x="18" y="15"/>
                    </a:lnTo>
                    <a:lnTo>
                      <a:pt x="28" y="23"/>
                    </a:lnTo>
                    <a:lnTo>
                      <a:pt x="43" y="29"/>
                    </a:lnTo>
                    <a:lnTo>
                      <a:pt x="48" y="38"/>
                    </a:lnTo>
                    <a:lnTo>
                      <a:pt x="57" y="47"/>
                    </a:lnTo>
                    <a:lnTo>
                      <a:pt x="56" y="56"/>
                    </a:lnTo>
                    <a:lnTo>
                      <a:pt x="47" y="68"/>
                    </a:lnTo>
                    <a:lnTo>
                      <a:pt x="34" y="85"/>
                    </a:lnTo>
                    <a:lnTo>
                      <a:pt x="26" y="101"/>
                    </a:lnTo>
                    <a:lnTo>
                      <a:pt x="16" y="115"/>
                    </a:lnTo>
                    <a:lnTo>
                      <a:pt x="13" y="126"/>
                    </a:lnTo>
                    <a:lnTo>
                      <a:pt x="7" y="132"/>
                    </a:lnTo>
                    <a:lnTo>
                      <a:pt x="7" y="121"/>
                    </a:lnTo>
                    <a:lnTo>
                      <a:pt x="12" y="104"/>
                    </a:lnTo>
                    <a:lnTo>
                      <a:pt x="22" y="91"/>
                    </a:lnTo>
                    <a:lnTo>
                      <a:pt x="26" y="76"/>
                    </a:lnTo>
                    <a:lnTo>
                      <a:pt x="38" y="62"/>
                    </a:lnTo>
                    <a:lnTo>
                      <a:pt x="47" y="54"/>
                    </a:lnTo>
                    <a:lnTo>
                      <a:pt x="44" y="46"/>
                    </a:lnTo>
                    <a:lnTo>
                      <a:pt x="34" y="38"/>
                    </a:lnTo>
                    <a:lnTo>
                      <a:pt x="23" y="29"/>
                    </a:lnTo>
                    <a:lnTo>
                      <a:pt x="12" y="21"/>
                    </a:lnTo>
                    <a:lnTo>
                      <a:pt x="1" y="12"/>
                    </a:lnTo>
                    <a:lnTo>
                      <a:pt x="0" y="4"/>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313516" name="Freeform 172"/>
              <p:cNvSpPr>
                <a:spLocks/>
              </p:cNvSpPr>
              <p:nvPr/>
            </p:nvSpPr>
            <p:spPr bwMode="auto">
              <a:xfrm>
                <a:off x="5727" y="546"/>
                <a:ext cx="36" cy="183"/>
              </a:xfrm>
              <a:custGeom>
                <a:avLst/>
                <a:gdLst/>
                <a:ahLst/>
                <a:cxnLst>
                  <a:cxn ang="0">
                    <a:pos x="22" y="362"/>
                  </a:cxn>
                  <a:cxn ang="0">
                    <a:pos x="19" y="343"/>
                  </a:cxn>
                  <a:cxn ang="0">
                    <a:pos x="16" y="321"/>
                  </a:cxn>
                  <a:cxn ang="0">
                    <a:pos x="15" y="287"/>
                  </a:cxn>
                  <a:cxn ang="0">
                    <a:pos x="14" y="259"/>
                  </a:cxn>
                  <a:cxn ang="0">
                    <a:pos x="14" y="226"/>
                  </a:cxn>
                  <a:cxn ang="0">
                    <a:pos x="14" y="199"/>
                  </a:cxn>
                  <a:cxn ang="0">
                    <a:pos x="16" y="175"/>
                  </a:cxn>
                  <a:cxn ang="0">
                    <a:pos x="19" y="163"/>
                  </a:cxn>
                  <a:cxn ang="0">
                    <a:pos x="24" y="141"/>
                  </a:cxn>
                  <a:cxn ang="0">
                    <a:pos x="24" y="131"/>
                  </a:cxn>
                  <a:cxn ang="0">
                    <a:pos x="12" y="121"/>
                  </a:cxn>
                  <a:cxn ang="0">
                    <a:pos x="0" y="97"/>
                  </a:cxn>
                  <a:cxn ang="0">
                    <a:pos x="8" y="79"/>
                  </a:cxn>
                  <a:cxn ang="0">
                    <a:pos x="16" y="60"/>
                  </a:cxn>
                  <a:cxn ang="0">
                    <a:pos x="33" y="41"/>
                  </a:cxn>
                  <a:cxn ang="0">
                    <a:pos x="44" y="22"/>
                  </a:cxn>
                  <a:cxn ang="0">
                    <a:pos x="52" y="10"/>
                  </a:cxn>
                  <a:cxn ang="0">
                    <a:pos x="61" y="0"/>
                  </a:cxn>
                  <a:cxn ang="0">
                    <a:pos x="72" y="4"/>
                  </a:cxn>
                  <a:cxn ang="0">
                    <a:pos x="56" y="25"/>
                  </a:cxn>
                  <a:cxn ang="0">
                    <a:pos x="44" y="47"/>
                  </a:cxn>
                  <a:cxn ang="0">
                    <a:pos x="33" y="71"/>
                  </a:cxn>
                  <a:cxn ang="0">
                    <a:pos x="21" y="84"/>
                  </a:cxn>
                  <a:cxn ang="0">
                    <a:pos x="18" y="97"/>
                  </a:cxn>
                  <a:cxn ang="0">
                    <a:pos x="22" y="112"/>
                  </a:cxn>
                  <a:cxn ang="0">
                    <a:pos x="33" y="119"/>
                  </a:cxn>
                  <a:cxn ang="0">
                    <a:pos x="44" y="128"/>
                  </a:cxn>
                  <a:cxn ang="0">
                    <a:pos x="39" y="151"/>
                  </a:cxn>
                  <a:cxn ang="0">
                    <a:pos x="33" y="169"/>
                  </a:cxn>
                  <a:cxn ang="0">
                    <a:pos x="30" y="193"/>
                  </a:cxn>
                  <a:cxn ang="0">
                    <a:pos x="25" y="226"/>
                  </a:cxn>
                  <a:cxn ang="0">
                    <a:pos x="24" y="250"/>
                  </a:cxn>
                  <a:cxn ang="0">
                    <a:pos x="24" y="281"/>
                  </a:cxn>
                  <a:cxn ang="0">
                    <a:pos x="28" y="312"/>
                  </a:cxn>
                  <a:cxn ang="0">
                    <a:pos x="33" y="335"/>
                  </a:cxn>
                  <a:cxn ang="0">
                    <a:pos x="34" y="366"/>
                  </a:cxn>
                  <a:cxn ang="0">
                    <a:pos x="22" y="362"/>
                  </a:cxn>
                  <a:cxn ang="0">
                    <a:pos x="22" y="362"/>
                  </a:cxn>
                </a:cxnLst>
                <a:rect l="0" t="0" r="r" b="b"/>
                <a:pathLst>
                  <a:path w="72" h="366">
                    <a:moveTo>
                      <a:pt x="22" y="362"/>
                    </a:moveTo>
                    <a:lnTo>
                      <a:pt x="19" y="343"/>
                    </a:lnTo>
                    <a:lnTo>
                      <a:pt x="16" y="321"/>
                    </a:lnTo>
                    <a:lnTo>
                      <a:pt x="15" y="287"/>
                    </a:lnTo>
                    <a:lnTo>
                      <a:pt x="14" y="259"/>
                    </a:lnTo>
                    <a:lnTo>
                      <a:pt x="14" y="226"/>
                    </a:lnTo>
                    <a:lnTo>
                      <a:pt x="14" y="199"/>
                    </a:lnTo>
                    <a:lnTo>
                      <a:pt x="16" y="175"/>
                    </a:lnTo>
                    <a:lnTo>
                      <a:pt x="19" y="163"/>
                    </a:lnTo>
                    <a:lnTo>
                      <a:pt x="24" y="141"/>
                    </a:lnTo>
                    <a:lnTo>
                      <a:pt x="24" y="131"/>
                    </a:lnTo>
                    <a:lnTo>
                      <a:pt x="12" y="121"/>
                    </a:lnTo>
                    <a:lnTo>
                      <a:pt x="0" y="97"/>
                    </a:lnTo>
                    <a:lnTo>
                      <a:pt x="8" y="79"/>
                    </a:lnTo>
                    <a:lnTo>
                      <a:pt x="16" y="60"/>
                    </a:lnTo>
                    <a:lnTo>
                      <a:pt x="33" y="41"/>
                    </a:lnTo>
                    <a:lnTo>
                      <a:pt x="44" y="22"/>
                    </a:lnTo>
                    <a:lnTo>
                      <a:pt x="52" y="10"/>
                    </a:lnTo>
                    <a:lnTo>
                      <a:pt x="61" y="0"/>
                    </a:lnTo>
                    <a:lnTo>
                      <a:pt x="72" y="4"/>
                    </a:lnTo>
                    <a:lnTo>
                      <a:pt x="56" y="25"/>
                    </a:lnTo>
                    <a:lnTo>
                      <a:pt x="44" y="47"/>
                    </a:lnTo>
                    <a:lnTo>
                      <a:pt x="33" y="71"/>
                    </a:lnTo>
                    <a:lnTo>
                      <a:pt x="21" y="84"/>
                    </a:lnTo>
                    <a:lnTo>
                      <a:pt x="18" y="97"/>
                    </a:lnTo>
                    <a:lnTo>
                      <a:pt x="22" y="112"/>
                    </a:lnTo>
                    <a:lnTo>
                      <a:pt x="33" y="119"/>
                    </a:lnTo>
                    <a:lnTo>
                      <a:pt x="44" y="128"/>
                    </a:lnTo>
                    <a:lnTo>
                      <a:pt x="39" y="151"/>
                    </a:lnTo>
                    <a:lnTo>
                      <a:pt x="33" y="169"/>
                    </a:lnTo>
                    <a:lnTo>
                      <a:pt x="30" y="193"/>
                    </a:lnTo>
                    <a:lnTo>
                      <a:pt x="25" y="226"/>
                    </a:lnTo>
                    <a:lnTo>
                      <a:pt x="24" y="250"/>
                    </a:lnTo>
                    <a:lnTo>
                      <a:pt x="24" y="281"/>
                    </a:lnTo>
                    <a:lnTo>
                      <a:pt x="28" y="312"/>
                    </a:lnTo>
                    <a:lnTo>
                      <a:pt x="33" y="335"/>
                    </a:lnTo>
                    <a:lnTo>
                      <a:pt x="34" y="366"/>
                    </a:lnTo>
                    <a:lnTo>
                      <a:pt x="22" y="362"/>
                    </a:lnTo>
                    <a:lnTo>
                      <a:pt x="22" y="362"/>
                    </a:lnTo>
                    <a:close/>
                  </a:path>
                </a:pathLst>
              </a:custGeom>
              <a:solidFill>
                <a:srgbClr val="000000"/>
              </a:solidFill>
              <a:ln w="9525">
                <a:noFill/>
                <a:round/>
                <a:headEnd/>
                <a:tailEnd/>
              </a:ln>
            </p:spPr>
            <p:txBody>
              <a:bodyPr/>
              <a:lstStyle/>
              <a:p>
                <a:endParaRPr lang="en-US"/>
              </a:p>
            </p:txBody>
          </p:sp>
          <p:sp>
            <p:nvSpPr>
              <p:cNvPr id="313517" name="Freeform 173"/>
              <p:cNvSpPr>
                <a:spLocks/>
              </p:cNvSpPr>
              <p:nvPr/>
            </p:nvSpPr>
            <p:spPr bwMode="auto">
              <a:xfrm>
                <a:off x="5756" y="531"/>
                <a:ext cx="74" cy="187"/>
              </a:xfrm>
              <a:custGeom>
                <a:avLst/>
                <a:gdLst/>
                <a:ahLst/>
                <a:cxnLst>
                  <a:cxn ang="0">
                    <a:pos x="2" y="29"/>
                  </a:cxn>
                  <a:cxn ang="0">
                    <a:pos x="2" y="13"/>
                  </a:cxn>
                  <a:cxn ang="0">
                    <a:pos x="16" y="4"/>
                  </a:cxn>
                  <a:cxn ang="0">
                    <a:pos x="41" y="0"/>
                  </a:cxn>
                  <a:cxn ang="0">
                    <a:pos x="66" y="4"/>
                  </a:cxn>
                  <a:cxn ang="0">
                    <a:pos x="85" y="14"/>
                  </a:cxn>
                  <a:cxn ang="0">
                    <a:pos x="104" y="29"/>
                  </a:cxn>
                  <a:cxn ang="0">
                    <a:pos x="125" y="50"/>
                  </a:cxn>
                  <a:cxn ang="0">
                    <a:pos x="131" y="75"/>
                  </a:cxn>
                  <a:cxn ang="0">
                    <a:pos x="135" y="126"/>
                  </a:cxn>
                  <a:cxn ang="0">
                    <a:pos x="134" y="170"/>
                  </a:cxn>
                  <a:cxn ang="0">
                    <a:pos x="129" y="205"/>
                  </a:cxn>
                  <a:cxn ang="0">
                    <a:pos x="125" y="244"/>
                  </a:cxn>
                  <a:cxn ang="0">
                    <a:pos x="121" y="283"/>
                  </a:cxn>
                  <a:cxn ang="0">
                    <a:pos x="122" y="304"/>
                  </a:cxn>
                  <a:cxn ang="0">
                    <a:pos x="128" y="314"/>
                  </a:cxn>
                  <a:cxn ang="0">
                    <a:pos x="138" y="326"/>
                  </a:cxn>
                  <a:cxn ang="0">
                    <a:pos x="147" y="332"/>
                  </a:cxn>
                  <a:cxn ang="0">
                    <a:pos x="131" y="341"/>
                  </a:cxn>
                  <a:cxn ang="0">
                    <a:pos x="109" y="352"/>
                  </a:cxn>
                  <a:cxn ang="0">
                    <a:pos x="97" y="364"/>
                  </a:cxn>
                  <a:cxn ang="0">
                    <a:pos x="84" y="369"/>
                  </a:cxn>
                  <a:cxn ang="0">
                    <a:pos x="72" y="373"/>
                  </a:cxn>
                  <a:cxn ang="0">
                    <a:pos x="62" y="373"/>
                  </a:cxn>
                  <a:cxn ang="0">
                    <a:pos x="62" y="360"/>
                  </a:cxn>
                  <a:cxn ang="0">
                    <a:pos x="77" y="358"/>
                  </a:cxn>
                  <a:cxn ang="0">
                    <a:pos x="87" y="351"/>
                  </a:cxn>
                  <a:cxn ang="0">
                    <a:pos x="97" y="342"/>
                  </a:cxn>
                  <a:cxn ang="0">
                    <a:pos x="109" y="336"/>
                  </a:cxn>
                  <a:cxn ang="0">
                    <a:pos x="125" y="330"/>
                  </a:cxn>
                  <a:cxn ang="0">
                    <a:pos x="118" y="322"/>
                  </a:cxn>
                  <a:cxn ang="0">
                    <a:pos x="112" y="302"/>
                  </a:cxn>
                  <a:cxn ang="0">
                    <a:pos x="112" y="276"/>
                  </a:cxn>
                  <a:cxn ang="0">
                    <a:pos x="112" y="255"/>
                  </a:cxn>
                  <a:cxn ang="0">
                    <a:pos x="113" y="230"/>
                  </a:cxn>
                  <a:cxn ang="0">
                    <a:pos x="115" y="204"/>
                  </a:cxn>
                  <a:cxn ang="0">
                    <a:pos x="119" y="170"/>
                  </a:cxn>
                  <a:cxn ang="0">
                    <a:pos x="119" y="138"/>
                  </a:cxn>
                  <a:cxn ang="0">
                    <a:pos x="119" y="107"/>
                  </a:cxn>
                  <a:cxn ang="0">
                    <a:pos x="118" y="80"/>
                  </a:cxn>
                  <a:cxn ang="0">
                    <a:pos x="112" y="64"/>
                  </a:cxn>
                  <a:cxn ang="0">
                    <a:pos x="97" y="39"/>
                  </a:cxn>
                  <a:cxn ang="0">
                    <a:pos x="82" y="26"/>
                  </a:cxn>
                  <a:cxn ang="0">
                    <a:pos x="65" y="19"/>
                  </a:cxn>
                  <a:cxn ang="0">
                    <a:pos x="44" y="13"/>
                  </a:cxn>
                  <a:cxn ang="0">
                    <a:pos x="22" y="13"/>
                  </a:cxn>
                  <a:cxn ang="0">
                    <a:pos x="13" y="33"/>
                  </a:cxn>
                  <a:cxn ang="0">
                    <a:pos x="0" y="41"/>
                  </a:cxn>
                  <a:cxn ang="0">
                    <a:pos x="2" y="29"/>
                  </a:cxn>
                  <a:cxn ang="0">
                    <a:pos x="2" y="29"/>
                  </a:cxn>
                </a:cxnLst>
                <a:rect l="0" t="0" r="r" b="b"/>
                <a:pathLst>
                  <a:path w="147" h="373">
                    <a:moveTo>
                      <a:pt x="2" y="29"/>
                    </a:moveTo>
                    <a:lnTo>
                      <a:pt x="2" y="13"/>
                    </a:lnTo>
                    <a:lnTo>
                      <a:pt x="16" y="4"/>
                    </a:lnTo>
                    <a:lnTo>
                      <a:pt x="41" y="0"/>
                    </a:lnTo>
                    <a:lnTo>
                      <a:pt x="66" y="4"/>
                    </a:lnTo>
                    <a:lnTo>
                      <a:pt x="85" y="14"/>
                    </a:lnTo>
                    <a:lnTo>
                      <a:pt x="104" y="29"/>
                    </a:lnTo>
                    <a:lnTo>
                      <a:pt x="125" y="50"/>
                    </a:lnTo>
                    <a:lnTo>
                      <a:pt x="131" y="75"/>
                    </a:lnTo>
                    <a:lnTo>
                      <a:pt x="135" y="126"/>
                    </a:lnTo>
                    <a:lnTo>
                      <a:pt x="134" y="170"/>
                    </a:lnTo>
                    <a:lnTo>
                      <a:pt x="129" y="205"/>
                    </a:lnTo>
                    <a:lnTo>
                      <a:pt x="125" y="244"/>
                    </a:lnTo>
                    <a:lnTo>
                      <a:pt x="121" y="283"/>
                    </a:lnTo>
                    <a:lnTo>
                      <a:pt x="122" y="304"/>
                    </a:lnTo>
                    <a:lnTo>
                      <a:pt x="128" y="314"/>
                    </a:lnTo>
                    <a:lnTo>
                      <a:pt x="138" y="326"/>
                    </a:lnTo>
                    <a:lnTo>
                      <a:pt x="147" y="332"/>
                    </a:lnTo>
                    <a:lnTo>
                      <a:pt x="131" y="341"/>
                    </a:lnTo>
                    <a:lnTo>
                      <a:pt x="109" y="352"/>
                    </a:lnTo>
                    <a:lnTo>
                      <a:pt x="97" y="364"/>
                    </a:lnTo>
                    <a:lnTo>
                      <a:pt x="84" y="369"/>
                    </a:lnTo>
                    <a:lnTo>
                      <a:pt x="72" y="373"/>
                    </a:lnTo>
                    <a:lnTo>
                      <a:pt x="62" y="373"/>
                    </a:lnTo>
                    <a:lnTo>
                      <a:pt x="62" y="360"/>
                    </a:lnTo>
                    <a:lnTo>
                      <a:pt x="77" y="358"/>
                    </a:lnTo>
                    <a:lnTo>
                      <a:pt x="87" y="351"/>
                    </a:lnTo>
                    <a:lnTo>
                      <a:pt x="97" y="342"/>
                    </a:lnTo>
                    <a:lnTo>
                      <a:pt x="109" y="336"/>
                    </a:lnTo>
                    <a:lnTo>
                      <a:pt x="125" y="330"/>
                    </a:lnTo>
                    <a:lnTo>
                      <a:pt x="118" y="322"/>
                    </a:lnTo>
                    <a:lnTo>
                      <a:pt x="112" y="302"/>
                    </a:lnTo>
                    <a:lnTo>
                      <a:pt x="112" y="276"/>
                    </a:lnTo>
                    <a:lnTo>
                      <a:pt x="112" y="255"/>
                    </a:lnTo>
                    <a:lnTo>
                      <a:pt x="113" y="230"/>
                    </a:lnTo>
                    <a:lnTo>
                      <a:pt x="115" y="204"/>
                    </a:lnTo>
                    <a:lnTo>
                      <a:pt x="119" y="170"/>
                    </a:lnTo>
                    <a:lnTo>
                      <a:pt x="119" y="138"/>
                    </a:lnTo>
                    <a:lnTo>
                      <a:pt x="119" y="107"/>
                    </a:lnTo>
                    <a:lnTo>
                      <a:pt x="118" y="80"/>
                    </a:lnTo>
                    <a:lnTo>
                      <a:pt x="112" y="64"/>
                    </a:lnTo>
                    <a:lnTo>
                      <a:pt x="97" y="39"/>
                    </a:lnTo>
                    <a:lnTo>
                      <a:pt x="82" y="26"/>
                    </a:lnTo>
                    <a:lnTo>
                      <a:pt x="65" y="19"/>
                    </a:lnTo>
                    <a:lnTo>
                      <a:pt x="44" y="13"/>
                    </a:lnTo>
                    <a:lnTo>
                      <a:pt x="22" y="13"/>
                    </a:lnTo>
                    <a:lnTo>
                      <a:pt x="13" y="33"/>
                    </a:lnTo>
                    <a:lnTo>
                      <a:pt x="0" y="41"/>
                    </a:lnTo>
                    <a:lnTo>
                      <a:pt x="2" y="29"/>
                    </a:lnTo>
                    <a:lnTo>
                      <a:pt x="2" y="29"/>
                    </a:lnTo>
                    <a:close/>
                  </a:path>
                </a:pathLst>
              </a:custGeom>
              <a:solidFill>
                <a:srgbClr val="000000"/>
              </a:solidFill>
              <a:ln w="9525">
                <a:noFill/>
                <a:round/>
                <a:headEnd/>
                <a:tailEnd/>
              </a:ln>
            </p:spPr>
            <p:txBody>
              <a:bodyPr/>
              <a:lstStyle/>
              <a:p>
                <a:endParaRPr lang="en-US"/>
              </a:p>
            </p:txBody>
          </p:sp>
          <p:sp>
            <p:nvSpPr>
              <p:cNvPr id="313518" name="Freeform 174"/>
              <p:cNvSpPr>
                <a:spLocks/>
              </p:cNvSpPr>
              <p:nvPr/>
            </p:nvSpPr>
            <p:spPr bwMode="auto">
              <a:xfrm>
                <a:off x="5757" y="545"/>
                <a:ext cx="45" cy="184"/>
              </a:xfrm>
              <a:custGeom>
                <a:avLst/>
                <a:gdLst/>
                <a:ahLst/>
                <a:cxnLst>
                  <a:cxn ang="0">
                    <a:pos x="11" y="0"/>
                  </a:cxn>
                  <a:cxn ang="0">
                    <a:pos x="29" y="0"/>
                  </a:cxn>
                  <a:cxn ang="0">
                    <a:pos x="45" y="5"/>
                  </a:cxn>
                  <a:cxn ang="0">
                    <a:pos x="58" y="17"/>
                  </a:cxn>
                  <a:cxn ang="0">
                    <a:pos x="72" y="27"/>
                  </a:cxn>
                  <a:cxn ang="0">
                    <a:pos x="80" y="50"/>
                  </a:cxn>
                  <a:cxn ang="0">
                    <a:pos x="89" y="75"/>
                  </a:cxn>
                  <a:cxn ang="0">
                    <a:pos x="89" y="108"/>
                  </a:cxn>
                  <a:cxn ang="0">
                    <a:pos x="89" y="151"/>
                  </a:cxn>
                  <a:cxn ang="0">
                    <a:pos x="88" y="186"/>
                  </a:cxn>
                  <a:cxn ang="0">
                    <a:pos x="86" y="219"/>
                  </a:cxn>
                  <a:cxn ang="0">
                    <a:pos x="82" y="258"/>
                  </a:cxn>
                  <a:cxn ang="0">
                    <a:pos x="77" y="285"/>
                  </a:cxn>
                  <a:cxn ang="0">
                    <a:pos x="75" y="308"/>
                  </a:cxn>
                  <a:cxn ang="0">
                    <a:pos x="72" y="338"/>
                  </a:cxn>
                  <a:cxn ang="0">
                    <a:pos x="64" y="363"/>
                  </a:cxn>
                  <a:cxn ang="0">
                    <a:pos x="54" y="367"/>
                  </a:cxn>
                  <a:cxn ang="0">
                    <a:pos x="54" y="352"/>
                  </a:cxn>
                  <a:cxn ang="0">
                    <a:pos x="60" y="338"/>
                  </a:cxn>
                  <a:cxn ang="0">
                    <a:pos x="60" y="327"/>
                  </a:cxn>
                  <a:cxn ang="0">
                    <a:pos x="64" y="308"/>
                  </a:cxn>
                  <a:cxn ang="0">
                    <a:pos x="67" y="282"/>
                  </a:cxn>
                  <a:cxn ang="0">
                    <a:pos x="72" y="254"/>
                  </a:cxn>
                  <a:cxn ang="0">
                    <a:pos x="75" y="224"/>
                  </a:cxn>
                  <a:cxn ang="0">
                    <a:pos x="76" y="204"/>
                  </a:cxn>
                  <a:cxn ang="0">
                    <a:pos x="77" y="169"/>
                  </a:cxn>
                  <a:cxn ang="0">
                    <a:pos x="79" y="132"/>
                  </a:cxn>
                  <a:cxn ang="0">
                    <a:pos x="77" y="100"/>
                  </a:cxn>
                  <a:cxn ang="0">
                    <a:pos x="77" y="85"/>
                  </a:cxn>
                  <a:cxn ang="0">
                    <a:pos x="76" y="70"/>
                  </a:cxn>
                  <a:cxn ang="0">
                    <a:pos x="70" y="52"/>
                  </a:cxn>
                  <a:cxn ang="0">
                    <a:pos x="64" y="38"/>
                  </a:cxn>
                  <a:cxn ang="0">
                    <a:pos x="52" y="23"/>
                  </a:cxn>
                  <a:cxn ang="0">
                    <a:pos x="39" y="17"/>
                  </a:cxn>
                  <a:cxn ang="0">
                    <a:pos x="26" y="14"/>
                  </a:cxn>
                  <a:cxn ang="0">
                    <a:pos x="4" y="10"/>
                  </a:cxn>
                  <a:cxn ang="0">
                    <a:pos x="0" y="1"/>
                  </a:cxn>
                  <a:cxn ang="0">
                    <a:pos x="11" y="0"/>
                  </a:cxn>
                  <a:cxn ang="0">
                    <a:pos x="11" y="0"/>
                  </a:cxn>
                </a:cxnLst>
                <a:rect l="0" t="0" r="r" b="b"/>
                <a:pathLst>
                  <a:path w="89" h="367">
                    <a:moveTo>
                      <a:pt x="11" y="0"/>
                    </a:moveTo>
                    <a:lnTo>
                      <a:pt x="29" y="0"/>
                    </a:lnTo>
                    <a:lnTo>
                      <a:pt x="45" y="5"/>
                    </a:lnTo>
                    <a:lnTo>
                      <a:pt x="58" y="17"/>
                    </a:lnTo>
                    <a:lnTo>
                      <a:pt x="72" y="27"/>
                    </a:lnTo>
                    <a:lnTo>
                      <a:pt x="80" y="50"/>
                    </a:lnTo>
                    <a:lnTo>
                      <a:pt x="89" y="75"/>
                    </a:lnTo>
                    <a:lnTo>
                      <a:pt x="89" y="108"/>
                    </a:lnTo>
                    <a:lnTo>
                      <a:pt x="89" y="151"/>
                    </a:lnTo>
                    <a:lnTo>
                      <a:pt x="88" y="186"/>
                    </a:lnTo>
                    <a:lnTo>
                      <a:pt x="86" y="219"/>
                    </a:lnTo>
                    <a:lnTo>
                      <a:pt x="82" y="258"/>
                    </a:lnTo>
                    <a:lnTo>
                      <a:pt x="77" y="285"/>
                    </a:lnTo>
                    <a:lnTo>
                      <a:pt x="75" y="308"/>
                    </a:lnTo>
                    <a:lnTo>
                      <a:pt x="72" y="338"/>
                    </a:lnTo>
                    <a:lnTo>
                      <a:pt x="64" y="363"/>
                    </a:lnTo>
                    <a:lnTo>
                      <a:pt x="54" y="367"/>
                    </a:lnTo>
                    <a:lnTo>
                      <a:pt x="54" y="352"/>
                    </a:lnTo>
                    <a:lnTo>
                      <a:pt x="60" y="338"/>
                    </a:lnTo>
                    <a:lnTo>
                      <a:pt x="60" y="327"/>
                    </a:lnTo>
                    <a:lnTo>
                      <a:pt x="64" y="308"/>
                    </a:lnTo>
                    <a:lnTo>
                      <a:pt x="67" y="282"/>
                    </a:lnTo>
                    <a:lnTo>
                      <a:pt x="72" y="254"/>
                    </a:lnTo>
                    <a:lnTo>
                      <a:pt x="75" y="224"/>
                    </a:lnTo>
                    <a:lnTo>
                      <a:pt x="76" y="204"/>
                    </a:lnTo>
                    <a:lnTo>
                      <a:pt x="77" y="169"/>
                    </a:lnTo>
                    <a:lnTo>
                      <a:pt x="79" y="132"/>
                    </a:lnTo>
                    <a:lnTo>
                      <a:pt x="77" y="100"/>
                    </a:lnTo>
                    <a:lnTo>
                      <a:pt x="77" y="85"/>
                    </a:lnTo>
                    <a:lnTo>
                      <a:pt x="76" y="70"/>
                    </a:lnTo>
                    <a:lnTo>
                      <a:pt x="70" y="52"/>
                    </a:lnTo>
                    <a:lnTo>
                      <a:pt x="64" y="38"/>
                    </a:lnTo>
                    <a:lnTo>
                      <a:pt x="52" y="23"/>
                    </a:lnTo>
                    <a:lnTo>
                      <a:pt x="39" y="17"/>
                    </a:lnTo>
                    <a:lnTo>
                      <a:pt x="26" y="14"/>
                    </a:lnTo>
                    <a:lnTo>
                      <a:pt x="4" y="10"/>
                    </a:lnTo>
                    <a:lnTo>
                      <a:pt x="0" y="1"/>
                    </a:lnTo>
                    <a:lnTo>
                      <a:pt x="11" y="0"/>
                    </a:lnTo>
                    <a:lnTo>
                      <a:pt x="11" y="0"/>
                    </a:lnTo>
                    <a:close/>
                  </a:path>
                </a:pathLst>
              </a:custGeom>
              <a:solidFill>
                <a:srgbClr val="000000"/>
              </a:solidFill>
              <a:ln w="9525">
                <a:noFill/>
                <a:round/>
                <a:headEnd/>
                <a:tailEnd/>
              </a:ln>
            </p:spPr>
            <p:txBody>
              <a:bodyPr/>
              <a:lstStyle/>
              <a:p>
                <a:endParaRPr lang="en-US"/>
              </a:p>
            </p:txBody>
          </p:sp>
          <p:sp>
            <p:nvSpPr>
              <p:cNvPr id="313519" name="Freeform 175"/>
              <p:cNvSpPr>
                <a:spLocks/>
              </p:cNvSpPr>
              <p:nvPr/>
            </p:nvSpPr>
            <p:spPr bwMode="auto">
              <a:xfrm>
                <a:off x="5685" y="711"/>
                <a:ext cx="53" cy="25"/>
              </a:xfrm>
              <a:custGeom>
                <a:avLst/>
                <a:gdLst/>
                <a:ahLst/>
                <a:cxnLst>
                  <a:cxn ang="0">
                    <a:pos x="4" y="50"/>
                  </a:cxn>
                  <a:cxn ang="0">
                    <a:pos x="0" y="35"/>
                  </a:cxn>
                  <a:cxn ang="0">
                    <a:pos x="4" y="19"/>
                  </a:cxn>
                  <a:cxn ang="0">
                    <a:pos x="16" y="12"/>
                  </a:cxn>
                  <a:cxn ang="0">
                    <a:pos x="25" y="3"/>
                  </a:cxn>
                  <a:cxn ang="0">
                    <a:pos x="35" y="0"/>
                  </a:cxn>
                  <a:cxn ang="0">
                    <a:pos x="60" y="0"/>
                  </a:cxn>
                  <a:cxn ang="0">
                    <a:pos x="77" y="0"/>
                  </a:cxn>
                  <a:cxn ang="0">
                    <a:pos x="104" y="0"/>
                  </a:cxn>
                  <a:cxn ang="0">
                    <a:pos x="107" y="15"/>
                  </a:cxn>
                  <a:cxn ang="0">
                    <a:pos x="95" y="13"/>
                  </a:cxn>
                  <a:cxn ang="0">
                    <a:pos x="83" y="13"/>
                  </a:cxn>
                  <a:cxn ang="0">
                    <a:pos x="66" y="12"/>
                  </a:cxn>
                  <a:cxn ang="0">
                    <a:pos x="51" y="12"/>
                  </a:cxn>
                  <a:cxn ang="0">
                    <a:pos x="35" y="12"/>
                  </a:cxn>
                  <a:cxn ang="0">
                    <a:pos x="25" y="19"/>
                  </a:cxn>
                  <a:cxn ang="0">
                    <a:pos x="16" y="25"/>
                  </a:cxn>
                  <a:cxn ang="0">
                    <a:pos x="14" y="35"/>
                  </a:cxn>
                  <a:cxn ang="0">
                    <a:pos x="14" y="50"/>
                  </a:cxn>
                  <a:cxn ang="0">
                    <a:pos x="4" y="50"/>
                  </a:cxn>
                  <a:cxn ang="0">
                    <a:pos x="4" y="50"/>
                  </a:cxn>
                </a:cxnLst>
                <a:rect l="0" t="0" r="r" b="b"/>
                <a:pathLst>
                  <a:path w="107" h="50">
                    <a:moveTo>
                      <a:pt x="4" y="50"/>
                    </a:moveTo>
                    <a:lnTo>
                      <a:pt x="0" y="35"/>
                    </a:lnTo>
                    <a:lnTo>
                      <a:pt x="4" y="19"/>
                    </a:lnTo>
                    <a:lnTo>
                      <a:pt x="16" y="12"/>
                    </a:lnTo>
                    <a:lnTo>
                      <a:pt x="25" y="3"/>
                    </a:lnTo>
                    <a:lnTo>
                      <a:pt x="35" y="0"/>
                    </a:lnTo>
                    <a:lnTo>
                      <a:pt x="60" y="0"/>
                    </a:lnTo>
                    <a:lnTo>
                      <a:pt x="77" y="0"/>
                    </a:lnTo>
                    <a:lnTo>
                      <a:pt x="104" y="0"/>
                    </a:lnTo>
                    <a:lnTo>
                      <a:pt x="107" y="15"/>
                    </a:lnTo>
                    <a:lnTo>
                      <a:pt x="95" y="13"/>
                    </a:lnTo>
                    <a:lnTo>
                      <a:pt x="83" y="13"/>
                    </a:lnTo>
                    <a:lnTo>
                      <a:pt x="66" y="12"/>
                    </a:lnTo>
                    <a:lnTo>
                      <a:pt x="51" y="12"/>
                    </a:lnTo>
                    <a:lnTo>
                      <a:pt x="35" y="12"/>
                    </a:lnTo>
                    <a:lnTo>
                      <a:pt x="25" y="19"/>
                    </a:lnTo>
                    <a:lnTo>
                      <a:pt x="16" y="25"/>
                    </a:lnTo>
                    <a:lnTo>
                      <a:pt x="14" y="35"/>
                    </a:lnTo>
                    <a:lnTo>
                      <a:pt x="14" y="50"/>
                    </a:lnTo>
                    <a:lnTo>
                      <a:pt x="4" y="50"/>
                    </a:lnTo>
                    <a:lnTo>
                      <a:pt x="4" y="50"/>
                    </a:lnTo>
                    <a:close/>
                  </a:path>
                </a:pathLst>
              </a:custGeom>
              <a:solidFill>
                <a:srgbClr val="000000"/>
              </a:solidFill>
              <a:ln w="9525">
                <a:noFill/>
                <a:round/>
                <a:headEnd/>
                <a:tailEnd/>
              </a:ln>
            </p:spPr>
            <p:txBody>
              <a:bodyPr/>
              <a:lstStyle/>
              <a:p>
                <a:endParaRPr lang="en-US"/>
              </a:p>
            </p:txBody>
          </p:sp>
          <p:sp>
            <p:nvSpPr>
              <p:cNvPr id="313520" name="Freeform 176"/>
              <p:cNvSpPr>
                <a:spLocks/>
              </p:cNvSpPr>
              <p:nvPr/>
            </p:nvSpPr>
            <p:spPr bwMode="auto">
              <a:xfrm>
                <a:off x="5701" y="565"/>
                <a:ext cx="23" cy="148"/>
              </a:xfrm>
              <a:custGeom>
                <a:avLst/>
                <a:gdLst/>
                <a:ahLst/>
                <a:cxnLst>
                  <a:cxn ang="0">
                    <a:pos x="3" y="293"/>
                  </a:cxn>
                  <a:cxn ang="0">
                    <a:pos x="0" y="263"/>
                  </a:cxn>
                  <a:cxn ang="0">
                    <a:pos x="3" y="228"/>
                  </a:cxn>
                  <a:cxn ang="0">
                    <a:pos x="7" y="194"/>
                  </a:cxn>
                  <a:cxn ang="0">
                    <a:pos x="9" y="159"/>
                  </a:cxn>
                  <a:cxn ang="0">
                    <a:pos x="20" y="109"/>
                  </a:cxn>
                  <a:cxn ang="0">
                    <a:pos x="23" y="83"/>
                  </a:cxn>
                  <a:cxn ang="0">
                    <a:pos x="26" y="56"/>
                  </a:cxn>
                  <a:cxn ang="0">
                    <a:pos x="29" y="33"/>
                  </a:cxn>
                  <a:cxn ang="0">
                    <a:pos x="34" y="0"/>
                  </a:cxn>
                  <a:cxn ang="0">
                    <a:pos x="47" y="0"/>
                  </a:cxn>
                  <a:cxn ang="0">
                    <a:pos x="42" y="28"/>
                  </a:cxn>
                  <a:cxn ang="0">
                    <a:pos x="35" y="66"/>
                  </a:cxn>
                  <a:cxn ang="0">
                    <a:pos x="31" y="113"/>
                  </a:cxn>
                  <a:cxn ang="0">
                    <a:pos x="23" y="169"/>
                  </a:cxn>
                  <a:cxn ang="0">
                    <a:pos x="19" y="194"/>
                  </a:cxn>
                  <a:cxn ang="0">
                    <a:pos x="17" y="219"/>
                  </a:cxn>
                  <a:cxn ang="0">
                    <a:pos x="13" y="243"/>
                  </a:cxn>
                  <a:cxn ang="0">
                    <a:pos x="13" y="271"/>
                  </a:cxn>
                  <a:cxn ang="0">
                    <a:pos x="15" y="297"/>
                  </a:cxn>
                  <a:cxn ang="0">
                    <a:pos x="3" y="293"/>
                  </a:cxn>
                  <a:cxn ang="0">
                    <a:pos x="3" y="293"/>
                  </a:cxn>
                </a:cxnLst>
                <a:rect l="0" t="0" r="r" b="b"/>
                <a:pathLst>
                  <a:path w="47" h="297">
                    <a:moveTo>
                      <a:pt x="3" y="293"/>
                    </a:moveTo>
                    <a:lnTo>
                      <a:pt x="0" y="263"/>
                    </a:lnTo>
                    <a:lnTo>
                      <a:pt x="3" y="228"/>
                    </a:lnTo>
                    <a:lnTo>
                      <a:pt x="7" y="194"/>
                    </a:lnTo>
                    <a:lnTo>
                      <a:pt x="9" y="159"/>
                    </a:lnTo>
                    <a:lnTo>
                      <a:pt x="20" y="109"/>
                    </a:lnTo>
                    <a:lnTo>
                      <a:pt x="23" y="83"/>
                    </a:lnTo>
                    <a:lnTo>
                      <a:pt x="26" y="56"/>
                    </a:lnTo>
                    <a:lnTo>
                      <a:pt x="29" y="33"/>
                    </a:lnTo>
                    <a:lnTo>
                      <a:pt x="34" y="0"/>
                    </a:lnTo>
                    <a:lnTo>
                      <a:pt x="47" y="0"/>
                    </a:lnTo>
                    <a:lnTo>
                      <a:pt x="42" y="28"/>
                    </a:lnTo>
                    <a:lnTo>
                      <a:pt x="35" y="66"/>
                    </a:lnTo>
                    <a:lnTo>
                      <a:pt x="31" y="113"/>
                    </a:lnTo>
                    <a:lnTo>
                      <a:pt x="23" y="169"/>
                    </a:lnTo>
                    <a:lnTo>
                      <a:pt x="19" y="194"/>
                    </a:lnTo>
                    <a:lnTo>
                      <a:pt x="17" y="219"/>
                    </a:lnTo>
                    <a:lnTo>
                      <a:pt x="13" y="243"/>
                    </a:lnTo>
                    <a:lnTo>
                      <a:pt x="13" y="271"/>
                    </a:lnTo>
                    <a:lnTo>
                      <a:pt x="15" y="297"/>
                    </a:lnTo>
                    <a:lnTo>
                      <a:pt x="3" y="293"/>
                    </a:lnTo>
                    <a:lnTo>
                      <a:pt x="3" y="293"/>
                    </a:lnTo>
                    <a:close/>
                  </a:path>
                </a:pathLst>
              </a:custGeom>
              <a:solidFill>
                <a:srgbClr val="000000"/>
              </a:solidFill>
              <a:ln w="9525">
                <a:noFill/>
                <a:round/>
                <a:headEnd/>
                <a:tailEnd/>
              </a:ln>
            </p:spPr>
            <p:txBody>
              <a:bodyPr/>
              <a:lstStyle/>
              <a:p>
                <a:endParaRPr lang="en-US"/>
              </a:p>
            </p:txBody>
          </p:sp>
          <p:sp>
            <p:nvSpPr>
              <p:cNvPr id="313521" name="Freeform 177"/>
              <p:cNvSpPr>
                <a:spLocks/>
              </p:cNvSpPr>
              <p:nvPr/>
            </p:nvSpPr>
            <p:spPr bwMode="auto">
              <a:xfrm>
                <a:off x="5787" y="577"/>
                <a:ext cx="54" cy="153"/>
              </a:xfrm>
              <a:custGeom>
                <a:avLst/>
                <a:gdLst/>
                <a:ahLst/>
                <a:cxnLst>
                  <a:cxn ang="0">
                    <a:pos x="109" y="0"/>
                  </a:cxn>
                  <a:cxn ang="0">
                    <a:pos x="106" y="63"/>
                  </a:cxn>
                  <a:cxn ang="0">
                    <a:pos x="104" y="115"/>
                  </a:cxn>
                  <a:cxn ang="0">
                    <a:pos x="107" y="221"/>
                  </a:cxn>
                  <a:cxn ang="0">
                    <a:pos x="107" y="256"/>
                  </a:cxn>
                  <a:cxn ang="0">
                    <a:pos x="109" y="280"/>
                  </a:cxn>
                  <a:cxn ang="0">
                    <a:pos x="109" y="306"/>
                  </a:cxn>
                  <a:cxn ang="0">
                    <a:pos x="81" y="306"/>
                  </a:cxn>
                  <a:cxn ang="0">
                    <a:pos x="60" y="302"/>
                  </a:cxn>
                  <a:cxn ang="0">
                    <a:pos x="51" y="299"/>
                  </a:cxn>
                  <a:cxn ang="0">
                    <a:pos x="34" y="299"/>
                  </a:cxn>
                  <a:cxn ang="0">
                    <a:pos x="25" y="296"/>
                  </a:cxn>
                  <a:cxn ang="0">
                    <a:pos x="0" y="293"/>
                  </a:cxn>
                  <a:cxn ang="0">
                    <a:pos x="4" y="283"/>
                  </a:cxn>
                  <a:cxn ang="0">
                    <a:pos x="28" y="284"/>
                  </a:cxn>
                  <a:cxn ang="0">
                    <a:pos x="53" y="287"/>
                  </a:cxn>
                  <a:cxn ang="0">
                    <a:pos x="73" y="288"/>
                  </a:cxn>
                  <a:cxn ang="0">
                    <a:pos x="94" y="293"/>
                  </a:cxn>
                  <a:cxn ang="0">
                    <a:pos x="95" y="274"/>
                  </a:cxn>
                  <a:cxn ang="0">
                    <a:pos x="97" y="233"/>
                  </a:cxn>
                  <a:cxn ang="0">
                    <a:pos x="95" y="190"/>
                  </a:cxn>
                  <a:cxn ang="0">
                    <a:pos x="94" y="138"/>
                  </a:cxn>
                  <a:cxn ang="0">
                    <a:pos x="91" y="99"/>
                  </a:cxn>
                  <a:cxn ang="0">
                    <a:pos x="94" y="62"/>
                  </a:cxn>
                  <a:cxn ang="0">
                    <a:pos x="95" y="40"/>
                  </a:cxn>
                  <a:cxn ang="0">
                    <a:pos x="94" y="0"/>
                  </a:cxn>
                  <a:cxn ang="0">
                    <a:pos x="109" y="0"/>
                  </a:cxn>
                  <a:cxn ang="0">
                    <a:pos x="109" y="0"/>
                  </a:cxn>
                </a:cxnLst>
                <a:rect l="0" t="0" r="r" b="b"/>
                <a:pathLst>
                  <a:path w="109" h="306">
                    <a:moveTo>
                      <a:pt x="109" y="0"/>
                    </a:moveTo>
                    <a:lnTo>
                      <a:pt x="106" y="63"/>
                    </a:lnTo>
                    <a:lnTo>
                      <a:pt x="104" y="115"/>
                    </a:lnTo>
                    <a:lnTo>
                      <a:pt x="107" y="221"/>
                    </a:lnTo>
                    <a:lnTo>
                      <a:pt x="107" y="256"/>
                    </a:lnTo>
                    <a:lnTo>
                      <a:pt x="109" y="280"/>
                    </a:lnTo>
                    <a:lnTo>
                      <a:pt x="109" y="306"/>
                    </a:lnTo>
                    <a:lnTo>
                      <a:pt x="81" y="306"/>
                    </a:lnTo>
                    <a:lnTo>
                      <a:pt x="60" y="302"/>
                    </a:lnTo>
                    <a:lnTo>
                      <a:pt x="51" y="299"/>
                    </a:lnTo>
                    <a:lnTo>
                      <a:pt x="34" y="299"/>
                    </a:lnTo>
                    <a:lnTo>
                      <a:pt x="25" y="296"/>
                    </a:lnTo>
                    <a:lnTo>
                      <a:pt x="0" y="293"/>
                    </a:lnTo>
                    <a:lnTo>
                      <a:pt x="4" y="283"/>
                    </a:lnTo>
                    <a:lnTo>
                      <a:pt x="28" y="284"/>
                    </a:lnTo>
                    <a:lnTo>
                      <a:pt x="53" y="287"/>
                    </a:lnTo>
                    <a:lnTo>
                      <a:pt x="73" y="288"/>
                    </a:lnTo>
                    <a:lnTo>
                      <a:pt x="94" y="293"/>
                    </a:lnTo>
                    <a:lnTo>
                      <a:pt x="95" y="274"/>
                    </a:lnTo>
                    <a:lnTo>
                      <a:pt x="97" y="233"/>
                    </a:lnTo>
                    <a:lnTo>
                      <a:pt x="95" y="190"/>
                    </a:lnTo>
                    <a:lnTo>
                      <a:pt x="94" y="138"/>
                    </a:lnTo>
                    <a:lnTo>
                      <a:pt x="91" y="99"/>
                    </a:lnTo>
                    <a:lnTo>
                      <a:pt x="94" y="62"/>
                    </a:lnTo>
                    <a:lnTo>
                      <a:pt x="95" y="40"/>
                    </a:lnTo>
                    <a:lnTo>
                      <a:pt x="94" y="0"/>
                    </a:lnTo>
                    <a:lnTo>
                      <a:pt x="109" y="0"/>
                    </a:lnTo>
                    <a:lnTo>
                      <a:pt x="109" y="0"/>
                    </a:lnTo>
                    <a:close/>
                  </a:path>
                </a:pathLst>
              </a:custGeom>
              <a:solidFill>
                <a:srgbClr val="000000"/>
              </a:solidFill>
              <a:ln w="9525">
                <a:noFill/>
                <a:round/>
                <a:headEnd/>
                <a:tailEnd/>
              </a:ln>
            </p:spPr>
            <p:txBody>
              <a:bodyPr/>
              <a:lstStyle/>
              <a:p>
                <a:endParaRPr lang="en-US"/>
              </a:p>
            </p:txBody>
          </p:sp>
          <p:sp>
            <p:nvSpPr>
              <p:cNvPr id="313522" name="Freeform 178"/>
              <p:cNvSpPr>
                <a:spLocks/>
              </p:cNvSpPr>
              <p:nvPr/>
            </p:nvSpPr>
            <p:spPr bwMode="auto">
              <a:xfrm>
                <a:off x="5658" y="359"/>
                <a:ext cx="247" cy="222"/>
              </a:xfrm>
              <a:custGeom>
                <a:avLst/>
                <a:gdLst/>
                <a:ahLst/>
                <a:cxnLst>
                  <a:cxn ang="0">
                    <a:pos x="362" y="442"/>
                  </a:cxn>
                  <a:cxn ang="0">
                    <a:pos x="387" y="408"/>
                  </a:cxn>
                  <a:cxn ang="0">
                    <a:pos x="350" y="297"/>
                  </a:cxn>
                  <a:cxn ang="0">
                    <a:pos x="344" y="248"/>
                  </a:cxn>
                  <a:cxn ang="0">
                    <a:pos x="429" y="173"/>
                  </a:cxn>
                  <a:cxn ang="0">
                    <a:pos x="485" y="135"/>
                  </a:cxn>
                  <a:cxn ang="0">
                    <a:pos x="470" y="92"/>
                  </a:cxn>
                  <a:cxn ang="0">
                    <a:pos x="429" y="119"/>
                  </a:cxn>
                  <a:cxn ang="0">
                    <a:pos x="340" y="185"/>
                  </a:cxn>
                  <a:cxn ang="0">
                    <a:pos x="294" y="233"/>
                  </a:cxn>
                  <a:cxn ang="0">
                    <a:pos x="262" y="247"/>
                  </a:cxn>
                  <a:cxn ang="0">
                    <a:pos x="221" y="223"/>
                  </a:cxn>
                  <a:cxn ang="0">
                    <a:pos x="165" y="152"/>
                  </a:cxn>
                  <a:cxn ang="0">
                    <a:pos x="104" y="72"/>
                  </a:cxn>
                  <a:cxn ang="0">
                    <a:pos x="47" y="0"/>
                  </a:cxn>
                  <a:cxn ang="0">
                    <a:pos x="0" y="51"/>
                  </a:cxn>
                  <a:cxn ang="0">
                    <a:pos x="62" y="122"/>
                  </a:cxn>
                  <a:cxn ang="0">
                    <a:pos x="132" y="202"/>
                  </a:cxn>
                  <a:cxn ang="0">
                    <a:pos x="153" y="264"/>
                  </a:cxn>
                  <a:cxn ang="0">
                    <a:pos x="107" y="370"/>
                  </a:cxn>
                  <a:cxn ang="0">
                    <a:pos x="110" y="422"/>
                  </a:cxn>
                  <a:cxn ang="0">
                    <a:pos x="171" y="422"/>
                  </a:cxn>
                  <a:cxn ang="0">
                    <a:pos x="132" y="408"/>
                  </a:cxn>
                  <a:cxn ang="0">
                    <a:pos x="132" y="339"/>
                  </a:cxn>
                  <a:cxn ang="0">
                    <a:pos x="165" y="266"/>
                  </a:cxn>
                  <a:cxn ang="0">
                    <a:pos x="132" y="185"/>
                  </a:cxn>
                  <a:cxn ang="0">
                    <a:pos x="78" y="116"/>
                  </a:cxn>
                  <a:cxn ang="0">
                    <a:pos x="41" y="75"/>
                  </a:cxn>
                  <a:cxn ang="0">
                    <a:pos x="34" y="44"/>
                  </a:cxn>
                  <a:cxn ang="0">
                    <a:pos x="69" y="52"/>
                  </a:cxn>
                  <a:cxn ang="0">
                    <a:pos x="121" y="117"/>
                  </a:cxn>
                  <a:cxn ang="0">
                    <a:pos x="171" y="180"/>
                  </a:cxn>
                  <a:cxn ang="0">
                    <a:pos x="213" y="232"/>
                  </a:cxn>
                  <a:cxn ang="0">
                    <a:pos x="244" y="257"/>
                  </a:cxn>
                  <a:cxn ang="0">
                    <a:pos x="304" y="239"/>
                  </a:cxn>
                  <a:cxn ang="0">
                    <a:pos x="354" y="195"/>
                  </a:cxn>
                  <a:cxn ang="0">
                    <a:pos x="410" y="144"/>
                  </a:cxn>
                  <a:cxn ang="0">
                    <a:pos x="450" y="110"/>
                  </a:cxn>
                  <a:cxn ang="0">
                    <a:pos x="478" y="127"/>
                  </a:cxn>
                  <a:cxn ang="0">
                    <a:pos x="419" y="164"/>
                  </a:cxn>
                  <a:cxn ang="0">
                    <a:pos x="372" y="211"/>
                  </a:cxn>
                  <a:cxn ang="0">
                    <a:pos x="328" y="258"/>
                  </a:cxn>
                  <a:cxn ang="0">
                    <a:pos x="344" y="336"/>
                  </a:cxn>
                  <a:cxn ang="0">
                    <a:pos x="363" y="399"/>
                  </a:cxn>
                  <a:cxn ang="0">
                    <a:pos x="360" y="427"/>
                  </a:cxn>
                  <a:cxn ang="0">
                    <a:pos x="328" y="444"/>
                  </a:cxn>
                </a:cxnLst>
                <a:rect l="0" t="0" r="r" b="b"/>
                <a:pathLst>
                  <a:path w="495" h="444">
                    <a:moveTo>
                      <a:pt x="328" y="444"/>
                    </a:moveTo>
                    <a:lnTo>
                      <a:pt x="340" y="444"/>
                    </a:lnTo>
                    <a:lnTo>
                      <a:pt x="362" y="442"/>
                    </a:lnTo>
                    <a:lnTo>
                      <a:pt x="375" y="439"/>
                    </a:lnTo>
                    <a:lnTo>
                      <a:pt x="393" y="438"/>
                    </a:lnTo>
                    <a:lnTo>
                      <a:pt x="387" y="408"/>
                    </a:lnTo>
                    <a:lnTo>
                      <a:pt x="366" y="363"/>
                    </a:lnTo>
                    <a:lnTo>
                      <a:pt x="354" y="329"/>
                    </a:lnTo>
                    <a:lnTo>
                      <a:pt x="350" y="297"/>
                    </a:lnTo>
                    <a:lnTo>
                      <a:pt x="340" y="274"/>
                    </a:lnTo>
                    <a:lnTo>
                      <a:pt x="340" y="263"/>
                    </a:lnTo>
                    <a:lnTo>
                      <a:pt x="344" y="248"/>
                    </a:lnTo>
                    <a:lnTo>
                      <a:pt x="369" y="227"/>
                    </a:lnTo>
                    <a:lnTo>
                      <a:pt x="393" y="202"/>
                    </a:lnTo>
                    <a:lnTo>
                      <a:pt x="429" y="173"/>
                    </a:lnTo>
                    <a:lnTo>
                      <a:pt x="448" y="160"/>
                    </a:lnTo>
                    <a:lnTo>
                      <a:pt x="469" y="151"/>
                    </a:lnTo>
                    <a:lnTo>
                      <a:pt x="485" y="135"/>
                    </a:lnTo>
                    <a:lnTo>
                      <a:pt x="495" y="125"/>
                    </a:lnTo>
                    <a:lnTo>
                      <a:pt x="482" y="114"/>
                    </a:lnTo>
                    <a:lnTo>
                      <a:pt x="470" y="92"/>
                    </a:lnTo>
                    <a:lnTo>
                      <a:pt x="463" y="82"/>
                    </a:lnTo>
                    <a:lnTo>
                      <a:pt x="448" y="94"/>
                    </a:lnTo>
                    <a:lnTo>
                      <a:pt x="429" y="119"/>
                    </a:lnTo>
                    <a:lnTo>
                      <a:pt x="401" y="136"/>
                    </a:lnTo>
                    <a:lnTo>
                      <a:pt x="369" y="166"/>
                    </a:lnTo>
                    <a:lnTo>
                      <a:pt x="340" y="185"/>
                    </a:lnTo>
                    <a:lnTo>
                      <a:pt x="321" y="204"/>
                    </a:lnTo>
                    <a:lnTo>
                      <a:pt x="306" y="220"/>
                    </a:lnTo>
                    <a:lnTo>
                      <a:pt x="294" y="233"/>
                    </a:lnTo>
                    <a:lnTo>
                      <a:pt x="288" y="241"/>
                    </a:lnTo>
                    <a:lnTo>
                      <a:pt x="278" y="245"/>
                    </a:lnTo>
                    <a:lnTo>
                      <a:pt x="262" y="247"/>
                    </a:lnTo>
                    <a:lnTo>
                      <a:pt x="246" y="245"/>
                    </a:lnTo>
                    <a:lnTo>
                      <a:pt x="232" y="238"/>
                    </a:lnTo>
                    <a:lnTo>
                      <a:pt x="221" y="223"/>
                    </a:lnTo>
                    <a:lnTo>
                      <a:pt x="215" y="208"/>
                    </a:lnTo>
                    <a:lnTo>
                      <a:pt x="196" y="186"/>
                    </a:lnTo>
                    <a:lnTo>
                      <a:pt x="165" y="152"/>
                    </a:lnTo>
                    <a:lnTo>
                      <a:pt x="146" y="122"/>
                    </a:lnTo>
                    <a:lnTo>
                      <a:pt x="122" y="98"/>
                    </a:lnTo>
                    <a:lnTo>
                      <a:pt x="104" y="72"/>
                    </a:lnTo>
                    <a:lnTo>
                      <a:pt x="78" y="44"/>
                    </a:lnTo>
                    <a:lnTo>
                      <a:pt x="65" y="23"/>
                    </a:lnTo>
                    <a:lnTo>
                      <a:pt x="47" y="0"/>
                    </a:lnTo>
                    <a:lnTo>
                      <a:pt x="31" y="20"/>
                    </a:lnTo>
                    <a:lnTo>
                      <a:pt x="15" y="33"/>
                    </a:lnTo>
                    <a:lnTo>
                      <a:pt x="0" y="51"/>
                    </a:lnTo>
                    <a:lnTo>
                      <a:pt x="24" y="76"/>
                    </a:lnTo>
                    <a:lnTo>
                      <a:pt x="40" y="98"/>
                    </a:lnTo>
                    <a:lnTo>
                      <a:pt x="62" y="122"/>
                    </a:lnTo>
                    <a:lnTo>
                      <a:pt x="84" y="147"/>
                    </a:lnTo>
                    <a:lnTo>
                      <a:pt x="107" y="170"/>
                    </a:lnTo>
                    <a:lnTo>
                      <a:pt x="132" y="202"/>
                    </a:lnTo>
                    <a:lnTo>
                      <a:pt x="149" y="224"/>
                    </a:lnTo>
                    <a:lnTo>
                      <a:pt x="160" y="242"/>
                    </a:lnTo>
                    <a:lnTo>
                      <a:pt x="153" y="264"/>
                    </a:lnTo>
                    <a:lnTo>
                      <a:pt x="132" y="302"/>
                    </a:lnTo>
                    <a:lnTo>
                      <a:pt x="115" y="336"/>
                    </a:lnTo>
                    <a:lnTo>
                      <a:pt x="107" y="370"/>
                    </a:lnTo>
                    <a:lnTo>
                      <a:pt x="96" y="395"/>
                    </a:lnTo>
                    <a:lnTo>
                      <a:pt x="85" y="420"/>
                    </a:lnTo>
                    <a:lnTo>
                      <a:pt x="110" y="422"/>
                    </a:lnTo>
                    <a:lnTo>
                      <a:pt x="132" y="422"/>
                    </a:lnTo>
                    <a:lnTo>
                      <a:pt x="147" y="422"/>
                    </a:lnTo>
                    <a:lnTo>
                      <a:pt x="171" y="422"/>
                    </a:lnTo>
                    <a:lnTo>
                      <a:pt x="177" y="411"/>
                    </a:lnTo>
                    <a:lnTo>
                      <a:pt x="152" y="408"/>
                    </a:lnTo>
                    <a:lnTo>
                      <a:pt x="132" y="408"/>
                    </a:lnTo>
                    <a:lnTo>
                      <a:pt x="106" y="407"/>
                    </a:lnTo>
                    <a:lnTo>
                      <a:pt x="118" y="377"/>
                    </a:lnTo>
                    <a:lnTo>
                      <a:pt x="132" y="339"/>
                    </a:lnTo>
                    <a:lnTo>
                      <a:pt x="141" y="317"/>
                    </a:lnTo>
                    <a:lnTo>
                      <a:pt x="152" y="286"/>
                    </a:lnTo>
                    <a:lnTo>
                      <a:pt x="165" y="266"/>
                    </a:lnTo>
                    <a:lnTo>
                      <a:pt x="177" y="245"/>
                    </a:lnTo>
                    <a:lnTo>
                      <a:pt x="150" y="210"/>
                    </a:lnTo>
                    <a:lnTo>
                      <a:pt x="132" y="185"/>
                    </a:lnTo>
                    <a:lnTo>
                      <a:pt x="112" y="157"/>
                    </a:lnTo>
                    <a:lnTo>
                      <a:pt x="100" y="141"/>
                    </a:lnTo>
                    <a:lnTo>
                      <a:pt x="78" y="116"/>
                    </a:lnTo>
                    <a:lnTo>
                      <a:pt x="63" y="104"/>
                    </a:lnTo>
                    <a:lnTo>
                      <a:pt x="53" y="91"/>
                    </a:lnTo>
                    <a:lnTo>
                      <a:pt x="41" y="75"/>
                    </a:lnTo>
                    <a:lnTo>
                      <a:pt x="25" y="57"/>
                    </a:lnTo>
                    <a:lnTo>
                      <a:pt x="19" y="50"/>
                    </a:lnTo>
                    <a:lnTo>
                      <a:pt x="34" y="44"/>
                    </a:lnTo>
                    <a:lnTo>
                      <a:pt x="41" y="29"/>
                    </a:lnTo>
                    <a:lnTo>
                      <a:pt x="53" y="35"/>
                    </a:lnTo>
                    <a:lnTo>
                      <a:pt x="69" y="52"/>
                    </a:lnTo>
                    <a:lnTo>
                      <a:pt x="81" y="72"/>
                    </a:lnTo>
                    <a:lnTo>
                      <a:pt x="102" y="94"/>
                    </a:lnTo>
                    <a:lnTo>
                      <a:pt x="121" y="117"/>
                    </a:lnTo>
                    <a:lnTo>
                      <a:pt x="134" y="135"/>
                    </a:lnTo>
                    <a:lnTo>
                      <a:pt x="149" y="158"/>
                    </a:lnTo>
                    <a:lnTo>
                      <a:pt x="171" y="180"/>
                    </a:lnTo>
                    <a:lnTo>
                      <a:pt x="185" y="197"/>
                    </a:lnTo>
                    <a:lnTo>
                      <a:pt x="197" y="213"/>
                    </a:lnTo>
                    <a:lnTo>
                      <a:pt x="213" y="232"/>
                    </a:lnTo>
                    <a:lnTo>
                      <a:pt x="221" y="244"/>
                    </a:lnTo>
                    <a:lnTo>
                      <a:pt x="232" y="254"/>
                    </a:lnTo>
                    <a:lnTo>
                      <a:pt x="244" y="257"/>
                    </a:lnTo>
                    <a:lnTo>
                      <a:pt x="272" y="258"/>
                    </a:lnTo>
                    <a:lnTo>
                      <a:pt x="288" y="254"/>
                    </a:lnTo>
                    <a:lnTo>
                      <a:pt x="304" y="239"/>
                    </a:lnTo>
                    <a:lnTo>
                      <a:pt x="318" y="223"/>
                    </a:lnTo>
                    <a:lnTo>
                      <a:pt x="334" y="210"/>
                    </a:lnTo>
                    <a:lnTo>
                      <a:pt x="354" y="195"/>
                    </a:lnTo>
                    <a:lnTo>
                      <a:pt x="371" y="179"/>
                    </a:lnTo>
                    <a:lnTo>
                      <a:pt x="388" y="161"/>
                    </a:lnTo>
                    <a:lnTo>
                      <a:pt x="410" y="144"/>
                    </a:lnTo>
                    <a:lnTo>
                      <a:pt x="425" y="133"/>
                    </a:lnTo>
                    <a:lnTo>
                      <a:pt x="440" y="125"/>
                    </a:lnTo>
                    <a:lnTo>
                      <a:pt x="450" y="110"/>
                    </a:lnTo>
                    <a:lnTo>
                      <a:pt x="459" y="101"/>
                    </a:lnTo>
                    <a:lnTo>
                      <a:pt x="468" y="116"/>
                    </a:lnTo>
                    <a:lnTo>
                      <a:pt x="478" y="127"/>
                    </a:lnTo>
                    <a:lnTo>
                      <a:pt x="462" y="141"/>
                    </a:lnTo>
                    <a:lnTo>
                      <a:pt x="435" y="152"/>
                    </a:lnTo>
                    <a:lnTo>
                      <a:pt x="419" y="164"/>
                    </a:lnTo>
                    <a:lnTo>
                      <a:pt x="403" y="180"/>
                    </a:lnTo>
                    <a:lnTo>
                      <a:pt x="387" y="197"/>
                    </a:lnTo>
                    <a:lnTo>
                      <a:pt x="372" y="211"/>
                    </a:lnTo>
                    <a:lnTo>
                      <a:pt x="353" y="223"/>
                    </a:lnTo>
                    <a:lnTo>
                      <a:pt x="338" y="239"/>
                    </a:lnTo>
                    <a:lnTo>
                      <a:pt x="328" y="258"/>
                    </a:lnTo>
                    <a:lnTo>
                      <a:pt x="328" y="286"/>
                    </a:lnTo>
                    <a:lnTo>
                      <a:pt x="338" y="314"/>
                    </a:lnTo>
                    <a:lnTo>
                      <a:pt x="344" y="336"/>
                    </a:lnTo>
                    <a:lnTo>
                      <a:pt x="353" y="363"/>
                    </a:lnTo>
                    <a:lnTo>
                      <a:pt x="357" y="377"/>
                    </a:lnTo>
                    <a:lnTo>
                      <a:pt x="363" y="399"/>
                    </a:lnTo>
                    <a:lnTo>
                      <a:pt x="372" y="414"/>
                    </a:lnTo>
                    <a:lnTo>
                      <a:pt x="373" y="427"/>
                    </a:lnTo>
                    <a:lnTo>
                      <a:pt x="360" y="427"/>
                    </a:lnTo>
                    <a:lnTo>
                      <a:pt x="344" y="429"/>
                    </a:lnTo>
                    <a:lnTo>
                      <a:pt x="326" y="432"/>
                    </a:lnTo>
                    <a:lnTo>
                      <a:pt x="328" y="444"/>
                    </a:lnTo>
                    <a:lnTo>
                      <a:pt x="328" y="444"/>
                    </a:lnTo>
                    <a:close/>
                  </a:path>
                </a:pathLst>
              </a:custGeom>
              <a:solidFill>
                <a:srgbClr val="000000"/>
              </a:solidFill>
              <a:ln w="9525">
                <a:noFill/>
                <a:round/>
                <a:headEnd/>
                <a:tailEnd/>
              </a:ln>
            </p:spPr>
            <p:txBody>
              <a:bodyPr/>
              <a:lstStyle/>
              <a:p>
                <a:endParaRPr lang="en-US"/>
              </a:p>
            </p:txBody>
          </p:sp>
          <p:sp>
            <p:nvSpPr>
              <p:cNvPr id="313523" name="Freeform 179"/>
              <p:cNvSpPr>
                <a:spLocks/>
              </p:cNvSpPr>
              <p:nvPr/>
            </p:nvSpPr>
            <p:spPr bwMode="auto">
              <a:xfrm>
                <a:off x="5756" y="297"/>
                <a:ext cx="39" cy="171"/>
              </a:xfrm>
              <a:custGeom>
                <a:avLst/>
                <a:gdLst/>
                <a:ahLst/>
                <a:cxnLst>
                  <a:cxn ang="0">
                    <a:pos x="6" y="325"/>
                  </a:cxn>
                  <a:cxn ang="0">
                    <a:pos x="7" y="297"/>
                  </a:cxn>
                  <a:cxn ang="0">
                    <a:pos x="9" y="262"/>
                  </a:cxn>
                  <a:cxn ang="0">
                    <a:pos x="9" y="232"/>
                  </a:cxn>
                  <a:cxn ang="0">
                    <a:pos x="12" y="212"/>
                  </a:cxn>
                  <a:cxn ang="0">
                    <a:pos x="13" y="190"/>
                  </a:cxn>
                  <a:cxn ang="0">
                    <a:pos x="16" y="168"/>
                  </a:cxn>
                  <a:cxn ang="0">
                    <a:pos x="16" y="156"/>
                  </a:cxn>
                  <a:cxn ang="0">
                    <a:pos x="16" y="147"/>
                  </a:cxn>
                  <a:cxn ang="0">
                    <a:pos x="4" y="138"/>
                  </a:cxn>
                  <a:cxn ang="0">
                    <a:pos x="0" y="128"/>
                  </a:cxn>
                  <a:cxn ang="0">
                    <a:pos x="0" y="110"/>
                  </a:cxn>
                  <a:cxn ang="0">
                    <a:pos x="2" y="97"/>
                  </a:cxn>
                  <a:cxn ang="0">
                    <a:pos x="6" y="78"/>
                  </a:cxn>
                  <a:cxn ang="0">
                    <a:pos x="16" y="66"/>
                  </a:cxn>
                  <a:cxn ang="0">
                    <a:pos x="27" y="50"/>
                  </a:cxn>
                  <a:cxn ang="0">
                    <a:pos x="40" y="35"/>
                  </a:cxn>
                  <a:cxn ang="0">
                    <a:pos x="47" y="22"/>
                  </a:cxn>
                  <a:cxn ang="0">
                    <a:pos x="60" y="10"/>
                  </a:cxn>
                  <a:cxn ang="0">
                    <a:pos x="65" y="0"/>
                  </a:cxn>
                  <a:cxn ang="0">
                    <a:pos x="78" y="10"/>
                  </a:cxn>
                  <a:cxn ang="0">
                    <a:pos x="66" y="24"/>
                  </a:cxn>
                  <a:cxn ang="0">
                    <a:pos x="52" y="41"/>
                  </a:cxn>
                  <a:cxn ang="0">
                    <a:pos x="34" y="68"/>
                  </a:cxn>
                  <a:cxn ang="0">
                    <a:pos x="18" y="87"/>
                  </a:cxn>
                  <a:cxn ang="0">
                    <a:pos x="16" y="100"/>
                  </a:cxn>
                  <a:cxn ang="0">
                    <a:pos x="16" y="118"/>
                  </a:cxn>
                  <a:cxn ang="0">
                    <a:pos x="18" y="129"/>
                  </a:cxn>
                  <a:cxn ang="0">
                    <a:pos x="28" y="138"/>
                  </a:cxn>
                  <a:cxn ang="0">
                    <a:pos x="34" y="147"/>
                  </a:cxn>
                  <a:cxn ang="0">
                    <a:pos x="34" y="163"/>
                  </a:cxn>
                  <a:cxn ang="0">
                    <a:pos x="27" y="190"/>
                  </a:cxn>
                  <a:cxn ang="0">
                    <a:pos x="27" y="215"/>
                  </a:cxn>
                  <a:cxn ang="0">
                    <a:pos x="24" y="234"/>
                  </a:cxn>
                  <a:cxn ang="0">
                    <a:pos x="22" y="256"/>
                  </a:cxn>
                  <a:cxn ang="0">
                    <a:pos x="22" y="288"/>
                  </a:cxn>
                  <a:cxn ang="0">
                    <a:pos x="19" y="315"/>
                  </a:cxn>
                  <a:cxn ang="0">
                    <a:pos x="18" y="343"/>
                  </a:cxn>
                  <a:cxn ang="0">
                    <a:pos x="6" y="325"/>
                  </a:cxn>
                  <a:cxn ang="0">
                    <a:pos x="6" y="325"/>
                  </a:cxn>
                </a:cxnLst>
                <a:rect l="0" t="0" r="r" b="b"/>
                <a:pathLst>
                  <a:path w="78" h="343">
                    <a:moveTo>
                      <a:pt x="6" y="325"/>
                    </a:moveTo>
                    <a:lnTo>
                      <a:pt x="7" y="297"/>
                    </a:lnTo>
                    <a:lnTo>
                      <a:pt x="9" y="262"/>
                    </a:lnTo>
                    <a:lnTo>
                      <a:pt x="9" y="232"/>
                    </a:lnTo>
                    <a:lnTo>
                      <a:pt x="12" y="212"/>
                    </a:lnTo>
                    <a:lnTo>
                      <a:pt x="13" y="190"/>
                    </a:lnTo>
                    <a:lnTo>
                      <a:pt x="16" y="168"/>
                    </a:lnTo>
                    <a:lnTo>
                      <a:pt x="16" y="156"/>
                    </a:lnTo>
                    <a:lnTo>
                      <a:pt x="16" y="147"/>
                    </a:lnTo>
                    <a:lnTo>
                      <a:pt x="4" y="138"/>
                    </a:lnTo>
                    <a:lnTo>
                      <a:pt x="0" y="128"/>
                    </a:lnTo>
                    <a:lnTo>
                      <a:pt x="0" y="110"/>
                    </a:lnTo>
                    <a:lnTo>
                      <a:pt x="2" y="97"/>
                    </a:lnTo>
                    <a:lnTo>
                      <a:pt x="6" y="78"/>
                    </a:lnTo>
                    <a:lnTo>
                      <a:pt x="16" y="66"/>
                    </a:lnTo>
                    <a:lnTo>
                      <a:pt x="27" y="50"/>
                    </a:lnTo>
                    <a:lnTo>
                      <a:pt x="40" y="35"/>
                    </a:lnTo>
                    <a:lnTo>
                      <a:pt x="47" y="22"/>
                    </a:lnTo>
                    <a:lnTo>
                      <a:pt x="60" y="10"/>
                    </a:lnTo>
                    <a:lnTo>
                      <a:pt x="65" y="0"/>
                    </a:lnTo>
                    <a:lnTo>
                      <a:pt x="78" y="10"/>
                    </a:lnTo>
                    <a:lnTo>
                      <a:pt x="66" y="24"/>
                    </a:lnTo>
                    <a:lnTo>
                      <a:pt x="52" y="41"/>
                    </a:lnTo>
                    <a:lnTo>
                      <a:pt x="34" y="68"/>
                    </a:lnTo>
                    <a:lnTo>
                      <a:pt x="18" y="87"/>
                    </a:lnTo>
                    <a:lnTo>
                      <a:pt x="16" y="100"/>
                    </a:lnTo>
                    <a:lnTo>
                      <a:pt x="16" y="118"/>
                    </a:lnTo>
                    <a:lnTo>
                      <a:pt x="18" y="129"/>
                    </a:lnTo>
                    <a:lnTo>
                      <a:pt x="28" y="138"/>
                    </a:lnTo>
                    <a:lnTo>
                      <a:pt x="34" y="147"/>
                    </a:lnTo>
                    <a:lnTo>
                      <a:pt x="34" y="163"/>
                    </a:lnTo>
                    <a:lnTo>
                      <a:pt x="27" y="190"/>
                    </a:lnTo>
                    <a:lnTo>
                      <a:pt x="27" y="215"/>
                    </a:lnTo>
                    <a:lnTo>
                      <a:pt x="24" y="234"/>
                    </a:lnTo>
                    <a:lnTo>
                      <a:pt x="22" y="256"/>
                    </a:lnTo>
                    <a:lnTo>
                      <a:pt x="22" y="288"/>
                    </a:lnTo>
                    <a:lnTo>
                      <a:pt x="19" y="315"/>
                    </a:lnTo>
                    <a:lnTo>
                      <a:pt x="18" y="343"/>
                    </a:lnTo>
                    <a:lnTo>
                      <a:pt x="6" y="325"/>
                    </a:lnTo>
                    <a:lnTo>
                      <a:pt x="6" y="325"/>
                    </a:lnTo>
                    <a:close/>
                  </a:path>
                </a:pathLst>
              </a:custGeom>
              <a:solidFill>
                <a:srgbClr val="000000"/>
              </a:solidFill>
              <a:ln w="9525">
                <a:noFill/>
                <a:round/>
                <a:headEnd/>
                <a:tailEnd/>
              </a:ln>
            </p:spPr>
            <p:txBody>
              <a:bodyPr/>
              <a:lstStyle/>
              <a:p>
                <a:endParaRPr lang="en-US"/>
              </a:p>
            </p:txBody>
          </p:sp>
          <p:sp>
            <p:nvSpPr>
              <p:cNvPr id="313524" name="Freeform 180"/>
              <p:cNvSpPr>
                <a:spLocks/>
              </p:cNvSpPr>
              <p:nvPr/>
            </p:nvSpPr>
            <p:spPr bwMode="auto">
              <a:xfrm>
                <a:off x="5788" y="297"/>
                <a:ext cx="53" cy="171"/>
              </a:xfrm>
              <a:custGeom>
                <a:avLst/>
                <a:gdLst/>
                <a:ahLst/>
                <a:cxnLst>
                  <a:cxn ang="0">
                    <a:pos x="63" y="326"/>
                  </a:cxn>
                  <a:cxn ang="0">
                    <a:pos x="64" y="309"/>
                  </a:cxn>
                  <a:cxn ang="0">
                    <a:pos x="69" y="281"/>
                  </a:cxn>
                  <a:cxn ang="0">
                    <a:pos x="82" y="247"/>
                  </a:cxn>
                  <a:cxn ang="0">
                    <a:pos x="92" y="212"/>
                  </a:cxn>
                  <a:cxn ang="0">
                    <a:pos x="100" y="181"/>
                  </a:cxn>
                  <a:cxn ang="0">
                    <a:pos x="103" y="147"/>
                  </a:cxn>
                  <a:cxn ang="0">
                    <a:pos x="104" y="125"/>
                  </a:cxn>
                  <a:cxn ang="0">
                    <a:pos x="104" y="93"/>
                  </a:cxn>
                  <a:cxn ang="0">
                    <a:pos x="106" y="68"/>
                  </a:cxn>
                  <a:cxn ang="0">
                    <a:pos x="88" y="43"/>
                  </a:cxn>
                  <a:cxn ang="0">
                    <a:pos x="66" y="28"/>
                  </a:cxn>
                  <a:cxn ang="0">
                    <a:pos x="50" y="15"/>
                  </a:cxn>
                  <a:cxn ang="0">
                    <a:pos x="31" y="9"/>
                  </a:cxn>
                  <a:cxn ang="0">
                    <a:pos x="20" y="6"/>
                  </a:cxn>
                  <a:cxn ang="0">
                    <a:pos x="0" y="0"/>
                  </a:cxn>
                  <a:cxn ang="0">
                    <a:pos x="1" y="15"/>
                  </a:cxn>
                  <a:cxn ang="0">
                    <a:pos x="14" y="22"/>
                  </a:cxn>
                  <a:cxn ang="0">
                    <a:pos x="28" y="24"/>
                  </a:cxn>
                  <a:cxn ang="0">
                    <a:pos x="44" y="31"/>
                  </a:cxn>
                  <a:cxn ang="0">
                    <a:pos x="72" y="47"/>
                  </a:cxn>
                  <a:cxn ang="0">
                    <a:pos x="82" y="66"/>
                  </a:cxn>
                  <a:cxn ang="0">
                    <a:pos x="91" y="85"/>
                  </a:cxn>
                  <a:cxn ang="0">
                    <a:pos x="94" y="124"/>
                  </a:cxn>
                  <a:cxn ang="0">
                    <a:pos x="88" y="165"/>
                  </a:cxn>
                  <a:cxn ang="0">
                    <a:pos x="82" y="194"/>
                  </a:cxn>
                  <a:cxn ang="0">
                    <a:pos x="72" y="232"/>
                  </a:cxn>
                  <a:cxn ang="0">
                    <a:pos x="61" y="260"/>
                  </a:cxn>
                  <a:cxn ang="0">
                    <a:pos x="56" y="282"/>
                  </a:cxn>
                  <a:cxn ang="0">
                    <a:pos x="53" y="309"/>
                  </a:cxn>
                  <a:cxn ang="0">
                    <a:pos x="50" y="343"/>
                  </a:cxn>
                  <a:cxn ang="0">
                    <a:pos x="63" y="326"/>
                  </a:cxn>
                  <a:cxn ang="0">
                    <a:pos x="63" y="326"/>
                  </a:cxn>
                </a:cxnLst>
                <a:rect l="0" t="0" r="r" b="b"/>
                <a:pathLst>
                  <a:path w="106" h="343">
                    <a:moveTo>
                      <a:pt x="63" y="326"/>
                    </a:moveTo>
                    <a:lnTo>
                      <a:pt x="64" y="309"/>
                    </a:lnTo>
                    <a:lnTo>
                      <a:pt x="69" y="281"/>
                    </a:lnTo>
                    <a:lnTo>
                      <a:pt x="82" y="247"/>
                    </a:lnTo>
                    <a:lnTo>
                      <a:pt x="92" y="212"/>
                    </a:lnTo>
                    <a:lnTo>
                      <a:pt x="100" y="181"/>
                    </a:lnTo>
                    <a:lnTo>
                      <a:pt x="103" y="147"/>
                    </a:lnTo>
                    <a:lnTo>
                      <a:pt x="104" y="125"/>
                    </a:lnTo>
                    <a:lnTo>
                      <a:pt x="104" y="93"/>
                    </a:lnTo>
                    <a:lnTo>
                      <a:pt x="106" y="68"/>
                    </a:lnTo>
                    <a:lnTo>
                      <a:pt x="88" y="43"/>
                    </a:lnTo>
                    <a:lnTo>
                      <a:pt x="66" y="28"/>
                    </a:lnTo>
                    <a:lnTo>
                      <a:pt x="50" y="15"/>
                    </a:lnTo>
                    <a:lnTo>
                      <a:pt x="31" y="9"/>
                    </a:lnTo>
                    <a:lnTo>
                      <a:pt x="20" y="6"/>
                    </a:lnTo>
                    <a:lnTo>
                      <a:pt x="0" y="0"/>
                    </a:lnTo>
                    <a:lnTo>
                      <a:pt x="1" y="15"/>
                    </a:lnTo>
                    <a:lnTo>
                      <a:pt x="14" y="22"/>
                    </a:lnTo>
                    <a:lnTo>
                      <a:pt x="28" y="24"/>
                    </a:lnTo>
                    <a:lnTo>
                      <a:pt x="44" y="31"/>
                    </a:lnTo>
                    <a:lnTo>
                      <a:pt x="72" y="47"/>
                    </a:lnTo>
                    <a:lnTo>
                      <a:pt x="82" y="66"/>
                    </a:lnTo>
                    <a:lnTo>
                      <a:pt x="91" y="85"/>
                    </a:lnTo>
                    <a:lnTo>
                      <a:pt x="94" y="124"/>
                    </a:lnTo>
                    <a:lnTo>
                      <a:pt x="88" y="165"/>
                    </a:lnTo>
                    <a:lnTo>
                      <a:pt x="82" y="194"/>
                    </a:lnTo>
                    <a:lnTo>
                      <a:pt x="72" y="232"/>
                    </a:lnTo>
                    <a:lnTo>
                      <a:pt x="61" y="260"/>
                    </a:lnTo>
                    <a:lnTo>
                      <a:pt x="56" y="282"/>
                    </a:lnTo>
                    <a:lnTo>
                      <a:pt x="53" y="309"/>
                    </a:lnTo>
                    <a:lnTo>
                      <a:pt x="50" y="343"/>
                    </a:lnTo>
                    <a:lnTo>
                      <a:pt x="63" y="326"/>
                    </a:lnTo>
                    <a:lnTo>
                      <a:pt x="63" y="326"/>
                    </a:lnTo>
                    <a:close/>
                  </a:path>
                </a:pathLst>
              </a:custGeom>
              <a:solidFill>
                <a:srgbClr val="000000"/>
              </a:solidFill>
              <a:ln w="9525">
                <a:noFill/>
                <a:round/>
                <a:headEnd/>
                <a:tailEnd/>
              </a:ln>
            </p:spPr>
            <p:txBody>
              <a:bodyPr/>
              <a:lstStyle/>
              <a:p>
                <a:endParaRPr lang="en-US"/>
              </a:p>
            </p:txBody>
          </p:sp>
          <p:sp>
            <p:nvSpPr>
              <p:cNvPr id="313525" name="Freeform 181"/>
              <p:cNvSpPr>
                <a:spLocks/>
              </p:cNvSpPr>
              <p:nvPr/>
            </p:nvSpPr>
            <p:spPr bwMode="auto">
              <a:xfrm>
                <a:off x="5788" y="273"/>
                <a:ext cx="94" cy="150"/>
              </a:xfrm>
              <a:custGeom>
                <a:avLst/>
                <a:gdLst/>
                <a:ahLst/>
                <a:cxnLst>
                  <a:cxn ang="0">
                    <a:pos x="4" y="32"/>
                  </a:cxn>
                  <a:cxn ang="0">
                    <a:pos x="28" y="7"/>
                  </a:cxn>
                  <a:cxn ang="0">
                    <a:pos x="56" y="0"/>
                  </a:cxn>
                  <a:cxn ang="0">
                    <a:pos x="82" y="13"/>
                  </a:cxn>
                  <a:cxn ang="0">
                    <a:pos x="98" y="34"/>
                  </a:cxn>
                  <a:cxn ang="0">
                    <a:pos x="131" y="38"/>
                  </a:cxn>
                  <a:cxn ang="0">
                    <a:pos x="145" y="57"/>
                  </a:cxn>
                  <a:cxn ang="0">
                    <a:pos x="147" y="87"/>
                  </a:cxn>
                  <a:cxn ang="0">
                    <a:pos x="181" y="97"/>
                  </a:cxn>
                  <a:cxn ang="0">
                    <a:pos x="185" y="129"/>
                  </a:cxn>
                  <a:cxn ang="0">
                    <a:pos x="172" y="156"/>
                  </a:cxn>
                  <a:cxn ang="0">
                    <a:pos x="188" y="184"/>
                  </a:cxn>
                  <a:cxn ang="0">
                    <a:pos x="183" y="212"/>
                  </a:cxn>
                  <a:cxn ang="0">
                    <a:pos x="175" y="221"/>
                  </a:cxn>
                  <a:cxn ang="0">
                    <a:pos x="157" y="257"/>
                  </a:cxn>
                  <a:cxn ang="0">
                    <a:pos x="147" y="275"/>
                  </a:cxn>
                  <a:cxn ang="0">
                    <a:pos x="126" y="298"/>
                  </a:cxn>
                  <a:cxn ang="0">
                    <a:pos x="91" y="297"/>
                  </a:cxn>
                  <a:cxn ang="0">
                    <a:pos x="82" y="271"/>
                  </a:cxn>
                  <a:cxn ang="0">
                    <a:pos x="110" y="281"/>
                  </a:cxn>
                  <a:cxn ang="0">
                    <a:pos x="136" y="275"/>
                  </a:cxn>
                  <a:cxn ang="0">
                    <a:pos x="136" y="248"/>
                  </a:cxn>
                  <a:cxn ang="0">
                    <a:pos x="150" y="247"/>
                  </a:cxn>
                  <a:cxn ang="0">
                    <a:pos x="164" y="231"/>
                  </a:cxn>
                  <a:cxn ang="0">
                    <a:pos x="160" y="204"/>
                  </a:cxn>
                  <a:cxn ang="0">
                    <a:pos x="173" y="196"/>
                  </a:cxn>
                  <a:cxn ang="0">
                    <a:pos x="175" y="173"/>
                  </a:cxn>
                  <a:cxn ang="0">
                    <a:pos x="151" y="157"/>
                  </a:cxn>
                  <a:cxn ang="0">
                    <a:pos x="167" y="138"/>
                  </a:cxn>
                  <a:cxn ang="0">
                    <a:pos x="167" y="107"/>
                  </a:cxn>
                  <a:cxn ang="0">
                    <a:pos x="145" y="98"/>
                  </a:cxn>
                  <a:cxn ang="0">
                    <a:pos x="133" y="73"/>
                  </a:cxn>
                  <a:cxn ang="0">
                    <a:pos x="114" y="50"/>
                  </a:cxn>
                  <a:cxn ang="0">
                    <a:pos x="88" y="51"/>
                  </a:cxn>
                  <a:cxn ang="0">
                    <a:pos x="76" y="41"/>
                  </a:cxn>
                  <a:cxn ang="0">
                    <a:pos x="57" y="15"/>
                  </a:cxn>
                  <a:cxn ang="0">
                    <a:pos x="32" y="28"/>
                  </a:cxn>
                  <a:cxn ang="0">
                    <a:pos x="13" y="57"/>
                  </a:cxn>
                  <a:cxn ang="0">
                    <a:pos x="0" y="47"/>
                  </a:cxn>
                </a:cxnLst>
                <a:rect l="0" t="0" r="r" b="b"/>
                <a:pathLst>
                  <a:path w="188" h="298">
                    <a:moveTo>
                      <a:pt x="0" y="47"/>
                    </a:moveTo>
                    <a:lnTo>
                      <a:pt x="4" y="32"/>
                    </a:lnTo>
                    <a:lnTo>
                      <a:pt x="16" y="21"/>
                    </a:lnTo>
                    <a:lnTo>
                      <a:pt x="28" y="7"/>
                    </a:lnTo>
                    <a:lnTo>
                      <a:pt x="44" y="0"/>
                    </a:lnTo>
                    <a:lnTo>
                      <a:pt x="56" y="0"/>
                    </a:lnTo>
                    <a:lnTo>
                      <a:pt x="73" y="4"/>
                    </a:lnTo>
                    <a:lnTo>
                      <a:pt x="82" y="13"/>
                    </a:lnTo>
                    <a:lnTo>
                      <a:pt x="86" y="32"/>
                    </a:lnTo>
                    <a:lnTo>
                      <a:pt x="98" y="34"/>
                    </a:lnTo>
                    <a:lnTo>
                      <a:pt x="116" y="34"/>
                    </a:lnTo>
                    <a:lnTo>
                      <a:pt x="131" y="38"/>
                    </a:lnTo>
                    <a:lnTo>
                      <a:pt x="141" y="47"/>
                    </a:lnTo>
                    <a:lnTo>
                      <a:pt x="145" y="57"/>
                    </a:lnTo>
                    <a:lnTo>
                      <a:pt x="147" y="75"/>
                    </a:lnTo>
                    <a:lnTo>
                      <a:pt x="147" y="87"/>
                    </a:lnTo>
                    <a:lnTo>
                      <a:pt x="160" y="87"/>
                    </a:lnTo>
                    <a:lnTo>
                      <a:pt x="181" y="97"/>
                    </a:lnTo>
                    <a:lnTo>
                      <a:pt x="185" y="113"/>
                    </a:lnTo>
                    <a:lnTo>
                      <a:pt x="185" y="129"/>
                    </a:lnTo>
                    <a:lnTo>
                      <a:pt x="179" y="150"/>
                    </a:lnTo>
                    <a:lnTo>
                      <a:pt x="172" y="156"/>
                    </a:lnTo>
                    <a:lnTo>
                      <a:pt x="188" y="169"/>
                    </a:lnTo>
                    <a:lnTo>
                      <a:pt x="188" y="184"/>
                    </a:lnTo>
                    <a:lnTo>
                      <a:pt x="188" y="203"/>
                    </a:lnTo>
                    <a:lnTo>
                      <a:pt x="183" y="212"/>
                    </a:lnTo>
                    <a:lnTo>
                      <a:pt x="173" y="209"/>
                    </a:lnTo>
                    <a:lnTo>
                      <a:pt x="175" y="221"/>
                    </a:lnTo>
                    <a:lnTo>
                      <a:pt x="172" y="251"/>
                    </a:lnTo>
                    <a:lnTo>
                      <a:pt x="157" y="257"/>
                    </a:lnTo>
                    <a:lnTo>
                      <a:pt x="145" y="259"/>
                    </a:lnTo>
                    <a:lnTo>
                      <a:pt x="147" y="275"/>
                    </a:lnTo>
                    <a:lnTo>
                      <a:pt x="142" y="290"/>
                    </a:lnTo>
                    <a:lnTo>
                      <a:pt x="126" y="298"/>
                    </a:lnTo>
                    <a:lnTo>
                      <a:pt x="104" y="298"/>
                    </a:lnTo>
                    <a:lnTo>
                      <a:pt x="91" y="297"/>
                    </a:lnTo>
                    <a:lnTo>
                      <a:pt x="76" y="293"/>
                    </a:lnTo>
                    <a:lnTo>
                      <a:pt x="82" y="271"/>
                    </a:lnTo>
                    <a:lnTo>
                      <a:pt x="94" y="279"/>
                    </a:lnTo>
                    <a:lnTo>
                      <a:pt x="110" y="281"/>
                    </a:lnTo>
                    <a:lnTo>
                      <a:pt x="125" y="279"/>
                    </a:lnTo>
                    <a:lnTo>
                      <a:pt x="136" y="275"/>
                    </a:lnTo>
                    <a:lnTo>
                      <a:pt x="136" y="263"/>
                    </a:lnTo>
                    <a:lnTo>
                      <a:pt x="136" y="248"/>
                    </a:lnTo>
                    <a:lnTo>
                      <a:pt x="141" y="248"/>
                    </a:lnTo>
                    <a:lnTo>
                      <a:pt x="150" y="247"/>
                    </a:lnTo>
                    <a:lnTo>
                      <a:pt x="157" y="243"/>
                    </a:lnTo>
                    <a:lnTo>
                      <a:pt x="164" y="231"/>
                    </a:lnTo>
                    <a:lnTo>
                      <a:pt x="164" y="216"/>
                    </a:lnTo>
                    <a:lnTo>
                      <a:pt x="160" y="204"/>
                    </a:lnTo>
                    <a:lnTo>
                      <a:pt x="160" y="194"/>
                    </a:lnTo>
                    <a:lnTo>
                      <a:pt x="173" y="196"/>
                    </a:lnTo>
                    <a:lnTo>
                      <a:pt x="181" y="185"/>
                    </a:lnTo>
                    <a:lnTo>
                      <a:pt x="175" y="173"/>
                    </a:lnTo>
                    <a:lnTo>
                      <a:pt x="169" y="166"/>
                    </a:lnTo>
                    <a:lnTo>
                      <a:pt x="151" y="157"/>
                    </a:lnTo>
                    <a:lnTo>
                      <a:pt x="157" y="150"/>
                    </a:lnTo>
                    <a:lnTo>
                      <a:pt x="167" y="138"/>
                    </a:lnTo>
                    <a:lnTo>
                      <a:pt x="172" y="122"/>
                    </a:lnTo>
                    <a:lnTo>
                      <a:pt x="167" y="107"/>
                    </a:lnTo>
                    <a:lnTo>
                      <a:pt x="161" y="101"/>
                    </a:lnTo>
                    <a:lnTo>
                      <a:pt x="145" y="98"/>
                    </a:lnTo>
                    <a:lnTo>
                      <a:pt x="131" y="103"/>
                    </a:lnTo>
                    <a:lnTo>
                      <a:pt x="133" y="73"/>
                    </a:lnTo>
                    <a:lnTo>
                      <a:pt x="129" y="56"/>
                    </a:lnTo>
                    <a:lnTo>
                      <a:pt x="114" y="50"/>
                    </a:lnTo>
                    <a:lnTo>
                      <a:pt x="103" y="50"/>
                    </a:lnTo>
                    <a:lnTo>
                      <a:pt x="88" y="51"/>
                    </a:lnTo>
                    <a:lnTo>
                      <a:pt x="78" y="62"/>
                    </a:lnTo>
                    <a:lnTo>
                      <a:pt x="76" y="41"/>
                    </a:lnTo>
                    <a:lnTo>
                      <a:pt x="72" y="23"/>
                    </a:lnTo>
                    <a:lnTo>
                      <a:pt x="57" y="15"/>
                    </a:lnTo>
                    <a:lnTo>
                      <a:pt x="42" y="18"/>
                    </a:lnTo>
                    <a:lnTo>
                      <a:pt x="32" y="28"/>
                    </a:lnTo>
                    <a:lnTo>
                      <a:pt x="20" y="38"/>
                    </a:lnTo>
                    <a:lnTo>
                      <a:pt x="13" y="57"/>
                    </a:lnTo>
                    <a:lnTo>
                      <a:pt x="0" y="47"/>
                    </a:lnTo>
                    <a:lnTo>
                      <a:pt x="0" y="47"/>
                    </a:lnTo>
                    <a:close/>
                  </a:path>
                </a:pathLst>
              </a:custGeom>
              <a:solidFill>
                <a:srgbClr val="000000"/>
              </a:solidFill>
              <a:ln w="9525">
                <a:noFill/>
                <a:round/>
                <a:headEnd/>
                <a:tailEnd/>
              </a:ln>
            </p:spPr>
            <p:txBody>
              <a:bodyPr/>
              <a:lstStyle/>
              <a:p>
                <a:endParaRPr lang="en-US"/>
              </a:p>
            </p:txBody>
          </p:sp>
          <p:sp>
            <p:nvSpPr>
              <p:cNvPr id="313526" name="Freeform 182"/>
              <p:cNvSpPr>
                <a:spLocks/>
              </p:cNvSpPr>
              <p:nvPr/>
            </p:nvSpPr>
            <p:spPr bwMode="auto">
              <a:xfrm>
                <a:off x="5746" y="570"/>
                <a:ext cx="46" cy="13"/>
              </a:xfrm>
              <a:custGeom>
                <a:avLst/>
                <a:gdLst/>
                <a:ahLst/>
                <a:cxnLst>
                  <a:cxn ang="0">
                    <a:pos x="0" y="15"/>
                  </a:cxn>
                  <a:cxn ang="0">
                    <a:pos x="32" y="0"/>
                  </a:cxn>
                  <a:cxn ang="0">
                    <a:pos x="52" y="0"/>
                  </a:cxn>
                  <a:cxn ang="0">
                    <a:pos x="74" y="6"/>
                  </a:cxn>
                  <a:cxn ang="0">
                    <a:pos x="92" y="19"/>
                  </a:cxn>
                  <a:cxn ang="0">
                    <a:pos x="85" y="25"/>
                  </a:cxn>
                  <a:cxn ang="0">
                    <a:pos x="63" y="13"/>
                  </a:cxn>
                  <a:cxn ang="0">
                    <a:pos x="42" y="10"/>
                  </a:cxn>
                  <a:cxn ang="0">
                    <a:pos x="26" y="15"/>
                  </a:cxn>
                  <a:cxn ang="0">
                    <a:pos x="11" y="21"/>
                  </a:cxn>
                  <a:cxn ang="0">
                    <a:pos x="0" y="15"/>
                  </a:cxn>
                  <a:cxn ang="0">
                    <a:pos x="0" y="15"/>
                  </a:cxn>
                </a:cxnLst>
                <a:rect l="0" t="0" r="r" b="b"/>
                <a:pathLst>
                  <a:path w="92" h="25">
                    <a:moveTo>
                      <a:pt x="0" y="15"/>
                    </a:moveTo>
                    <a:lnTo>
                      <a:pt x="32" y="0"/>
                    </a:lnTo>
                    <a:lnTo>
                      <a:pt x="52" y="0"/>
                    </a:lnTo>
                    <a:lnTo>
                      <a:pt x="74" y="6"/>
                    </a:lnTo>
                    <a:lnTo>
                      <a:pt x="92" y="19"/>
                    </a:lnTo>
                    <a:lnTo>
                      <a:pt x="85" y="25"/>
                    </a:lnTo>
                    <a:lnTo>
                      <a:pt x="63" y="13"/>
                    </a:lnTo>
                    <a:lnTo>
                      <a:pt x="42" y="10"/>
                    </a:lnTo>
                    <a:lnTo>
                      <a:pt x="26" y="15"/>
                    </a:lnTo>
                    <a:lnTo>
                      <a:pt x="11" y="21"/>
                    </a:lnTo>
                    <a:lnTo>
                      <a:pt x="0" y="15"/>
                    </a:lnTo>
                    <a:lnTo>
                      <a:pt x="0" y="15"/>
                    </a:lnTo>
                    <a:close/>
                  </a:path>
                </a:pathLst>
              </a:custGeom>
              <a:solidFill>
                <a:srgbClr val="000000"/>
              </a:solidFill>
              <a:ln w="9525">
                <a:noFill/>
                <a:round/>
                <a:headEnd/>
                <a:tailEnd/>
              </a:ln>
            </p:spPr>
            <p:txBody>
              <a:bodyPr/>
              <a:lstStyle/>
              <a:p>
                <a:endParaRPr lang="en-US"/>
              </a:p>
            </p:txBody>
          </p:sp>
          <p:sp>
            <p:nvSpPr>
              <p:cNvPr id="313527" name="Freeform 183"/>
              <p:cNvSpPr>
                <a:spLocks/>
              </p:cNvSpPr>
              <p:nvPr/>
            </p:nvSpPr>
            <p:spPr bwMode="auto">
              <a:xfrm>
                <a:off x="5746" y="578"/>
                <a:ext cx="46" cy="15"/>
              </a:xfrm>
              <a:custGeom>
                <a:avLst/>
                <a:gdLst/>
                <a:ahLst/>
                <a:cxnLst>
                  <a:cxn ang="0">
                    <a:pos x="0" y="0"/>
                  </a:cxn>
                  <a:cxn ang="0">
                    <a:pos x="11" y="19"/>
                  </a:cxn>
                  <a:cxn ang="0">
                    <a:pos x="30" y="28"/>
                  </a:cxn>
                  <a:cxn ang="0">
                    <a:pos x="52" y="29"/>
                  </a:cxn>
                  <a:cxn ang="0">
                    <a:pos x="74" y="22"/>
                  </a:cxn>
                  <a:cxn ang="0">
                    <a:pos x="82" y="16"/>
                  </a:cxn>
                  <a:cxn ang="0">
                    <a:pos x="92" y="4"/>
                  </a:cxn>
                  <a:cxn ang="0">
                    <a:pos x="76" y="4"/>
                  </a:cxn>
                  <a:cxn ang="0">
                    <a:pos x="70" y="14"/>
                  </a:cxn>
                  <a:cxn ang="0">
                    <a:pos x="51" y="22"/>
                  </a:cxn>
                  <a:cxn ang="0">
                    <a:pos x="32" y="19"/>
                  </a:cxn>
                  <a:cxn ang="0">
                    <a:pos x="17" y="14"/>
                  </a:cxn>
                  <a:cxn ang="0">
                    <a:pos x="11" y="6"/>
                  </a:cxn>
                  <a:cxn ang="0">
                    <a:pos x="11" y="0"/>
                  </a:cxn>
                  <a:cxn ang="0">
                    <a:pos x="0" y="0"/>
                  </a:cxn>
                  <a:cxn ang="0">
                    <a:pos x="0" y="0"/>
                  </a:cxn>
                </a:cxnLst>
                <a:rect l="0" t="0" r="r" b="b"/>
                <a:pathLst>
                  <a:path w="92" h="29">
                    <a:moveTo>
                      <a:pt x="0" y="0"/>
                    </a:moveTo>
                    <a:lnTo>
                      <a:pt x="11" y="19"/>
                    </a:lnTo>
                    <a:lnTo>
                      <a:pt x="30" y="28"/>
                    </a:lnTo>
                    <a:lnTo>
                      <a:pt x="52" y="29"/>
                    </a:lnTo>
                    <a:lnTo>
                      <a:pt x="74" y="22"/>
                    </a:lnTo>
                    <a:lnTo>
                      <a:pt x="82" y="16"/>
                    </a:lnTo>
                    <a:lnTo>
                      <a:pt x="92" y="4"/>
                    </a:lnTo>
                    <a:lnTo>
                      <a:pt x="76" y="4"/>
                    </a:lnTo>
                    <a:lnTo>
                      <a:pt x="70" y="14"/>
                    </a:lnTo>
                    <a:lnTo>
                      <a:pt x="51" y="22"/>
                    </a:lnTo>
                    <a:lnTo>
                      <a:pt x="32" y="19"/>
                    </a:lnTo>
                    <a:lnTo>
                      <a:pt x="17" y="14"/>
                    </a:lnTo>
                    <a:lnTo>
                      <a:pt x="11" y="6"/>
                    </a:lnTo>
                    <a:lnTo>
                      <a:pt x="11" y="0"/>
                    </a:lnTo>
                    <a:lnTo>
                      <a:pt x="0" y="0"/>
                    </a:lnTo>
                    <a:lnTo>
                      <a:pt x="0" y="0"/>
                    </a:lnTo>
                    <a:close/>
                  </a:path>
                </a:pathLst>
              </a:custGeom>
              <a:solidFill>
                <a:srgbClr val="000000"/>
              </a:solidFill>
              <a:ln w="9525">
                <a:noFill/>
                <a:round/>
                <a:headEnd/>
                <a:tailEnd/>
              </a:ln>
            </p:spPr>
            <p:txBody>
              <a:bodyPr/>
              <a:lstStyle/>
              <a:p>
                <a:endParaRPr lang="en-US"/>
              </a:p>
            </p:txBody>
          </p:sp>
          <p:sp>
            <p:nvSpPr>
              <p:cNvPr id="313528" name="Freeform 184"/>
              <p:cNvSpPr>
                <a:spLocks/>
              </p:cNvSpPr>
              <p:nvPr/>
            </p:nvSpPr>
            <p:spPr bwMode="auto">
              <a:xfrm>
                <a:off x="5756" y="578"/>
                <a:ext cx="11" cy="11"/>
              </a:xfrm>
              <a:custGeom>
                <a:avLst/>
                <a:gdLst/>
                <a:ahLst/>
                <a:cxnLst>
                  <a:cxn ang="0">
                    <a:pos x="9" y="0"/>
                  </a:cxn>
                  <a:cxn ang="0">
                    <a:pos x="0" y="6"/>
                  </a:cxn>
                  <a:cxn ang="0">
                    <a:pos x="0" y="14"/>
                  </a:cxn>
                  <a:cxn ang="0">
                    <a:pos x="3" y="22"/>
                  </a:cxn>
                  <a:cxn ang="0">
                    <a:pos x="13" y="22"/>
                  </a:cxn>
                  <a:cxn ang="0">
                    <a:pos x="22" y="16"/>
                  </a:cxn>
                  <a:cxn ang="0">
                    <a:pos x="22" y="6"/>
                  </a:cxn>
                  <a:cxn ang="0">
                    <a:pos x="16" y="1"/>
                  </a:cxn>
                  <a:cxn ang="0">
                    <a:pos x="9" y="0"/>
                  </a:cxn>
                  <a:cxn ang="0">
                    <a:pos x="9" y="0"/>
                  </a:cxn>
                </a:cxnLst>
                <a:rect l="0" t="0" r="r" b="b"/>
                <a:pathLst>
                  <a:path w="22" h="22">
                    <a:moveTo>
                      <a:pt x="9" y="0"/>
                    </a:moveTo>
                    <a:lnTo>
                      <a:pt x="0" y="6"/>
                    </a:lnTo>
                    <a:lnTo>
                      <a:pt x="0" y="14"/>
                    </a:lnTo>
                    <a:lnTo>
                      <a:pt x="3" y="22"/>
                    </a:lnTo>
                    <a:lnTo>
                      <a:pt x="13" y="22"/>
                    </a:lnTo>
                    <a:lnTo>
                      <a:pt x="22" y="16"/>
                    </a:lnTo>
                    <a:lnTo>
                      <a:pt x="22" y="6"/>
                    </a:lnTo>
                    <a:lnTo>
                      <a:pt x="16" y="1"/>
                    </a:lnTo>
                    <a:lnTo>
                      <a:pt x="9" y="0"/>
                    </a:lnTo>
                    <a:lnTo>
                      <a:pt x="9" y="0"/>
                    </a:lnTo>
                    <a:close/>
                  </a:path>
                </a:pathLst>
              </a:custGeom>
              <a:solidFill>
                <a:srgbClr val="000000"/>
              </a:solidFill>
              <a:ln w="9525">
                <a:noFill/>
                <a:round/>
                <a:headEnd/>
                <a:tailEnd/>
              </a:ln>
            </p:spPr>
            <p:txBody>
              <a:bodyPr/>
              <a:lstStyle/>
              <a:p>
                <a:endParaRPr lang="en-US"/>
              </a:p>
            </p:txBody>
          </p:sp>
          <p:sp>
            <p:nvSpPr>
              <p:cNvPr id="313529" name="Freeform 185"/>
              <p:cNvSpPr>
                <a:spLocks/>
              </p:cNvSpPr>
              <p:nvPr/>
            </p:nvSpPr>
            <p:spPr bwMode="auto">
              <a:xfrm>
                <a:off x="5743" y="584"/>
                <a:ext cx="11" cy="10"/>
              </a:xfrm>
              <a:custGeom>
                <a:avLst/>
                <a:gdLst/>
                <a:ahLst/>
                <a:cxnLst>
                  <a:cxn ang="0">
                    <a:pos x="14" y="0"/>
                  </a:cxn>
                  <a:cxn ang="0">
                    <a:pos x="0" y="7"/>
                  </a:cxn>
                  <a:cxn ang="0">
                    <a:pos x="6" y="19"/>
                  </a:cxn>
                  <a:cxn ang="0">
                    <a:pos x="22" y="4"/>
                  </a:cxn>
                  <a:cxn ang="0">
                    <a:pos x="14" y="0"/>
                  </a:cxn>
                  <a:cxn ang="0">
                    <a:pos x="14" y="0"/>
                  </a:cxn>
                </a:cxnLst>
                <a:rect l="0" t="0" r="r" b="b"/>
                <a:pathLst>
                  <a:path w="22" h="19">
                    <a:moveTo>
                      <a:pt x="14" y="0"/>
                    </a:moveTo>
                    <a:lnTo>
                      <a:pt x="0" y="7"/>
                    </a:lnTo>
                    <a:lnTo>
                      <a:pt x="6" y="19"/>
                    </a:lnTo>
                    <a:lnTo>
                      <a:pt x="22" y="4"/>
                    </a:lnTo>
                    <a:lnTo>
                      <a:pt x="14" y="0"/>
                    </a:lnTo>
                    <a:lnTo>
                      <a:pt x="14" y="0"/>
                    </a:lnTo>
                    <a:close/>
                  </a:path>
                </a:pathLst>
              </a:custGeom>
              <a:solidFill>
                <a:srgbClr val="000000"/>
              </a:solidFill>
              <a:ln w="9525">
                <a:noFill/>
                <a:round/>
                <a:headEnd/>
                <a:tailEnd/>
              </a:ln>
            </p:spPr>
            <p:txBody>
              <a:bodyPr/>
              <a:lstStyle/>
              <a:p>
                <a:endParaRPr lang="en-US"/>
              </a:p>
            </p:txBody>
          </p:sp>
          <p:sp>
            <p:nvSpPr>
              <p:cNvPr id="313530" name="Freeform 186"/>
              <p:cNvSpPr>
                <a:spLocks/>
              </p:cNvSpPr>
              <p:nvPr/>
            </p:nvSpPr>
            <p:spPr bwMode="auto">
              <a:xfrm>
                <a:off x="5753" y="588"/>
                <a:ext cx="5" cy="9"/>
              </a:xfrm>
              <a:custGeom>
                <a:avLst/>
                <a:gdLst/>
                <a:ahLst/>
                <a:cxnLst>
                  <a:cxn ang="0">
                    <a:pos x="6" y="0"/>
                  </a:cxn>
                  <a:cxn ang="0">
                    <a:pos x="0" y="16"/>
                  </a:cxn>
                  <a:cxn ang="0">
                    <a:pos x="5" y="18"/>
                  </a:cxn>
                  <a:cxn ang="0">
                    <a:pos x="10" y="3"/>
                  </a:cxn>
                  <a:cxn ang="0">
                    <a:pos x="6" y="0"/>
                  </a:cxn>
                  <a:cxn ang="0">
                    <a:pos x="6" y="0"/>
                  </a:cxn>
                </a:cxnLst>
                <a:rect l="0" t="0" r="r" b="b"/>
                <a:pathLst>
                  <a:path w="10" h="18">
                    <a:moveTo>
                      <a:pt x="6" y="0"/>
                    </a:moveTo>
                    <a:lnTo>
                      <a:pt x="0" y="16"/>
                    </a:lnTo>
                    <a:lnTo>
                      <a:pt x="5" y="18"/>
                    </a:lnTo>
                    <a:lnTo>
                      <a:pt x="10" y="3"/>
                    </a:lnTo>
                    <a:lnTo>
                      <a:pt x="6" y="0"/>
                    </a:lnTo>
                    <a:lnTo>
                      <a:pt x="6" y="0"/>
                    </a:lnTo>
                    <a:close/>
                  </a:path>
                </a:pathLst>
              </a:custGeom>
              <a:solidFill>
                <a:srgbClr val="000000"/>
              </a:solidFill>
              <a:ln w="9525">
                <a:noFill/>
                <a:round/>
                <a:headEnd/>
                <a:tailEnd/>
              </a:ln>
            </p:spPr>
            <p:txBody>
              <a:bodyPr/>
              <a:lstStyle/>
              <a:p>
                <a:endParaRPr lang="en-US"/>
              </a:p>
            </p:txBody>
          </p:sp>
          <p:sp>
            <p:nvSpPr>
              <p:cNvPr id="313531" name="Freeform 187"/>
              <p:cNvSpPr>
                <a:spLocks/>
              </p:cNvSpPr>
              <p:nvPr/>
            </p:nvSpPr>
            <p:spPr bwMode="auto">
              <a:xfrm>
                <a:off x="5760" y="591"/>
                <a:ext cx="5" cy="9"/>
              </a:xfrm>
              <a:custGeom>
                <a:avLst/>
                <a:gdLst/>
                <a:ahLst/>
                <a:cxnLst>
                  <a:cxn ang="0">
                    <a:pos x="3" y="0"/>
                  </a:cxn>
                  <a:cxn ang="0">
                    <a:pos x="0" y="18"/>
                  </a:cxn>
                  <a:cxn ang="0">
                    <a:pos x="7" y="18"/>
                  </a:cxn>
                  <a:cxn ang="0">
                    <a:pos x="9" y="0"/>
                  </a:cxn>
                  <a:cxn ang="0">
                    <a:pos x="3" y="0"/>
                  </a:cxn>
                  <a:cxn ang="0">
                    <a:pos x="3" y="0"/>
                  </a:cxn>
                </a:cxnLst>
                <a:rect l="0" t="0" r="r" b="b"/>
                <a:pathLst>
                  <a:path w="9" h="18">
                    <a:moveTo>
                      <a:pt x="3" y="0"/>
                    </a:moveTo>
                    <a:lnTo>
                      <a:pt x="0" y="18"/>
                    </a:lnTo>
                    <a:lnTo>
                      <a:pt x="7" y="18"/>
                    </a:lnTo>
                    <a:lnTo>
                      <a:pt x="9" y="0"/>
                    </a:lnTo>
                    <a:lnTo>
                      <a:pt x="3" y="0"/>
                    </a:lnTo>
                    <a:lnTo>
                      <a:pt x="3" y="0"/>
                    </a:lnTo>
                    <a:close/>
                  </a:path>
                </a:pathLst>
              </a:custGeom>
              <a:solidFill>
                <a:srgbClr val="000000"/>
              </a:solidFill>
              <a:ln w="9525">
                <a:noFill/>
                <a:round/>
                <a:headEnd/>
                <a:tailEnd/>
              </a:ln>
            </p:spPr>
            <p:txBody>
              <a:bodyPr/>
              <a:lstStyle/>
              <a:p>
                <a:endParaRPr lang="en-US"/>
              </a:p>
            </p:txBody>
          </p:sp>
          <p:sp>
            <p:nvSpPr>
              <p:cNvPr id="313532" name="Freeform 188"/>
              <p:cNvSpPr>
                <a:spLocks/>
              </p:cNvSpPr>
              <p:nvPr/>
            </p:nvSpPr>
            <p:spPr bwMode="auto">
              <a:xfrm>
                <a:off x="5769" y="591"/>
                <a:ext cx="4" cy="11"/>
              </a:xfrm>
              <a:custGeom>
                <a:avLst/>
                <a:gdLst/>
                <a:ahLst/>
                <a:cxnLst>
                  <a:cxn ang="0">
                    <a:pos x="0" y="0"/>
                  </a:cxn>
                  <a:cxn ang="0">
                    <a:pos x="0" y="22"/>
                  </a:cxn>
                  <a:cxn ang="0">
                    <a:pos x="7" y="21"/>
                  </a:cxn>
                  <a:cxn ang="0">
                    <a:pos x="4" y="2"/>
                  </a:cxn>
                  <a:cxn ang="0">
                    <a:pos x="0" y="0"/>
                  </a:cxn>
                  <a:cxn ang="0">
                    <a:pos x="0" y="0"/>
                  </a:cxn>
                </a:cxnLst>
                <a:rect l="0" t="0" r="r" b="b"/>
                <a:pathLst>
                  <a:path w="7" h="22">
                    <a:moveTo>
                      <a:pt x="0" y="0"/>
                    </a:moveTo>
                    <a:lnTo>
                      <a:pt x="0" y="22"/>
                    </a:lnTo>
                    <a:lnTo>
                      <a:pt x="7" y="21"/>
                    </a:lnTo>
                    <a:lnTo>
                      <a:pt x="4" y="2"/>
                    </a:lnTo>
                    <a:lnTo>
                      <a:pt x="0" y="0"/>
                    </a:lnTo>
                    <a:lnTo>
                      <a:pt x="0" y="0"/>
                    </a:lnTo>
                    <a:close/>
                  </a:path>
                </a:pathLst>
              </a:custGeom>
              <a:solidFill>
                <a:srgbClr val="000000"/>
              </a:solidFill>
              <a:ln w="9525">
                <a:noFill/>
                <a:round/>
                <a:headEnd/>
                <a:tailEnd/>
              </a:ln>
            </p:spPr>
            <p:txBody>
              <a:bodyPr/>
              <a:lstStyle/>
              <a:p>
                <a:endParaRPr lang="en-US"/>
              </a:p>
            </p:txBody>
          </p:sp>
          <p:sp>
            <p:nvSpPr>
              <p:cNvPr id="313533" name="Freeform 189"/>
              <p:cNvSpPr>
                <a:spLocks/>
              </p:cNvSpPr>
              <p:nvPr/>
            </p:nvSpPr>
            <p:spPr bwMode="auto">
              <a:xfrm>
                <a:off x="5775" y="590"/>
                <a:ext cx="7" cy="11"/>
              </a:xfrm>
              <a:custGeom>
                <a:avLst/>
                <a:gdLst/>
                <a:ahLst/>
                <a:cxnLst>
                  <a:cxn ang="0">
                    <a:pos x="0" y="2"/>
                  </a:cxn>
                  <a:cxn ang="0">
                    <a:pos x="8" y="24"/>
                  </a:cxn>
                  <a:cxn ang="0">
                    <a:pos x="14" y="21"/>
                  </a:cxn>
                  <a:cxn ang="0">
                    <a:pos x="6" y="0"/>
                  </a:cxn>
                  <a:cxn ang="0">
                    <a:pos x="0" y="2"/>
                  </a:cxn>
                  <a:cxn ang="0">
                    <a:pos x="0" y="2"/>
                  </a:cxn>
                </a:cxnLst>
                <a:rect l="0" t="0" r="r" b="b"/>
                <a:pathLst>
                  <a:path w="14" h="24">
                    <a:moveTo>
                      <a:pt x="0" y="2"/>
                    </a:moveTo>
                    <a:lnTo>
                      <a:pt x="8" y="24"/>
                    </a:lnTo>
                    <a:lnTo>
                      <a:pt x="14" y="21"/>
                    </a:lnTo>
                    <a:lnTo>
                      <a:pt x="6" y="0"/>
                    </a:lnTo>
                    <a:lnTo>
                      <a:pt x="0" y="2"/>
                    </a:lnTo>
                    <a:lnTo>
                      <a:pt x="0" y="2"/>
                    </a:lnTo>
                    <a:close/>
                  </a:path>
                </a:pathLst>
              </a:custGeom>
              <a:solidFill>
                <a:srgbClr val="000000"/>
              </a:solidFill>
              <a:ln w="9525">
                <a:noFill/>
                <a:round/>
                <a:headEnd/>
                <a:tailEnd/>
              </a:ln>
            </p:spPr>
            <p:txBody>
              <a:bodyPr/>
              <a:lstStyle/>
              <a:p>
                <a:endParaRPr lang="en-US"/>
              </a:p>
            </p:txBody>
          </p:sp>
          <p:sp>
            <p:nvSpPr>
              <p:cNvPr id="313534" name="Freeform 190"/>
              <p:cNvSpPr>
                <a:spLocks/>
              </p:cNvSpPr>
              <p:nvPr/>
            </p:nvSpPr>
            <p:spPr bwMode="auto">
              <a:xfrm>
                <a:off x="5782" y="587"/>
                <a:ext cx="7" cy="11"/>
              </a:xfrm>
              <a:custGeom>
                <a:avLst/>
                <a:gdLst/>
                <a:ahLst/>
                <a:cxnLst>
                  <a:cxn ang="0">
                    <a:pos x="0" y="5"/>
                  </a:cxn>
                  <a:cxn ang="0">
                    <a:pos x="8" y="22"/>
                  </a:cxn>
                  <a:cxn ang="0">
                    <a:pos x="14" y="19"/>
                  </a:cxn>
                  <a:cxn ang="0">
                    <a:pos x="5" y="0"/>
                  </a:cxn>
                  <a:cxn ang="0">
                    <a:pos x="0" y="5"/>
                  </a:cxn>
                  <a:cxn ang="0">
                    <a:pos x="0" y="5"/>
                  </a:cxn>
                </a:cxnLst>
                <a:rect l="0" t="0" r="r" b="b"/>
                <a:pathLst>
                  <a:path w="14" h="22">
                    <a:moveTo>
                      <a:pt x="0" y="5"/>
                    </a:moveTo>
                    <a:lnTo>
                      <a:pt x="8" y="22"/>
                    </a:lnTo>
                    <a:lnTo>
                      <a:pt x="14" y="19"/>
                    </a:lnTo>
                    <a:lnTo>
                      <a:pt x="5" y="0"/>
                    </a:lnTo>
                    <a:lnTo>
                      <a:pt x="0" y="5"/>
                    </a:lnTo>
                    <a:lnTo>
                      <a:pt x="0" y="5"/>
                    </a:lnTo>
                    <a:close/>
                  </a:path>
                </a:pathLst>
              </a:custGeom>
              <a:solidFill>
                <a:srgbClr val="000000"/>
              </a:solidFill>
              <a:ln w="9525">
                <a:noFill/>
                <a:round/>
                <a:headEnd/>
                <a:tailEnd/>
              </a:ln>
            </p:spPr>
            <p:txBody>
              <a:bodyPr/>
              <a:lstStyle/>
              <a:p>
                <a:endParaRPr lang="en-US"/>
              </a:p>
            </p:txBody>
          </p:sp>
          <p:sp>
            <p:nvSpPr>
              <p:cNvPr id="313535" name="Freeform 191"/>
              <p:cNvSpPr>
                <a:spLocks/>
              </p:cNvSpPr>
              <p:nvPr/>
            </p:nvSpPr>
            <p:spPr bwMode="auto">
              <a:xfrm>
                <a:off x="5786" y="583"/>
                <a:ext cx="7" cy="8"/>
              </a:xfrm>
              <a:custGeom>
                <a:avLst/>
                <a:gdLst/>
                <a:ahLst/>
                <a:cxnLst>
                  <a:cxn ang="0">
                    <a:pos x="0" y="3"/>
                  </a:cxn>
                  <a:cxn ang="0">
                    <a:pos x="11" y="16"/>
                  </a:cxn>
                  <a:cxn ang="0">
                    <a:pos x="14" y="9"/>
                  </a:cxn>
                  <a:cxn ang="0">
                    <a:pos x="5" y="0"/>
                  </a:cxn>
                  <a:cxn ang="0">
                    <a:pos x="0" y="3"/>
                  </a:cxn>
                  <a:cxn ang="0">
                    <a:pos x="0" y="3"/>
                  </a:cxn>
                </a:cxnLst>
                <a:rect l="0" t="0" r="r" b="b"/>
                <a:pathLst>
                  <a:path w="14" h="16">
                    <a:moveTo>
                      <a:pt x="0" y="3"/>
                    </a:moveTo>
                    <a:lnTo>
                      <a:pt x="11" y="16"/>
                    </a:lnTo>
                    <a:lnTo>
                      <a:pt x="14" y="9"/>
                    </a:lnTo>
                    <a:lnTo>
                      <a:pt x="5" y="0"/>
                    </a:lnTo>
                    <a:lnTo>
                      <a:pt x="0" y="3"/>
                    </a:lnTo>
                    <a:lnTo>
                      <a:pt x="0" y="3"/>
                    </a:lnTo>
                    <a:close/>
                  </a:path>
                </a:pathLst>
              </a:custGeom>
              <a:solidFill>
                <a:srgbClr val="000000"/>
              </a:solidFill>
              <a:ln w="9525">
                <a:noFill/>
                <a:round/>
                <a:headEnd/>
                <a:tailEnd/>
              </a:ln>
            </p:spPr>
            <p:txBody>
              <a:bodyPr/>
              <a:lstStyle/>
              <a:p>
                <a:endParaRPr lang="en-US"/>
              </a:p>
            </p:txBody>
          </p:sp>
          <p:sp>
            <p:nvSpPr>
              <p:cNvPr id="313536" name="Freeform 192"/>
              <p:cNvSpPr>
                <a:spLocks/>
              </p:cNvSpPr>
              <p:nvPr/>
            </p:nvSpPr>
            <p:spPr bwMode="auto">
              <a:xfrm>
                <a:off x="5784" y="570"/>
                <a:ext cx="7" cy="8"/>
              </a:xfrm>
              <a:custGeom>
                <a:avLst/>
                <a:gdLst/>
                <a:ahLst/>
                <a:cxnLst>
                  <a:cxn ang="0">
                    <a:pos x="6" y="16"/>
                  </a:cxn>
                  <a:cxn ang="0">
                    <a:pos x="15" y="2"/>
                  </a:cxn>
                  <a:cxn ang="0">
                    <a:pos x="9" y="0"/>
                  </a:cxn>
                  <a:cxn ang="0">
                    <a:pos x="0" y="14"/>
                  </a:cxn>
                  <a:cxn ang="0">
                    <a:pos x="6" y="16"/>
                  </a:cxn>
                  <a:cxn ang="0">
                    <a:pos x="6" y="16"/>
                  </a:cxn>
                </a:cxnLst>
                <a:rect l="0" t="0" r="r" b="b"/>
                <a:pathLst>
                  <a:path w="15" h="16">
                    <a:moveTo>
                      <a:pt x="6" y="16"/>
                    </a:moveTo>
                    <a:lnTo>
                      <a:pt x="15" y="2"/>
                    </a:lnTo>
                    <a:lnTo>
                      <a:pt x="9" y="0"/>
                    </a:lnTo>
                    <a:lnTo>
                      <a:pt x="0" y="14"/>
                    </a:lnTo>
                    <a:lnTo>
                      <a:pt x="6" y="16"/>
                    </a:lnTo>
                    <a:lnTo>
                      <a:pt x="6" y="16"/>
                    </a:lnTo>
                    <a:close/>
                  </a:path>
                </a:pathLst>
              </a:custGeom>
              <a:solidFill>
                <a:srgbClr val="000000"/>
              </a:solidFill>
              <a:ln w="9525">
                <a:noFill/>
                <a:round/>
                <a:headEnd/>
                <a:tailEnd/>
              </a:ln>
            </p:spPr>
            <p:txBody>
              <a:bodyPr/>
              <a:lstStyle/>
              <a:p>
                <a:endParaRPr lang="en-US"/>
              </a:p>
            </p:txBody>
          </p:sp>
          <p:sp>
            <p:nvSpPr>
              <p:cNvPr id="313537" name="Freeform 193"/>
              <p:cNvSpPr>
                <a:spLocks/>
              </p:cNvSpPr>
              <p:nvPr/>
            </p:nvSpPr>
            <p:spPr bwMode="auto">
              <a:xfrm>
                <a:off x="5780" y="564"/>
                <a:ext cx="6" cy="11"/>
              </a:xfrm>
              <a:custGeom>
                <a:avLst/>
                <a:gdLst/>
                <a:ahLst/>
                <a:cxnLst>
                  <a:cxn ang="0">
                    <a:pos x="3" y="22"/>
                  </a:cxn>
                  <a:cxn ang="0">
                    <a:pos x="13" y="6"/>
                  </a:cxn>
                  <a:cxn ang="0">
                    <a:pos x="7" y="0"/>
                  </a:cxn>
                  <a:cxn ang="0">
                    <a:pos x="0" y="22"/>
                  </a:cxn>
                  <a:cxn ang="0">
                    <a:pos x="3" y="22"/>
                  </a:cxn>
                  <a:cxn ang="0">
                    <a:pos x="3" y="22"/>
                  </a:cxn>
                </a:cxnLst>
                <a:rect l="0" t="0" r="r" b="b"/>
                <a:pathLst>
                  <a:path w="13" h="22">
                    <a:moveTo>
                      <a:pt x="3" y="22"/>
                    </a:moveTo>
                    <a:lnTo>
                      <a:pt x="13" y="6"/>
                    </a:lnTo>
                    <a:lnTo>
                      <a:pt x="7" y="0"/>
                    </a:lnTo>
                    <a:lnTo>
                      <a:pt x="0" y="22"/>
                    </a:lnTo>
                    <a:lnTo>
                      <a:pt x="3" y="22"/>
                    </a:lnTo>
                    <a:lnTo>
                      <a:pt x="3" y="22"/>
                    </a:lnTo>
                    <a:close/>
                  </a:path>
                </a:pathLst>
              </a:custGeom>
              <a:solidFill>
                <a:srgbClr val="000000"/>
              </a:solidFill>
              <a:ln w="9525">
                <a:noFill/>
                <a:round/>
                <a:headEnd/>
                <a:tailEnd/>
              </a:ln>
            </p:spPr>
            <p:txBody>
              <a:bodyPr/>
              <a:lstStyle/>
              <a:p>
                <a:endParaRPr lang="en-US"/>
              </a:p>
            </p:txBody>
          </p:sp>
          <p:sp>
            <p:nvSpPr>
              <p:cNvPr id="313538" name="Freeform 194"/>
              <p:cNvSpPr>
                <a:spLocks/>
              </p:cNvSpPr>
              <p:nvPr/>
            </p:nvSpPr>
            <p:spPr bwMode="auto">
              <a:xfrm>
                <a:off x="5774" y="562"/>
                <a:ext cx="5" cy="11"/>
              </a:xfrm>
              <a:custGeom>
                <a:avLst/>
                <a:gdLst/>
                <a:ahLst/>
                <a:cxnLst>
                  <a:cxn ang="0">
                    <a:pos x="3" y="20"/>
                  </a:cxn>
                  <a:cxn ang="0">
                    <a:pos x="9" y="1"/>
                  </a:cxn>
                  <a:cxn ang="0">
                    <a:pos x="1" y="0"/>
                  </a:cxn>
                  <a:cxn ang="0">
                    <a:pos x="0" y="19"/>
                  </a:cxn>
                  <a:cxn ang="0">
                    <a:pos x="3" y="20"/>
                  </a:cxn>
                  <a:cxn ang="0">
                    <a:pos x="3" y="20"/>
                  </a:cxn>
                </a:cxnLst>
                <a:rect l="0" t="0" r="r" b="b"/>
                <a:pathLst>
                  <a:path w="9" h="20">
                    <a:moveTo>
                      <a:pt x="3" y="20"/>
                    </a:moveTo>
                    <a:lnTo>
                      <a:pt x="9" y="1"/>
                    </a:lnTo>
                    <a:lnTo>
                      <a:pt x="1" y="0"/>
                    </a:lnTo>
                    <a:lnTo>
                      <a:pt x="0" y="19"/>
                    </a:lnTo>
                    <a:lnTo>
                      <a:pt x="3" y="20"/>
                    </a:lnTo>
                    <a:lnTo>
                      <a:pt x="3" y="20"/>
                    </a:lnTo>
                    <a:close/>
                  </a:path>
                </a:pathLst>
              </a:custGeom>
              <a:solidFill>
                <a:srgbClr val="000000"/>
              </a:solidFill>
              <a:ln w="9525">
                <a:noFill/>
                <a:round/>
                <a:headEnd/>
                <a:tailEnd/>
              </a:ln>
            </p:spPr>
            <p:txBody>
              <a:bodyPr/>
              <a:lstStyle/>
              <a:p>
                <a:endParaRPr lang="en-US"/>
              </a:p>
            </p:txBody>
          </p:sp>
          <p:sp>
            <p:nvSpPr>
              <p:cNvPr id="313539" name="Freeform 195"/>
              <p:cNvSpPr>
                <a:spLocks/>
              </p:cNvSpPr>
              <p:nvPr/>
            </p:nvSpPr>
            <p:spPr bwMode="auto">
              <a:xfrm>
                <a:off x="5765" y="562"/>
                <a:ext cx="5" cy="10"/>
              </a:xfrm>
              <a:custGeom>
                <a:avLst/>
                <a:gdLst/>
                <a:ahLst/>
                <a:cxnLst>
                  <a:cxn ang="0">
                    <a:pos x="10" y="19"/>
                  </a:cxn>
                  <a:cxn ang="0">
                    <a:pos x="10" y="0"/>
                  </a:cxn>
                  <a:cxn ang="0">
                    <a:pos x="0" y="0"/>
                  </a:cxn>
                  <a:cxn ang="0">
                    <a:pos x="4" y="21"/>
                  </a:cxn>
                  <a:cxn ang="0">
                    <a:pos x="10" y="19"/>
                  </a:cxn>
                  <a:cxn ang="0">
                    <a:pos x="10" y="19"/>
                  </a:cxn>
                </a:cxnLst>
                <a:rect l="0" t="0" r="r" b="b"/>
                <a:pathLst>
                  <a:path w="10" h="21">
                    <a:moveTo>
                      <a:pt x="10" y="19"/>
                    </a:moveTo>
                    <a:lnTo>
                      <a:pt x="10" y="0"/>
                    </a:lnTo>
                    <a:lnTo>
                      <a:pt x="0" y="0"/>
                    </a:lnTo>
                    <a:lnTo>
                      <a:pt x="4" y="21"/>
                    </a:lnTo>
                    <a:lnTo>
                      <a:pt x="10" y="19"/>
                    </a:lnTo>
                    <a:lnTo>
                      <a:pt x="10" y="19"/>
                    </a:lnTo>
                    <a:close/>
                  </a:path>
                </a:pathLst>
              </a:custGeom>
              <a:solidFill>
                <a:srgbClr val="000000"/>
              </a:solidFill>
              <a:ln w="9525">
                <a:noFill/>
                <a:round/>
                <a:headEnd/>
                <a:tailEnd/>
              </a:ln>
            </p:spPr>
            <p:txBody>
              <a:bodyPr/>
              <a:lstStyle/>
              <a:p>
                <a:endParaRPr lang="en-US"/>
              </a:p>
            </p:txBody>
          </p:sp>
          <p:sp>
            <p:nvSpPr>
              <p:cNvPr id="313540" name="Freeform 196"/>
              <p:cNvSpPr>
                <a:spLocks/>
              </p:cNvSpPr>
              <p:nvPr/>
            </p:nvSpPr>
            <p:spPr bwMode="auto">
              <a:xfrm>
                <a:off x="5757" y="562"/>
                <a:ext cx="5" cy="11"/>
              </a:xfrm>
              <a:custGeom>
                <a:avLst/>
                <a:gdLst/>
                <a:ahLst/>
                <a:cxnLst>
                  <a:cxn ang="0">
                    <a:pos x="10" y="19"/>
                  </a:cxn>
                  <a:cxn ang="0">
                    <a:pos x="8" y="0"/>
                  </a:cxn>
                  <a:cxn ang="0">
                    <a:pos x="0" y="1"/>
                  </a:cxn>
                  <a:cxn ang="0">
                    <a:pos x="5" y="20"/>
                  </a:cxn>
                  <a:cxn ang="0">
                    <a:pos x="10" y="19"/>
                  </a:cxn>
                  <a:cxn ang="0">
                    <a:pos x="10" y="19"/>
                  </a:cxn>
                </a:cxnLst>
                <a:rect l="0" t="0" r="r" b="b"/>
                <a:pathLst>
                  <a:path w="10" h="20">
                    <a:moveTo>
                      <a:pt x="10" y="19"/>
                    </a:moveTo>
                    <a:lnTo>
                      <a:pt x="8" y="0"/>
                    </a:lnTo>
                    <a:lnTo>
                      <a:pt x="0" y="1"/>
                    </a:lnTo>
                    <a:lnTo>
                      <a:pt x="5" y="20"/>
                    </a:lnTo>
                    <a:lnTo>
                      <a:pt x="10" y="19"/>
                    </a:lnTo>
                    <a:lnTo>
                      <a:pt x="10" y="19"/>
                    </a:lnTo>
                    <a:close/>
                  </a:path>
                </a:pathLst>
              </a:custGeom>
              <a:solidFill>
                <a:srgbClr val="000000"/>
              </a:solidFill>
              <a:ln w="9525">
                <a:noFill/>
                <a:round/>
                <a:headEnd/>
                <a:tailEnd/>
              </a:ln>
            </p:spPr>
            <p:txBody>
              <a:bodyPr/>
              <a:lstStyle/>
              <a:p>
                <a:endParaRPr lang="en-US"/>
              </a:p>
            </p:txBody>
          </p:sp>
          <p:sp>
            <p:nvSpPr>
              <p:cNvPr id="313541" name="Freeform 197"/>
              <p:cNvSpPr>
                <a:spLocks/>
              </p:cNvSpPr>
              <p:nvPr/>
            </p:nvSpPr>
            <p:spPr bwMode="auto">
              <a:xfrm>
                <a:off x="5751" y="566"/>
                <a:ext cx="5" cy="10"/>
              </a:xfrm>
              <a:custGeom>
                <a:avLst/>
                <a:gdLst/>
                <a:ahLst/>
                <a:cxnLst>
                  <a:cxn ang="0">
                    <a:pos x="10" y="18"/>
                  </a:cxn>
                  <a:cxn ang="0">
                    <a:pos x="4" y="0"/>
                  </a:cxn>
                  <a:cxn ang="0">
                    <a:pos x="0" y="5"/>
                  </a:cxn>
                  <a:cxn ang="0">
                    <a:pos x="7" y="19"/>
                  </a:cxn>
                  <a:cxn ang="0">
                    <a:pos x="10" y="18"/>
                  </a:cxn>
                  <a:cxn ang="0">
                    <a:pos x="10" y="18"/>
                  </a:cxn>
                </a:cxnLst>
                <a:rect l="0" t="0" r="r" b="b"/>
                <a:pathLst>
                  <a:path w="10" h="19">
                    <a:moveTo>
                      <a:pt x="10" y="18"/>
                    </a:moveTo>
                    <a:lnTo>
                      <a:pt x="4" y="0"/>
                    </a:lnTo>
                    <a:lnTo>
                      <a:pt x="0" y="5"/>
                    </a:lnTo>
                    <a:lnTo>
                      <a:pt x="7" y="19"/>
                    </a:lnTo>
                    <a:lnTo>
                      <a:pt x="10" y="18"/>
                    </a:lnTo>
                    <a:lnTo>
                      <a:pt x="10" y="18"/>
                    </a:lnTo>
                    <a:close/>
                  </a:path>
                </a:pathLst>
              </a:custGeom>
              <a:solidFill>
                <a:srgbClr val="000000"/>
              </a:solidFill>
              <a:ln w="9525">
                <a:noFill/>
                <a:round/>
                <a:headEnd/>
                <a:tailEnd/>
              </a:ln>
            </p:spPr>
            <p:txBody>
              <a:bodyPr/>
              <a:lstStyle/>
              <a:p>
                <a:endParaRPr lang="en-US"/>
              </a:p>
            </p:txBody>
          </p:sp>
          <p:sp>
            <p:nvSpPr>
              <p:cNvPr id="313542" name="Freeform 198"/>
              <p:cNvSpPr>
                <a:spLocks/>
              </p:cNvSpPr>
              <p:nvPr/>
            </p:nvSpPr>
            <p:spPr bwMode="auto">
              <a:xfrm>
                <a:off x="5234" y="306"/>
                <a:ext cx="47" cy="13"/>
              </a:xfrm>
              <a:custGeom>
                <a:avLst/>
                <a:gdLst/>
                <a:ahLst/>
                <a:cxnLst>
                  <a:cxn ang="0">
                    <a:pos x="0" y="26"/>
                  </a:cxn>
                  <a:cxn ang="0">
                    <a:pos x="16" y="10"/>
                  </a:cxn>
                  <a:cxn ang="0">
                    <a:pos x="38" y="0"/>
                  </a:cxn>
                  <a:cxn ang="0">
                    <a:pos x="57" y="0"/>
                  </a:cxn>
                  <a:cxn ang="0">
                    <a:pos x="75" y="6"/>
                  </a:cxn>
                  <a:cxn ang="0">
                    <a:pos x="92" y="26"/>
                  </a:cxn>
                  <a:cxn ang="0">
                    <a:pos x="79" y="23"/>
                  </a:cxn>
                  <a:cxn ang="0">
                    <a:pos x="61" y="14"/>
                  </a:cxn>
                  <a:cxn ang="0">
                    <a:pos x="39" y="11"/>
                  </a:cxn>
                  <a:cxn ang="0">
                    <a:pos x="14" y="22"/>
                  </a:cxn>
                  <a:cxn ang="0">
                    <a:pos x="0" y="26"/>
                  </a:cxn>
                  <a:cxn ang="0">
                    <a:pos x="0" y="26"/>
                  </a:cxn>
                </a:cxnLst>
                <a:rect l="0" t="0" r="r" b="b"/>
                <a:pathLst>
                  <a:path w="92" h="26">
                    <a:moveTo>
                      <a:pt x="0" y="26"/>
                    </a:moveTo>
                    <a:lnTo>
                      <a:pt x="16" y="10"/>
                    </a:lnTo>
                    <a:lnTo>
                      <a:pt x="38" y="0"/>
                    </a:lnTo>
                    <a:lnTo>
                      <a:pt x="57" y="0"/>
                    </a:lnTo>
                    <a:lnTo>
                      <a:pt x="75" y="6"/>
                    </a:lnTo>
                    <a:lnTo>
                      <a:pt x="92" y="26"/>
                    </a:lnTo>
                    <a:lnTo>
                      <a:pt x="79" y="23"/>
                    </a:lnTo>
                    <a:lnTo>
                      <a:pt x="61" y="14"/>
                    </a:lnTo>
                    <a:lnTo>
                      <a:pt x="39" y="11"/>
                    </a:lnTo>
                    <a:lnTo>
                      <a:pt x="14" y="22"/>
                    </a:lnTo>
                    <a:lnTo>
                      <a:pt x="0" y="26"/>
                    </a:lnTo>
                    <a:lnTo>
                      <a:pt x="0" y="26"/>
                    </a:lnTo>
                    <a:close/>
                  </a:path>
                </a:pathLst>
              </a:custGeom>
              <a:solidFill>
                <a:srgbClr val="000000"/>
              </a:solidFill>
              <a:ln w="9525">
                <a:noFill/>
                <a:round/>
                <a:headEnd/>
                <a:tailEnd/>
              </a:ln>
            </p:spPr>
            <p:txBody>
              <a:bodyPr/>
              <a:lstStyle/>
              <a:p>
                <a:endParaRPr lang="en-US"/>
              </a:p>
            </p:txBody>
          </p:sp>
          <p:sp>
            <p:nvSpPr>
              <p:cNvPr id="313543" name="Freeform 199"/>
              <p:cNvSpPr>
                <a:spLocks/>
              </p:cNvSpPr>
              <p:nvPr/>
            </p:nvSpPr>
            <p:spPr bwMode="auto">
              <a:xfrm>
                <a:off x="5234" y="315"/>
                <a:ext cx="47" cy="16"/>
              </a:xfrm>
              <a:custGeom>
                <a:avLst/>
                <a:gdLst/>
                <a:ahLst/>
                <a:cxnLst>
                  <a:cxn ang="0">
                    <a:pos x="0" y="7"/>
                  </a:cxn>
                  <a:cxn ang="0">
                    <a:pos x="11" y="20"/>
                  </a:cxn>
                  <a:cxn ang="0">
                    <a:pos x="39" y="31"/>
                  </a:cxn>
                  <a:cxn ang="0">
                    <a:pos x="63" y="28"/>
                  </a:cxn>
                  <a:cxn ang="0">
                    <a:pos x="78" y="16"/>
                  </a:cxn>
                  <a:cxn ang="0">
                    <a:pos x="92" y="7"/>
                  </a:cxn>
                  <a:cxn ang="0">
                    <a:pos x="79" y="0"/>
                  </a:cxn>
                  <a:cxn ang="0">
                    <a:pos x="67" y="10"/>
                  </a:cxn>
                  <a:cxn ang="0">
                    <a:pos x="57" y="14"/>
                  </a:cxn>
                  <a:cxn ang="0">
                    <a:pos x="39" y="19"/>
                  </a:cxn>
                  <a:cxn ang="0">
                    <a:pos x="20" y="13"/>
                  </a:cxn>
                  <a:cxn ang="0">
                    <a:pos x="14" y="3"/>
                  </a:cxn>
                  <a:cxn ang="0">
                    <a:pos x="7" y="0"/>
                  </a:cxn>
                  <a:cxn ang="0">
                    <a:pos x="0" y="7"/>
                  </a:cxn>
                  <a:cxn ang="0">
                    <a:pos x="0" y="7"/>
                  </a:cxn>
                </a:cxnLst>
                <a:rect l="0" t="0" r="r" b="b"/>
                <a:pathLst>
                  <a:path w="92" h="31">
                    <a:moveTo>
                      <a:pt x="0" y="7"/>
                    </a:moveTo>
                    <a:lnTo>
                      <a:pt x="11" y="20"/>
                    </a:lnTo>
                    <a:lnTo>
                      <a:pt x="39" y="31"/>
                    </a:lnTo>
                    <a:lnTo>
                      <a:pt x="63" y="28"/>
                    </a:lnTo>
                    <a:lnTo>
                      <a:pt x="78" y="16"/>
                    </a:lnTo>
                    <a:lnTo>
                      <a:pt x="92" y="7"/>
                    </a:lnTo>
                    <a:lnTo>
                      <a:pt x="79" y="0"/>
                    </a:lnTo>
                    <a:lnTo>
                      <a:pt x="67" y="10"/>
                    </a:lnTo>
                    <a:lnTo>
                      <a:pt x="57" y="14"/>
                    </a:lnTo>
                    <a:lnTo>
                      <a:pt x="39" y="19"/>
                    </a:lnTo>
                    <a:lnTo>
                      <a:pt x="20" y="13"/>
                    </a:lnTo>
                    <a:lnTo>
                      <a:pt x="14" y="3"/>
                    </a:lnTo>
                    <a:lnTo>
                      <a:pt x="7" y="0"/>
                    </a:lnTo>
                    <a:lnTo>
                      <a:pt x="0" y="7"/>
                    </a:lnTo>
                    <a:lnTo>
                      <a:pt x="0" y="7"/>
                    </a:lnTo>
                    <a:close/>
                  </a:path>
                </a:pathLst>
              </a:custGeom>
              <a:solidFill>
                <a:srgbClr val="000000"/>
              </a:solidFill>
              <a:ln w="9525">
                <a:noFill/>
                <a:round/>
                <a:headEnd/>
                <a:tailEnd/>
              </a:ln>
            </p:spPr>
            <p:txBody>
              <a:bodyPr/>
              <a:lstStyle/>
              <a:p>
                <a:endParaRPr lang="en-US"/>
              </a:p>
            </p:txBody>
          </p:sp>
          <p:sp>
            <p:nvSpPr>
              <p:cNvPr id="313544" name="Freeform 200"/>
              <p:cNvSpPr>
                <a:spLocks/>
              </p:cNvSpPr>
              <p:nvPr/>
            </p:nvSpPr>
            <p:spPr bwMode="auto">
              <a:xfrm>
                <a:off x="5259" y="313"/>
                <a:ext cx="11" cy="10"/>
              </a:xfrm>
              <a:custGeom>
                <a:avLst/>
                <a:gdLst/>
                <a:ahLst/>
                <a:cxnLst>
                  <a:cxn ang="0">
                    <a:pos x="11" y="0"/>
                  </a:cxn>
                  <a:cxn ang="0">
                    <a:pos x="1" y="2"/>
                  </a:cxn>
                  <a:cxn ang="0">
                    <a:pos x="0" y="9"/>
                  </a:cxn>
                  <a:cxn ang="0">
                    <a:pos x="1" y="15"/>
                  </a:cxn>
                  <a:cxn ang="0">
                    <a:pos x="7" y="19"/>
                  </a:cxn>
                  <a:cxn ang="0">
                    <a:pos x="17" y="15"/>
                  </a:cxn>
                  <a:cxn ang="0">
                    <a:pos x="22" y="12"/>
                  </a:cxn>
                  <a:cxn ang="0">
                    <a:pos x="22" y="5"/>
                  </a:cxn>
                  <a:cxn ang="0">
                    <a:pos x="11" y="0"/>
                  </a:cxn>
                  <a:cxn ang="0">
                    <a:pos x="11" y="0"/>
                  </a:cxn>
                </a:cxnLst>
                <a:rect l="0" t="0" r="r" b="b"/>
                <a:pathLst>
                  <a:path w="22" h="19">
                    <a:moveTo>
                      <a:pt x="11" y="0"/>
                    </a:moveTo>
                    <a:lnTo>
                      <a:pt x="1" y="2"/>
                    </a:lnTo>
                    <a:lnTo>
                      <a:pt x="0" y="9"/>
                    </a:lnTo>
                    <a:lnTo>
                      <a:pt x="1" y="15"/>
                    </a:lnTo>
                    <a:lnTo>
                      <a:pt x="7" y="19"/>
                    </a:lnTo>
                    <a:lnTo>
                      <a:pt x="17" y="15"/>
                    </a:lnTo>
                    <a:lnTo>
                      <a:pt x="22" y="12"/>
                    </a:lnTo>
                    <a:lnTo>
                      <a:pt x="22" y="5"/>
                    </a:lnTo>
                    <a:lnTo>
                      <a:pt x="11" y="0"/>
                    </a:lnTo>
                    <a:lnTo>
                      <a:pt x="11" y="0"/>
                    </a:lnTo>
                    <a:close/>
                  </a:path>
                </a:pathLst>
              </a:custGeom>
              <a:solidFill>
                <a:srgbClr val="000000"/>
              </a:solidFill>
              <a:ln w="9525">
                <a:noFill/>
                <a:round/>
                <a:headEnd/>
                <a:tailEnd/>
              </a:ln>
            </p:spPr>
            <p:txBody>
              <a:bodyPr/>
              <a:lstStyle/>
              <a:p>
                <a:endParaRPr lang="en-US"/>
              </a:p>
            </p:txBody>
          </p:sp>
          <p:sp>
            <p:nvSpPr>
              <p:cNvPr id="313545" name="Freeform 201"/>
              <p:cNvSpPr>
                <a:spLocks/>
              </p:cNvSpPr>
              <p:nvPr/>
            </p:nvSpPr>
            <p:spPr bwMode="auto">
              <a:xfrm>
                <a:off x="5137" y="568"/>
                <a:ext cx="194" cy="165"/>
              </a:xfrm>
              <a:custGeom>
                <a:avLst/>
                <a:gdLst/>
                <a:ahLst/>
                <a:cxnLst>
                  <a:cxn ang="0">
                    <a:pos x="110" y="43"/>
                  </a:cxn>
                  <a:cxn ang="0">
                    <a:pos x="66" y="121"/>
                  </a:cxn>
                  <a:cxn ang="0">
                    <a:pos x="30" y="184"/>
                  </a:cxn>
                  <a:cxn ang="0">
                    <a:pos x="0" y="218"/>
                  </a:cxn>
                  <a:cxn ang="0">
                    <a:pos x="22" y="257"/>
                  </a:cxn>
                  <a:cxn ang="0">
                    <a:pos x="54" y="302"/>
                  </a:cxn>
                  <a:cxn ang="0">
                    <a:pos x="119" y="243"/>
                  </a:cxn>
                  <a:cxn ang="0">
                    <a:pos x="175" y="182"/>
                  </a:cxn>
                  <a:cxn ang="0">
                    <a:pos x="227" y="177"/>
                  </a:cxn>
                  <a:cxn ang="0">
                    <a:pos x="255" y="237"/>
                  </a:cxn>
                  <a:cxn ang="0">
                    <a:pos x="280" y="299"/>
                  </a:cxn>
                  <a:cxn ang="0">
                    <a:pos x="320" y="310"/>
                  </a:cxn>
                  <a:cxn ang="0">
                    <a:pos x="386" y="278"/>
                  </a:cxn>
                  <a:cxn ang="0">
                    <a:pos x="363" y="188"/>
                  </a:cxn>
                  <a:cxn ang="0">
                    <a:pos x="341" y="59"/>
                  </a:cxn>
                  <a:cxn ang="0">
                    <a:pos x="320" y="0"/>
                  </a:cxn>
                  <a:cxn ang="0">
                    <a:pos x="336" y="85"/>
                  </a:cxn>
                  <a:cxn ang="0">
                    <a:pos x="345" y="172"/>
                  </a:cxn>
                  <a:cxn ang="0">
                    <a:pos x="358" y="225"/>
                  </a:cxn>
                  <a:cxn ang="0">
                    <a:pos x="373" y="265"/>
                  </a:cxn>
                  <a:cxn ang="0">
                    <a:pos x="329" y="287"/>
                  </a:cxn>
                  <a:cxn ang="0">
                    <a:pos x="286" y="275"/>
                  </a:cxn>
                  <a:cxn ang="0">
                    <a:pos x="255" y="193"/>
                  </a:cxn>
                  <a:cxn ang="0">
                    <a:pos x="222" y="116"/>
                  </a:cxn>
                  <a:cxn ang="0">
                    <a:pos x="161" y="169"/>
                  </a:cxn>
                  <a:cxn ang="0">
                    <a:pos x="95" y="238"/>
                  </a:cxn>
                  <a:cxn ang="0">
                    <a:pos x="54" y="279"/>
                  </a:cxn>
                  <a:cxn ang="0">
                    <a:pos x="23" y="231"/>
                  </a:cxn>
                  <a:cxn ang="0">
                    <a:pos x="33" y="202"/>
                  </a:cxn>
                  <a:cxn ang="0">
                    <a:pos x="70" y="140"/>
                  </a:cxn>
                  <a:cxn ang="0">
                    <a:pos x="108" y="80"/>
                  </a:cxn>
                  <a:cxn ang="0">
                    <a:pos x="138" y="22"/>
                  </a:cxn>
                  <a:cxn ang="0">
                    <a:pos x="130" y="10"/>
                  </a:cxn>
                </a:cxnLst>
                <a:rect l="0" t="0" r="r" b="b"/>
                <a:pathLst>
                  <a:path w="386" h="331">
                    <a:moveTo>
                      <a:pt x="130" y="10"/>
                    </a:moveTo>
                    <a:lnTo>
                      <a:pt x="110" y="43"/>
                    </a:lnTo>
                    <a:lnTo>
                      <a:pt x="83" y="82"/>
                    </a:lnTo>
                    <a:lnTo>
                      <a:pt x="66" y="121"/>
                    </a:lnTo>
                    <a:lnTo>
                      <a:pt x="50" y="157"/>
                    </a:lnTo>
                    <a:lnTo>
                      <a:pt x="30" y="184"/>
                    </a:lnTo>
                    <a:lnTo>
                      <a:pt x="17" y="199"/>
                    </a:lnTo>
                    <a:lnTo>
                      <a:pt x="0" y="218"/>
                    </a:lnTo>
                    <a:lnTo>
                      <a:pt x="7" y="238"/>
                    </a:lnTo>
                    <a:lnTo>
                      <a:pt x="22" y="257"/>
                    </a:lnTo>
                    <a:lnTo>
                      <a:pt x="35" y="282"/>
                    </a:lnTo>
                    <a:lnTo>
                      <a:pt x="54" y="302"/>
                    </a:lnTo>
                    <a:lnTo>
                      <a:pt x="85" y="272"/>
                    </a:lnTo>
                    <a:lnTo>
                      <a:pt x="119" y="243"/>
                    </a:lnTo>
                    <a:lnTo>
                      <a:pt x="147" y="204"/>
                    </a:lnTo>
                    <a:lnTo>
                      <a:pt x="175" y="182"/>
                    </a:lnTo>
                    <a:lnTo>
                      <a:pt x="213" y="149"/>
                    </a:lnTo>
                    <a:lnTo>
                      <a:pt x="227" y="177"/>
                    </a:lnTo>
                    <a:lnTo>
                      <a:pt x="247" y="213"/>
                    </a:lnTo>
                    <a:lnTo>
                      <a:pt x="255" y="237"/>
                    </a:lnTo>
                    <a:lnTo>
                      <a:pt x="267" y="277"/>
                    </a:lnTo>
                    <a:lnTo>
                      <a:pt x="280" y="299"/>
                    </a:lnTo>
                    <a:lnTo>
                      <a:pt x="291" y="331"/>
                    </a:lnTo>
                    <a:lnTo>
                      <a:pt x="320" y="310"/>
                    </a:lnTo>
                    <a:lnTo>
                      <a:pt x="349" y="287"/>
                    </a:lnTo>
                    <a:lnTo>
                      <a:pt x="386" y="278"/>
                    </a:lnTo>
                    <a:lnTo>
                      <a:pt x="382" y="244"/>
                    </a:lnTo>
                    <a:lnTo>
                      <a:pt x="363" y="188"/>
                    </a:lnTo>
                    <a:lnTo>
                      <a:pt x="352" y="115"/>
                    </a:lnTo>
                    <a:lnTo>
                      <a:pt x="341" y="59"/>
                    </a:lnTo>
                    <a:lnTo>
                      <a:pt x="335" y="2"/>
                    </a:lnTo>
                    <a:lnTo>
                      <a:pt x="320" y="0"/>
                    </a:lnTo>
                    <a:lnTo>
                      <a:pt x="326" y="35"/>
                    </a:lnTo>
                    <a:lnTo>
                      <a:pt x="336" y="85"/>
                    </a:lnTo>
                    <a:lnTo>
                      <a:pt x="339" y="125"/>
                    </a:lnTo>
                    <a:lnTo>
                      <a:pt x="345" y="172"/>
                    </a:lnTo>
                    <a:lnTo>
                      <a:pt x="352" y="202"/>
                    </a:lnTo>
                    <a:lnTo>
                      <a:pt x="358" y="225"/>
                    </a:lnTo>
                    <a:lnTo>
                      <a:pt x="367" y="243"/>
                    </a:lnTo>
                    <a:lnTo>
                      <a:pt x="373" y="265"/>
                    </a:lnTo>
                    <a:lnTo>
                      <a:pt x="345" y="275"/>
                    </a:lnTo>
                    <a:lnTo>
                      <a:pt x="329" y="287"/>
                    </a:lnTo>
                    <a:lnTo>
                      <a:pt x="298" y="307"/>
                    </a:lnTo>
                    <a:lnTo>
                      <a:pt x="286" y="275"/>
                    </a:lnTo>
                    <a:lnTo>
                      <a:pt x="266" y="227"/>
                    </a:lnTo>
                    <a:lnTo>
                      <a:pt x="255" y="193"/>
                    </a:lnTo>
                    <a:lnTo>
                      <a:pt x="236" y="163"/>
                    </a:lnTo>
                    <a:lnTo>
                      <a:pt x="222" y="116"/>
                    </a:lnTo>
                    <a:lnTo>
                      <a:pt x="194" y="146"/>
                    </a:lnTo>
                    <a:lnTo>
                      <a:pt x="161" y="169"/>
                    </a:lnTo>
                    <a:lnTo>
                      <a:pt x="120" y="212"/>
                    </a:lnTo>
                    <a:lnTo>
                      <a:pt x="95" y="238"/>
                    </a:lnTo>
                    <a:lnTo>
                      <a:pt x="78" y="257"/>
                    </a:lnTo>
                    <a:lnTo>
                      <a:pt x="54" y="279"/>
                    </a:lnTo>
                    <a:lnTo>
                      <a:pt x="36" y="252"/>
                    </a:lnTo>
                    <a:lnTo>
                      <a:pt x="23" y="231"/>
                    </a:lnTo>
                    <a:lnTo>
                      <a:pt x="17" y="219"/>
                    </a:lnTo>
                    <a:lnTo>
                      <a:pt x="33" y="202"/>
                    </a:lnTo>
                    <a:lnTo>
                      <a:pt x="53" y="177"/>
                    </a:lnTo>
                    <a:lnTo>
                      <a:pt x="70" y="140"/>
                    </a:lnTo>
                    <a:lnTo>
                      <a:pt x="85" y="113"/>
                    </a:lnTo>
                    <a:lnTo>
                      <a:pt x="108" y="80"/>
                    </a:lnTo>
                    <a:lnTo>
                      <a:pt x="126" y="43"/>
                    </a:lnTo>
                    <a:lnTo>
                      <a:pt x="138" y="22"/>
                    </a:lnTo>
                    <a:lnTo>
                      <a:pt x="151" y="2"/>
                    </a:lnTo>
                    <a:lnTo>
                      <a:pt x="130" y="10"/>
                    </a:lnTo>
                    <a:lnTo>
                      <a:pt x="130" y="10"/>
                    </a:lnTo>
                    <a:close/>
                  </a:path>
                </a:pathLst>
              </a:custGeom>
              <a:solidFill>
                <a:srgbClr val="000000"/>
              </a:solidFill>
              <a:ln w="9525">
                <a:noFill/>
                <a:round/>
                <a:headEnd/>
                <a:tailEnd/>
              </a:ln>
            </p:spPr>
            <p:txBody>
              <a:bodyPr/>
              <a:lstStyle/>
              <a:p>
                <a:endParaRPr lang="en-US"/>
              </a:p>
            </p:txBody>
          </p:sp>
          <p:sp>
            <p:nvSpPr>
              <p:cNvPr id="313546" name="Freeform 202"/>
              <p:cNvSpPr>
                <a:spLocks/>
              </p:cNvSpPr>
              <p:nvPr/>
            </p:nvSpPr>
            <p:spPr bwMode="auto">
              <a:xfrm>
                <a:off x="5093" y="401"/>
                <a:ext cx="290" cy="172"/>
              </a:xfrm>
              <a:custGeom>
                <a:avLst/>
                <a:gdLst/>
                <a:ahLst/>
                <a:cxnLst>
                  <a:cxn ang="0">
                    <a:pos x="196" y="110"/>
                  </a:cxn>
                  <a:cxn ang="0">
                    <a:pos x="122" y="125"/>
                  </a:cxn>
                  <a:cxn ang="0">
                    <a:pos x="42" y="142"/>
                  </a:cxn>
                  <a:cxn ang="0">
                    <a:pos x="0" y="172"/>
                  </a:cxn>
                  <a:cxn ang="0">
                    <a:pos x="9" y="213"/>
                  </a:cxn>
                  <a:cxn ang="0">
                    <a:pos x="95" y="201"/>
                  </a:cxn>
                  <a:cxn ang="0">
                    <a:pos x="187" y="181"/>
                  </a:cxn>
                  <a:cxn ang="0">
                    <a:pos x="218" y="210"/>
                  </a:cxn>
                  <a:cxn ang="0">
                    <a:pos x="209" y="267"/>
                  </a:cxn>
                  <a:cxn ang="0">
                    <a:pos x="197" y="322"/>
                  </a:cxn>
                  <a:cxn ang="0">
                    <a:pos x="209" y="344"/>
                  </a:cxn>
                  <a:cxn ang="0">
                    <a:pos x="284" y="341"/>
                  </a:cxn>
                  <a:cxn ang="0">
                    <a:pos x="375" y="341"/>
                  </a:cxn>
                  <a:cxn ang="0">
                    <a:pos x="424" y="341"/>
                  </a:cxn>
                  <a:cxn ang="0">
                    <a:pos x="443" y="313"/>
                  </a:cxn>
                  <a:cxn ang="0">
                    <a:pos x="409" y="235"/>
                  </a:cxn>
                  <a:cxn ang="0">
                    <a:pos x="435" y="189"/>
                  </a:cxn>
                  <a:cxn ang="0">
                    <a:pos x="494" y="129"/>
                  </a:cxn>
                  <a:cxn ang="0">
                    <a:pos x="543" y="82"/>
                  </a:cxn>
                  <a:cxn ang="0">
                    <a:pos x="579" y="38"/>
                  </a:cxn>
                  <a:cxn ang="0">
                    <a:pos x="543" y="0"/>
                  </a:cxn>
                  <a:cxn ang="0">
                    <a:pos x="485" y="50"/>
                  </a:cxn>
                  <a:cxn ang="0">
                    <a:pos x="422" y="95"/>
                  </a:cxn>
                  <a:cxn ang="0">
                    <a:pos x="359" y="101"/>
                  </a:cxn>
                  <a:cxn ang="0">
                    <a:pos x="388" y="117"/>
                  </a:cxn>
                  <a:cxn ang="0">
                    <a:pos x="438" y="101"/>
                  </a:cxn>
                  <a:cxn ang="0">
                    <a:pos x="481" y="67"/>
                  </a:cxn>
                  <a:cxn ang="0">
                    <a:pos x="521" y="42"/>
                  </a:cxn>
                  <a:cxn ang="0">
                    <a:pos x="543" y="19"/>
                  </a:cxn>
                  <a:cxn ang="0">
                    <a:pos x="559" y="37"/>
                  </a:cxn>
                  <a:cxn ang="0">
                    <a:pos x="538" y="73"/>
                  </a:cxn>
                  <a:cxn ang="0">
                    <a:pos x="482" y="117"/>
                  </a:cxn>
                  <a:cxn ang="0">
                    <a:pos x="450" y="167"/>
                  </a:cxn>
                  <a:cxn ang="0">
                    <a:pos x="400" y="204"/>
                  </a:cxn>
                  <a:cxn ang="0">
                    <a:pos x="405" y="254"/>
                  </a:cxn>
                  <a:cxn ang="0">
                    <a:pos x="427" y="309"/>
                  </a:cxn>
                  <a:cxn ang="0">
                    <a:pos x="409" y="332"/>
                  </a:cxn>
                  <a:cxn ang="0">
                    <a:pos x="361" y="329"/>
                  </a:cxn>
                  <a:cxn ang="0">
                    <a:pos x="293" y="329"/>
                  </a:cxn>
                  <a:cxn ang="0">
                    <a:pos x="240" y="334"/>
                  </a:cxn>
                  <a:cxn ang="0">
                    <a:pos x="206" y="332"/>
                  </a:cxn>
                  <a:cxn ang="0">
                    <a:pos x="219" y="288"/>
                  </a:cxn>
                  <a:cxn ang="0">
                    <a:pos x="221" y="254"/>
                  </a:cxn>
                  <a:cxn ang="0">
                    <a:pos x="230" y="212"/>
                  </a:cxn>
                  <a:cxn ang="0">
                    <a:pos x="236" y="170"/>
                  </a:cxn>
                  <a:cxn ang="0">
                    <a:pos x="172" y="170"/>
                  </a:cxn>
                  <a:cxn ang="0">
                    <a:pos x="140" y="185"/>
                  </a:cxn>
                  <a:cxn ang="0">
                    <a:pos x="95" y="189"/>
                  </a:cxn>
                  <a:cxn ang="0">
                    <a:pos x="39" y="200"/>
                  </a:cxn>
                  <a:cxn ang="0">
                    <a:pos x="24" y="191"/>
                  </a:cxn>
                  <a:cxn ang="0">
                    <a:pos x="15" y="162"/>
                  </a:cxn>
                  <a:cxn ang="0">
                    <a:pos x="64" y="148"/>
                  </a:cxn>
                  <a:cxn ang="0">
                    <a:pos x="111" y="137"/>
                  </a:cxn>
                  <a:cxn ang="0">
                    <a:pos x="164" y="129"/>
                  </a:cxn>
                  <a:cxn ang="0">
                    <a:pos x="199" y="120"/>
                  </a:cxn>
                  <a:cxn ang="0">
                    <a:pos x="236" y="106"/>
                  </a:cxn>
                  <a:cxn ang="0">
                    <a:pos x="224" y="100"/>
                  </a:cxn>
                </a:cxnLst>
                <a:rect l="0" t="0" r="r" b="b"/>
                <a:pathLst>
                  <a:path w="579" h="344">
                    <a:moveTo>
                      <a:pt x="224" y="100"/>
                    </a:moveTo>
                    <a:lnTo>
                      <a:pt x="196" y="110"/>
                    </a:lnTo>
                    <a:lnTo>
                      <a:pt x="153" y="119"/>
                    </a:lnTo>
                    <a:lnTo>
                      <a:pt x="122" y="125"/>
                    </a:lnTo>
                    <a:lnTo>
                      <a:pt x="89" y="131"/>
                    </a:lnTo>
                    <a:lnTo>
                      <a:pt x="42" y="142"/>
                    </a:lnTo>
                    <a:lnTo>
                      <a:pt x="3" y="153"/>
                    </a:lnTo>
                    <a:lnTo>
                      <a:pt x="0" y="172"/>
                    </a:lnTo>
                    <a:lnTo>
                      <a:pt x="9" y="195"/>
                    </a:lnTo>
                    <a:lnTo>
                      <a:pt x="9" y="213"/>
                    </a:lnTo>
                    <a:lnTo>
                      <a:pt x="45" y="209"/>
                    </a:lnTo>
                    <a:lnTo>
                      <a:pt x="95" y="201"/>
                    </a:lnTo>
                    <a:lnTo>
                      <a:pt x="149" y="195"/>
                    </a:lnTo>
                    <a:lnTo>
                      <a:pt x="187" y="181"/>
                    </a:lnTo>
                    <a:lnTo>
                      <a:pt x="225" y="179"/>
                    </a:lnTo>
                    <a:lnTo>
                      <a:pt x="218" y="210"/>
                    </a:lnTo>
                    <a:lnTo>
                      <a:pt x="211" y="242"/>
                    </a:lnTo>
                    <a:lnTo>
                      <a:pt x="209" y="267"/>
                    </a:lnTo>
                    <a:lnTo>
                      <a:pt x="202" y="294"/>
                    </a:lnTo>
                    <a:lnTo>
                      <a:pt x="197" y="322"/>
                    </a:lnTo>
                    <a:lnTo>
                      <a:pt x="183" y="344"/>
                    </a:lnTo>
                    <a:lnTo>
                      <a:pt x="209" y="344"/>
                    </a:lnTo>
                    <a:lnTo>
                      <a:pt x="233" y="342"/>
                    </a:lnTo>
                    <a:lnTo>
                      <a:pt x="284" y="341"/>
                    </a:lnTo>
                    <a:lnTo>
                      <a:pt x="334" y="341"/>
                    </a:lnTo>
                    <a:lnTo>
                      <a:pt x="375" y="341"/>
                    </a:lnTo>
                    <a:lnTo>
                      <a:pt x="409" y="341"/>
                    </a:lnTo>
                    <a:lnTo>
                      <a:pt x="424" y="341"/>
                    </a:lnTo>
                    <a:lnTo>
                      <a:pt x="452" y="339"/>
                    </a:lnTo>
                    <a:lnTo>
                      <a:pt x="443" y="313"/>
                    </a:lnTo>
                    <a:lnTo>
                      <a:pt x="424" y="266"/>
                    </a:lnTo>
                    <a:lnTo>
                      <a:pt x="409" y="235"/>
                    </a:lnTo>
                    <a:lnTo>
                      <a:pt x="409" y="213"/>
                    </a:lnTo>
                    <a:lnTo>
                      <a:pt x="435" y="189"/>
                    </a:lnTo>
                    <a:lnTo>
                      <a:pt x="462" y="172"/>
                    </a:lnTo>
                    <a:lnTo>
                      <a:pt x="494" y="129"/>
                    </a:lnTo>
                    <a:lnTo>
                      <a:pt x="522" y="104"/>
                    </a:lnTo>
                    <a:lnTo>
                      <a:pt x="543" y="82"/>
                    </a:lnTo>
                    <a:lnTo>
                      <a:pt x="560" y="62"/>
                    </a:lnTo>
                    <a:lnTo>
                      <a:pt x="579" y="38"/>
                    </a:lnTo>
                    <a:lnTo>
                      <a:pt x="560" y="20"/>
                    </a:lnTo>
                    <a:lnTo>
                      <a:pt x="543" y="0"/>
                    </a:lnTo>
                    <a:lnTo>
                      <a:pt x="513" y="31"/>
                    </a:lnTo>
                    <a:lnTo>
                      <a:pt x="485" y="50"/>
                    </a:lnTo>
                    <a:lnTo>
                      <a:pt x="443" y="76"/>
                    </a:lnTo>
                    <a:lnTo>
                      <a:pt x="422" y="95"/>
                    </a:lnTo>
                    <a:lnTo>
                      <a:pt x="391" y="100"/>
                    </a:lnTo>
                    <a:lnTo>
                      <a:pt x="359" y="101"/>
                    </a:lnTo>
                    <a:lnTo>
                      <a:pt x="350" y="112"/>
                    </a:lnTo>
                    <a:lnTo>
                      <a:pt x="388" y="117"/>
                    </a:lnTo>
                    <a:lnTo>
                      <a:pt x="413" y="110"/>
                    </a:lnTo>
                    <a:lnTo>
                      <a:pt x="438" y="101"/>
                    </a:lnTo>
                    <a:lnTo>
                      <a:pt x="460" y="85"/>
                    </a:lnTo>
                    <a:lnTo>
                      <a:pt x="481" y="67"/>
                    </a:lnTo>
                    <a:lnTo>
                      <a:pt x="503" y="51"/>
                    </a:lnTo>
                    <a:lnTo>
                      <a:pt x="521" y="42"/>
                    </a:lnTo>
                    <a:lnTo>
                      <a:pt x="532" y="34"/>
                    </a:lnTo>
                    <a:lnTo>
                      <a:pt x="543" y="19"/>
                    </a:lnTo>
                    <a:lnTo>
                      <a:pt x="553" y="29"/>
                    </a:lnTo>
                    <a:lnTo>
                      <a:pt x="559" y="37"/>
                    </a:lnTo>
                    <a:lnTo>
                      <a:pt x="555" y="51"/>
                    </a:lnTo>
                    <a:lnTo>
                      <a:pt x="538" y="73"/>
                    </a:lnTo>
                    <a:lnTo>
                      <a:pt x="510" y="94"/>
                    </a:lnTo>
                    <a:lnTo>
                      <a:pt x="482" y="117"/>
                    </a:lnTo>
                    <a:lnTo>
                      <a:pt x="463" y="142"/>
                    </a:lnTo>
                    <a:lnTo>
                      <a:pt x="450" y="167"/>
                    </a:lnTo>
                    <a:lnTo>
                      <a:pt x="421" y="187"/>
                    </a:lnTo>
                    <a:lnTo>
                      <a:pt x="400" y="204"/>
                    </a:lnTo>
                    <a:lnTo>
                      <a:pt x="390" y="229"/>
                    </a:lnTo>
                    <a:lnTo>
                      <a:pt x="405" y="254"/>
                    </a:lnTo>
                    <a:lnTo>
                      <a:pt x="415" y="281"/>
                    </a:lnTo>
                    <a:lnTo>
                      <a:pt x="427" y="309"/>
                    </a:lnTo>
                    <a:lnTo>
                      <a:pt x="433" y="331"/>
                    </a:lnTo>
                    <a:lnTo>
                      <a:pt x="409" y="332"/>
                    </a:lnTo>
                    <a:lnTo>
                      <a:pt x="380" y="329"/>
                    </a:lnTo>
                    <a:lnTo>
                      <a:pt x="361" y="329"/>
                    </a:lnTo>
                    <a:lnTo>
                      <a:pt x="328" y="329"/>
                    </a:lnTo>
                    <a:lnTo>
                      <a:pt x="293" y="329"/>
                    </a:lnTo>
                    <a:lnTo>
                      <a:pt x="258" y="331"/>
                    </a:lnTo>
                    <a:lnTo>
                      <a:pt x="240" y="334"/>
                    </a:lnTo>
                    <a:lnTo>
                      <a:pt x="222" y="331"/>
                    </a:lnTo>
                    <a:lnTo>
                      <a:pt x="206" y="332"/>
                    </a:lnTo>
                    <a:lnTo>
                      <a:pt x="211" y="316"/>
                    </a:lnTo>
                    <a:lnTo>
                      <a:pt x="219" y="288"/>
                    </a:lnTo>
                    <a:lnTo>
                      <a:pt x="219" y="272"/>
                    </a:lnTo>
                    <a:lnTo>
                      <a:pt x="221" y="254"/>
                    </a:lnTo>
                    <a:lnTo>
                      <a:pt x="225" y="232"/>
                    </a:lnTo>
                    <a:lnTo>
                      <a:pt x="230" y="212"/>
                    </a:lnTo>
                    <a:lnTo>
                      <a:pt x="233" y="192"/>
                    </a:lnTo>
                    <a:lnTo>
                      <a:pt x="236" y="170"/>
                    </a:lnTo>
                    <a:lnTo>
                      <a:pt x="212" y="170"/>
                    </a:lnTo>
                    <a:lnTo>
                      <a:pt x="172" y="170"/>
                    </a:lnTo>
                    <a:lnTo>
                      <a:pt x="153" y="178"/>
                    </a:lnTo>
                    <a:lnTo>
                      <a:pt x="140" y="185"/>
                    </a:lnTo>
                    <a:lnTo>
                      <a:pt x="122" y="185"/>
                    </a:lnTo>
                    <a:lnTo>
                      <a:pt x="95" y="189"/>
                    </a:lnTo>
                    <a:lnTo>
                      <a:pt x="68" y="197"/>
                    </a:lnTo>
                    <a:lnTo>
                      <a:pt x="39" y="200"/>
                    </a:lnTo>
                    <a:lnTo>
                      <a:pt x="21" y="203"/>
                    </a:lnTo>
                    <a:lnTo>
                      <a:pt x="24" y="191"/>
                    </a:lnTo>
                    <a:lnTo>
                      <a:pt x="17" y="175"/>
                    </a:lnTo>
                    <a:lnTo>
                      <a:pt x="15" y="162"/>
                    </a:lnTo>
                    <a:lnTo>
                      <a:pt x="43" y="157"/>
                    </a:lnTo>
                    <a:lnTo>
                      <a:pt x="64" y="148"/>
                    </a:lnTo>
                    <a:lnTo>
                      <a:pt x="86" y="144"/>
                    </a:lnTo>
                    <a:lnTo>
                      <a:pt x="111" y="137"/>
                    </a:lnTo>
                    <a:lnTo>
                      <a:pt x="140" y="134"/>
                    </a:lnTo>
                    <a:lnTo>
                      <a:pt x="164" y="129"/>
                    </a:lnTo>
                    <a:lnTo>
                      <a:pt x="177" y="125"/>
                    </a:lnTo>
                    <a:lnTo>
                      <a:pt x="199" y="120"/>
                    </a:lnTo>
                    <a:lnTo>
                      <a:pt x="212" y="119"/>
                    </a:lnTo>
                    <a:lnTo>
                      <a:pt x="236" y="106"/>
                    </a:lnTo>
                    <a:lnTo>
                      <a:pt x="224" y="100"/>
                    </a:lnTo>
                    <a:lnTo>
                      <a:pt x="224" y="100"/>
                    </a:lnTo>
                    <a:close/>
                  </a:path>
                </a:pathLst>
              </a:custGeom>
              <a:solidFill>
                <a:srgbClr val="000000"/>
              </a:solidFill>
              <a:ln w="9525">
                <a:noFill/>
                <a:round/>
                <a:headEnd/>
                <a:tailEnd/>
              </a:ln>
            </p:spPr>
            <p:txBody>
              <a:bodyPr/>
              <a:lstStyle/>
              <a:p>
                <a:endParaRPr lang="en-US"/>
              </a:p>
            </p:txBody>
          </p:sp>
          <p:sp>
            <p:nvSpPr>
              <p:cNvPr id="313547" name="Freeform 203"/>
              <p:cNvSpPr>
                <a:spLocks/>
              </p:cNvSpPr>
              <p:nvPr/>
            </p:nvSpPr>
            <p:spPr bwMode="auto">
              <a:xfrm>
                <a:off x="5205" y="451"/>
                <a:ext cx="70" cy="8"/>
              </a:xfrm>
              <a:custGeom>
                <a:avLst/>
                <a:gdLst/>
                <a:ahLst/>
                <a:cxnLst>
                  <a:cxn ang="0">
                    <a:pos x="0" y="0"/>
                  </a:cxn>
                  <a:cxn ang="0">
                    <a:pos x="12" y="1"/>
                  </a:cxn>
                  <a:cxn ang="0">
                    <a:pos x="25" y="4"/>
                  </a:cxn>
                  <a:cxn ang="0">
                    <a:pos x="44" y="4"/>
                  </a:cxn>
                  <a:cxn ang="0">
                    <a:pos x="69" y="6"/>
                  </a:cxn>
                  <a:cxn ang="0">
                    <a:pos x="84" y="6"/>
                  </a:cxn>
                  <a:cxn ang="0">
                    <a:pos x="104" y="4"/>
                  </a:cxn>
                  <a:cxn ang="0">
                    <a:pos x="122" y="1"/>
                  </a:cxn>
                  <a:cxn ang="0">
                    <a:pos x="135" y="1"/>
                  </a:cxn>
                  <a:cxn ang="0">
                    <a:pos x="141" y="10"/>
                  </a:cxn>
                  <a:cxn ang="0">
                    <a:pos x="126" y="12"/>
                  </a:cxn>
                  <a:cxn ang="0">
                    <a:pos x="112" y="12"/>
                  </a:cxn>
                  <a:cxn ang="0">
                    <a:pos x="84" y="12"/>
                  </a:cxn>
                  <a:cxn ang="0">
                    <a:pos x="60" y="15"/>
                  </a:cxn>
                  <a:cxn ang="0">
                    <a:pos x="34" y="15"/>
                  </a:cxn>
                  <a:cxn ang="0">
                    <a:pos x="0" y="9"/>
                  </a:cxn>
                  <a:cxn ang="0">
                    <a:pos x="0" y="0"/>
                  </a:cxn>
                  <a:cxn ang="0">
                    <a:pos x="0" y="0"/>
                  </a:cxn>
                </a:cxnLst>
                <a:rect l="0" t="0" r="r" b="b"/>
                <a:pathLst>
                  <a:path w="141" h="15">
                    <a:moveTo>
                      <a:pt x="0" y="0"/>
                    </a:moveTo>
                    <a:lnTo>
                      <a:pt x="12" y="1"/>
                    </a:lnTo>
                    <a:lnTo>
                      <a:pt x="25" y="4"/>
                    </a:lnTo>
                    <a:lnTo>
                      <a:pt x="44" y="4"/>
                    </a:lnTo>
                    <a:lnTo>
                      <a:pt x="69" y="6"/>
                    </a:lnTo>
                    <a:lnTo>
                      <a:pt x="84" y="6"/>
                    </a:lnTo>
                    <a:lnTo>
                      <a:pt x="104" y="4"/>
                    </a:lnTo>
                    <a:lnTo>
                      <a:pt x="122" y="1"/>
                    </a:lnTo>
                    <a:lnTo>
                      <a:pt x="135" y="1"/>
                    </a:lnTo>
                    <a:lnTo>
                      <a:pt x="141" y="10"/>
                    </a:lnTo>
                    <a:lnTo>
                      <a:pt x="126" y="12"/>
                    </a:lnTo>
                    <a:lnTo>
                      <a:pt x="112" y="12"/>
                    </a:lnTo>
                    <a:lnTo>
                      <a:pt x="84" y="12"/>
                    </a:lnTo>
                    <a:lnTo>
                      <a:pt x="60" y="15"/>
                    </a:lnTo>
                    <a:lnTo>
                      <a:pt x="34" y="15"/>
                    </a:lnTo>
                    <a:lnTo>
                      <a:pt x="0" y="9"/>
                    </a:lnTo>
                    <a:lnTo>
                      <a:pt x="0" y="0"/>
                    </a:lnTo>
                    <a:lnTo>
                      <a:pt x="0" y="0"/>
                    </a:lnTo>
                    <a:close/>
                  </a:path>
                </a:pathLst>
              </a:custGeom>
              <a:solidFill>
                <a:srgbClr val="000000"/>
              </a:solidFill>
              <a:ln w="9525">
                <a:noFill/>
                <a:round/>
                <a:headEnd/>
                <a:tailEnd/>
              </a:ln>
            </p:spPr>
            <p:txBody>
              <a:bodyPr/>
              <a:lstStyle/>
              <a:p>
                <a:endParaRPr lang="en-US"/>
              </a:p>
            </p:txBody>
          </p:sp>
          <p:sp>
            <p:nvSpPr>
              <p:cNvPr id="313548" name="Freeform 204"/>
              <p:cNvSpPr>
                <a:spLocks/>
              </p:cNvSpPr>
              <p:nvPr/>
            </p:nvSpPr>
            <p:spPr bwMode="auto">
              <a:xfrm>
                <a:off x="5205" y="452"/>
                <a:ext cx="37" cy="41"/>
              </a:xfrm>
              <a:custGeom>
                <a:avLst/>
                <a:gdLst/>
                <a:ahLst/>
                <a:cxnLst>
                  <a:cxn ang="0">
                    <a:pos x="0" y="8"/>
                  </a:cxn>
                  <a:cxn ang="0">
                    <a:pos x="13" y="24"/>
                  </a:cxn>
                  <a:cxn ang="0">
                    <a:pos x="17" y="41"/>
                  </a:cxn>
                  <a:cxn ang="0">
                    <a:pos x="25" y="58"/>
                  </a:cxn>
                  <a:cxn ang="0">
                    <a:pos x="37" y="81"/>
                  </a:cxn>
                  <a:cxn ang="0">
                    <a:pos x="54" y="62"/>
                  </a:cxn>
                  <a:cxn ang="0">
                    <a:pos x="66" y="38"/>
                  </a:cxn>
                  <a:cxn ang="0">
                    <a:pos x="70" y="25"/>
                  </a:cxn>
                  <a:cxn ang="0">
                    <a:pos x="73" y="11"/>
                  </a:cxn>
                  <a:cxn ang="0">
                    <a:pos x="65" y="11"/>
                  </a:cxn>
                  <a:cxn ang="0">
                    <a:pos x="60" y="19"/>
                  </a:cxn>
                  <a:cxn ang="0">
                    <a:pos x="56" y="37"/>
                  </a:cxn>
                  <a:cxn ang="0">
                    <a:pos x="44" y="59"/>
                  </a:cxn>
                  <a:cxn ang="0">
                    <a:pos x="32" y="46"/>
                  </a:cxn>
                  <a:cxn ang="0">
                    <a:pos x="29" y="34"/>
                  </a:cxn>
                  <a:cxn ang="0">
                    <a:pos x="17" y="16"/>
                  </a:cxn>
                  <a:cxn ang="0">
                    <a:pos x="12" y="0"/>
                  </a:cxn>
                  <a:cxn ang="0">
                    <a:pos x="0" y="8"/>
                  </a:cxn>
                  <a:cxn ang="0">
                    <a:pos x="0" y="8"/>
                  </a:cxn>
                </a:cxnLst>
                <a:rect l="0" t="0" r="r" b="b"/>
                <a:pathLst>
                  <a:path w="73" h="81">
                    <a:moveTo>
                      <a:pt x="0" y="8"/>
                    </a:moveTo>
                    <a:lnTo>
                      <a:pt x="13" y="24"/>
                    </a:lnTo>
                    <a:lnTo>
                      <a:pt x="17" y="41"/>
                    </a:lnTo>
                    <a:lnTo>
                      <a:pt x="25" y="58"/>
                    </a:lnTo>
                    <a:lnTo>
                      <a:pt x="37" y="81"/>
                    </a:lnTo>
                    <a:lnTo>
                      <a:pt x="54" y="62"/>
                    </a:lnTo>
                    <a:lnTo>
                      <a:pt x="66" y="38"/>
                    </a:lnTo>
                    <a:lnTo>
                      <a:pt x="70" y="25"/>
                    </a:lnTo>
                    <a:lnTo>
                      <a:pt x="73" y="11"/>
                    </a:lnTo>
                    <a:lnTo>
                      <a:pt x="65" y="11"/>
                    </a:lnTo>
                    <a:lnTo>
                      <a:pt x="60" y="19"/>
                    </a:lnTo>
                    <a:lnTo>
                      <a:pt x="56" y="37"/>
                    </a:lnTo>
                    <a:lnTo>
                      <a:pt x="44" y="59"/>
                    </a:lnTo>
                    <a:lnTo>
                      <a:pt x="32" y="46"/>
                    </a:lnTo>
                    <a:lnTo>
                      <a:pt x="29" y="34"/>
                    </a:lnTo>
                    <a:lnTo>
                      <a:pt x="17" y="16"/>
                    </a:lnTo>
                    <a:lnTo>
                      <a:pt x="12" y="0"/>
                    </a:lnTo>
                    <a:lnTo>
                      <a:pt x="0" y="8"/>
                    </a:lnTo>
                    <a:lnTo>
                      <a:pt x="0" y="8"/>
                    </a:lnTo>
                    <a:close/>
                  </a:path>
                </a:pathLst>
              </a:custGeom>
              <a:solidFill>
                <a:srgbClr val="000000"/>
              </a:solidFill>
              <a:ln w="9525">
                <a:noFill/>
                <a:round/>
                <a:headEnd/>
                <a:tailEnd/>
              </a:ln>
            </p:spPr>
            <p:txBody>
              <a:bodyPr/>
              <a:lstStyle/>
              <a:p>
                <a:endParaRPr lang="en-US"/>
              </a:p>
            </p:txBody>
          </p:sp>
          <p:sp>
            <p:nvSpPr>
              <p:cNvPr id="313549" name="Freeform 205"/>
              <p:cNvSpPr>
                <a:spLocks/>
              </p:cNvSpPr>
              <p:nvPr/>
            </p:nvSpPr>
            <p:spPr bwMode="auto">
              <a:xfrm>
                <a:off x="5242" y="454"/>
                <a:ext cx="33" cy="35"/>
              </a:xfrm>
              <a:custGeom>
                <a:avLst/>
                <a:gdLst/>
                <a:ahLst/>
                <a:cxnLst>
                  <a:cxn ang="0">
                    <a:pos x="0" y="6"/>
                  </a:cxn>
                  <a:cxn ang="0">
                    <a:pos x="8" y="29"/>
                  </a:cxn>
                  <a:cxn ang="0">
                    <a:pos x="24" y="50"/>
                  </a:cxn>
                  <a:cxn ang="0">
                    <a:pos x="39" y="69"/>
                  </a:cxn>
                  <a:cxn ang="0">
                    <a:pos x="49" y="38"/>
                  </a:cxn>
                  <a:cxn ang="0">
                    <a:pos x="56" y="17"/>
                  </a:cxn>
                  <a:cxn ang="0">
                    <a:pos x="68" y="4"/>
                  </a:cxn>
                  <a:cxn ang="0">
                    <a:pos x="55" y="3"/>
                  </a:cxn>
                  <a:cxn ang="0">
                    <a:pos x="49" y="13"/>
                  </a:cxn>
                  <a:cxn ang="0">
                    <a:pos x="40" y="26"/>
                  </a:cxn>
                  <a:cxn ang="0">
                    <a:pos x="36" y="47"/>
                  </a:cxn>
                  <a:cxn ang="0">
                    <a:pos x="21" y="32"/>
                  </a:cxn>
                  <a:cxn ang="0">
                    <a:pos x="16" y="20"/>
                  </a:cxn>
                  <a:cxn ang="0">
                    <a:pos x="11" y="0"/>
                  </a:cxn>
                  <a:cxn ang="0">
                    <a:pos x="0" y="6"/>
                  </a:cxn>
                  <a:cxn ang="0">
                    <a:pos x="0" y="6"/>
                  </a:cxn>
                </a:cxnLst>
                <a:rect l="0" t="0" r="r" b="b"/>
                <a:pathLst>
                  <a:path w="68" h="69">
                    <a:moveTo>
                      <a:pt x="0" y="6"/>
                    </a:moveTo>
                    <a:lnTo>
                      <a:pt x="8" y="29"/>
                    </a:lnTo>
                    <a:lnTo>
                      <a:pt x="24" y="50"/>
                    </a:lnTo>
                    <a:lnTo>
                      <a:pt x="39" y="69"/>
                    </a:lnTo>
                    <a:lnTo>
                      <a:pt x="49" y="38"/>
                    </a:lnTo>
                    <a:lnTo>
                      <a:pt x="56" y="17"/>
                    </a:lnTo>
                    <a:lnTo>
                      <a:pt x="68" y="4"/>
                    </a:lnTo>
                    <a:lnTo>
                      <a:pt x="55" y="3"/>
                    </a:lnTo>
                    <a:lnTo>
                      <a:pt x="49" y="13"/>
                    </a:lnTo>
                    <a:lnTo>
                      <a:pt x="40" y="26"/>
                    </a:lnTo>
                    <a:lnTo>
                      <a:pt x="36" y="47"/>
                    </a:lnTo>
                    <a:lnTo>
                      <a:pt x="21" y="32"/>
                    </a:lnTo>
                    <a:lnTo>
                      <a:pt x="16" y="20"/>
                    </a:lnTo>
                    <a:lnTo>
                      <a:pt x="11" y="0"/>
                    </a:lnTo>
                    <a:lnTo>
                      <a:pt x="0" y="6"/>
                    </a:lnTo>
                    <a:lnTo>
                      <a:pt x="0" y="6"/>
                    </a:lnTo>
                    <a:close/>
                  </a:path>
                </a:pathLst>
              </a:custGeom>
              <a:solidFill>
                <a:srgbClr val="000000"/>
              </a:solidFill>
              <a:ln w="9525">
                <a:noFill/>
                <a:round/>
                <a:headEnd/>
                <a:tailEnd/>
              </a:ln>
            </p:spPr>
            <p:txBody>
              <a:bodyPr/>
              <a:lstStyle/>
              <a:p>
                <a:endParaRPr lang="en-US"/>
              </a:p>
            </p:txBody>
          </p:sp>
          <p:sp>
            <p:nvSpPr>
              <p:cNvPr id="313550" name="Freeform 206"/>
              <p:cNvSpPr>
                <a:spLocks/>
              </p:cNvSpPr>
              <p:nvPr/>
            </p:nvSpPr>
            <p:spPr bwMode="auto">
              <a:xfrm>
                <a:off x="5237" y="457"/>
                <a:ext cx="26" cy="111"/>
              </a:xfrm>
              <a:custGeom>
                <a:avLst/>
                <a:gdLst/>
                <a:ahLst/>
                <a:cxnLst>
                  <a:cxn ang="0">
                    <a:pos x="5" y="14"/>
                  </a:cxn>
                  <a:cxn ang="0">
                    <a:pos x="4" y="30"/>
                  </a:cxn>
                  <a:cxn ang="0">
                    <a:pos x="1" y="60"/>
                  </a:cxn>
                  <a:cxn ang="0">
                    <a:pos x="5" y="83"/>
                  </a:cxn>
                  <a:cxn ang="0">
                    <a:pos x="20" y="100"/>
                  </a:cxn>
                  <a:cxn ang="0">
                    <a:pos x="24" y="107"/>
                  </a:cxn>
                  <a:cxn ang="0">
                    <a:pos x="24" y="130"/>
                  </a:cxn>
                  <a:cxn ang="0">
                    <a:pos x="23" y="154"/>
                  </a:cxn>
                  <a:cxn ang="0">
                    <a:pos x="23" y="175"/>
                  </a:cxn>
                  <a:cxn ang="0">
                    <a:pos x="33" y="180"/>
                  </a:cxn>
                  <a:cxn ang="0">
                    <a:pos x="38" y="198"/>
                  </a:cxn>
                  <a:cxn ang="0">
                    <a:pos x="38" y="220"/>
                  </a:cxn>
                  <a:cxn ang="0">
                    <a:pos x="51" y="222"/>
                  </a:cxn>
                  <a:cxn ang="0">
                    <a:pos x="49" y="210"/>
                  </a:cxn>
                  <a:cxn ang="0">
                    <a:pos x="47" y="189"/>
                  </a:cxn>
                  <a:cxn ang="0">
                    <a:pos x="38" y="169"/>
                  </a:cxn>
                  <a:cxn ang="0">
                    <a:pos x="33" y="150"/>
                  </a:cxn>
                  <a:cxn ang="0">
                    <a:pos x="33" y="133"/>
                  </a:cxn>
                  <a:cxn ang="0">
                    <a:pos x="38" y="116"/>
                  </a:cxn>
                  <a:cxn ang="0">
                    <a:pos x="38" y="101"/>
                  </a:cxn>
                  <a:cxn ang="0">
                    <a:pos x="24" y="91"/>
                  </a:cxn>
                  <a:cxn ang="0">
                    <a:pos x="19" y="77"/>
                  </a:cxn>
                  <a:cxn ang="0">
                    <a:pos x="11" y="66"/>
                  </a:cxn>
                  <a:cxn ang="0">
                    <a:pos x="11" y="47"/>
                  </a:cxn>
                  <a:cxn ang="0">
                    <a:pos x="13" y="35"/>
                  </a:cxn>
                  <a:cxn ang="0">
                    <a:pos x="16" y="16"/>
                  </a:cxn>
                  <a:cxn ang="0">
                    <a:pos x="16" y="0"/>
                  </a:cxn>
                  <a:cxn ang="0">
                    <a:pos x="0" y="0"/>
                  </a:cxn>
                  <a:cxn ang="0">
                    <a:pos x="1" y="7"/>
                  </a:cxn>
                  <a:cxn ang="0">
                    <a:pos x="5" y="14"/>
                  </a:cxn>
                  <a:cxn ang="0">
                    <a:pos x="5" y="14"/>
                  </a:cxn>
                </a:cxnLst>
                <a:rect l="0" t="0" r="r" b="b"/>
                <a:pathLst>
                  <a:path w="51" h="222">
                    <a:moveTo>
                      <a:pt x="5" y="14"/>
                    </a:moveTo>
                    <a:lnTo>
                      <a:pt x="4" y="30"/>
                    </a:lnTo>
                    <a:lnTo>
                      <a:pt x="1" y="60"/>
                    </a:lnTo>
                    <a:lnTo>
                      <a:pt x="5" y="83"/>
                    </a:lnTo>
                    <a:lnTo>
                      <a:pt x="20" y="100"/>
                    </a:lnTo>
                    <a:lnTo>
                      <a:pt x="24" y="107"/>
                    </a:lnTo>
                    <a:lnTo>
                      <a:pt x="24" y="130"/>
                    </a:lnTo>
                    <a:lnTo>
                      <a:pt x="23" y="154"/>
                    </a:lnTo>
                    <a:lnTo>
                      <a:pt x="23" y="175"/>
                    </a:lnTo>
                    <a:lnTo>
                      <a:pt x="33" y="180"/>
                    </a:lnTo>
                    <a:lnTo>
                      <a:pt x="38" y="198"/>
                    </a:lnTo>
                    <a:lnTo>
                      <a:pt x="38" y="220"/>
                    </a:lnTo>
                    <a:lnTo>
                      <a:pt x="51" y="222"/>
                    </a:lnTo>
                    <a:lnTo>
                      <a:pt x="49" y="210"/>
                    </a:lnTo>
                    <a:lnTo>
                      <a:pt x="47" y="189"/>
                    </a:lnTo>
                    <a:lnTo>
                      <a:pt x="38" y="169"/>
                    </a:lnTo>
                    <a:lnTo>
                      <a:pt x="33" y="150"/>
                    </a:lnTo>
                    <a:lnTo>
                      <a:pt x="33" y="133"/>
                    </a:lnTo>
                    <a:lnTo>
                      <a:pt x="38" y="116"/>
                    </a:lnTo>
                    <a:lnTo>
                      <a:pt x="38" y="101"/>
                    </a:lnTo>
                    <a:lnTo>
                      <a:pt x="24" y="91"/>
                    </a:lnTo>
                    <a:lnTo>
                      <a:pt x="19" y="77"/>
                    </a:lnTo>
                    <a:lnTo>
                      <a:pt x="11" y="66"/>
                    </a:lnTo>
                    <a:lnTo>
                      <a:pt x="11" y="47"/>
                    </a:lnTo>
                    <a:lnTo>
                      <a:pt x="13" y="35"/>
                    </a:lnTo>
                    <a:lnTo>
                      <a:pt x="16" y="16"/>
                    </a:lnTo>
                    <a:lnTo>
                      <a:pt x="16" y="0"/>
                    </a:lnTo>
                    <a:lnTo>
                      <a:pt x="0" y="0"/>
                    </a:lnTo>
                    <a:lnTo>
                      <a:pt x="1" y="7"/>
                    </a:lnTo>
                    <a:lnTo>
                      <a:pt x="5" y="14"/>
                    </a:lnTo>
                    <a:lnTo>
                      <a:pt x="5" y="14"/>
                    </a:lnTo>
                    <a:close/>
                  </a:path>
                </a:pathLst>
              </a:custGeom>
              <a:solidFill>
                <a:srgbClr val="000000"/>
              </a:solidFill>
              <a:ln w="9525">
                <a:noFill/>
                <a:round/>
                <a:headEnd/>
                <a:tailEnd/>
              </a:ln>
            </p:spPr>
            <p:txBody>
              <a:bodyPr/>
              <a:lstStyle/>
              <a:p>
                <a:endParaRPr lang="en-US"/>
              </a:p>
            </p:txBody>
          </p:sp>
          <p:sp>
            <p:nvSpPr>
              <p:cNvPr id="313551" name="Freeform 207"/>
              <p:cNvSpPr>
                <a:spLocks/>
              </p:cNvSpPr>
              <p:nvPr/>
            </p:nvSpPr>
            <p:spPr bwMode="auto">
              <a:xfrm>
                <a:off x="5198" y="292"/>
                <a:ext cx="99" cy="165"/>
              </a:xfrm>
              <a:custGeom>
                <a:avLst/>
                <a:gdLst/>
                <a:ahLst/>
                <a:cxnLst>
                  <a:cxn ang="0">
                    <a:pos x="13" y="319"/>
                  </a:cxn>
                  <a:cxn ang="0">
                    <a:pos x="13" y="289"/>
                  </a:cxn>
                  <a:cxn ang="0">
                    <a:pos x="5" y="256"/>
                  </a:cxn>
                  <a:cxn ang="0">
                    <a:pos x="4" y="228"/>
                  </a:cxn>
                  <a:cxn ang="0">
                    <a:pos x="0" y="194"/>
                  </a:cxn>
                  <a:cxn ang="0">
                    <a:pos x="0" y="157"/>
                  </a:cxn>
                  <a:cxn ang="0">
                    <a:pos x="1" y="131"/>
                  </a:cxn>
                  <a:cxn ang="0">
                    <a:pos x="4" y="98"/>
                  </a:cxn>
                  <a:cxn ang="0">
                    <a:pos x="11" y="72"/>
                  </a:cxn>
                  <a:cxn ang="0">
                    <a:pos x="30" y="56"/>
                  </a:cxn>
                  <a:cxn ang="0">
                    <a:pos x="44" y="34"/>
                  </a:cxn>
                  <a:cxn ang="0">
                    <a:pos x="60" y="13"/>
                  </a:cxn>
                  <a:cxn ang="0">
                    <a:pos x="82" y="0"/>
                  </a:cxn>
                  <a:cxn ang="0">
                    <a:pos x="102" y="0"/>
                  </a:cxn>
                  <a:cxn ang="0">
                    <a:pos x="126" y="0"/>
                  </a:cxn>
                  <a:cxn ang="0">
                    <a:pos x="139" y="1"/>
                  </a:cxn>
                  <a:cxn ang="0">
                    <a:pos x="151" y="7"/>
                  </a:cxn>
                  <a:cxn ang="0">
                    <a:pos x="169" y="13"/>
                  </a:cxn>
                  <a:cxn ang="0">
                    <a:pos x="182" y="36"/>
                  </a:cxn>
                  <a:cxn ang="0">
                    <a:pos x="194" y="63"/>
                  </a:cxn>
                  <a:cxn ang="0">
                    <a:pos x="197" y="97"/>
                  </a:cxn>
                  <a:cxn ang="0">
                    <a:pos x="197" y="114"/>
                  </a:cxn>
                  <a:cxn ang="0">
                    <a:pos x="189" y="128"/>
                  </a:cxn>
                  <a:cxn ang="0">
                    <a:pos x="176" y="136"/>
                  </a:cxn>
                  <a:cxn ang="0">
                    <a:pos x="173" y="169"/>
                  </a:cxn>
                  <a:cxn ang="0">
                    <a:pos x="173" y="210"/>
                  </a:cxn>
                  <a:cxn ang="0">
                    <a:pos x="175" y="244"/>
                  </a:cxn>
                  <a:cxn ang="0">
                    <a:pos x="172" y="269"/>
                  </a:cxn>
                  <a:cxn ang="0">
                    <a:pos x="169" y="298"/>
                  </a:cxn>
                  <a:cxn ang="0">
                    <a:pos x="160" y="328"/>
                  </a:cxn>
                  <a:cxn ang="0">
                    <a:pos x="141" y="328"/>
                  </a:cxn>
                  <a:cxn ang="0">
                    <a:pos x="154" y="303"/>
                  </a:cxn>
                  <a:cxn ang="0">
                    <a:pos x="158" y="278"/>
                  </a:cxn>
                  <a:cxn ang="0">
                    <a:pos x="160" y="251"/>
                  </a:cxn>
                  <a:cxn ang="0">
                    <a:pos x="164" y="219"/>
                  </a:cxn>
                  <a:cxn ang="0">
                    <a:pos x="163" y="194"/>
                  </a:cxn>
                  <a:cxn ang="0">
                    <a:pos x="160" y="157"/>
                  </a:cxn>
                  <a:cxn ang="0">
                    <a:pos x="160" y="132"/>
                  </a:cxn>
                  <a:cxn ang="0">
                    <a:pos x="170" y="125"/>
                  </a:cxn>
                  <a:cxn ang="0">
                    <a:pos x="179" y="109"/>
                  </a:cxn>
                  <a:cxn ang="0">
                    <a:pos x="182" y="94"/>
                  </a:cxn>
                  <a:cxn ang="0">
                    <a:pos x="182" y="70"/>
                  </a:cxn>
                  <a:cxn ang="0">
                    <a:pos x="173" y="47"/>
                  </a:cxn>
                  <a:cxn ang="0">
                    <a:pos x="158" y="25"/>
                  </a:cxn>
                  <a:cxn ang="0">
                    <a:pos x="132" y="13"/>
                  </a:cxn>
                  <a:cxn ang="0">
                    <a:pos x="111" y="14"/>
                  </a:cxn>
                  <a:cxn ang="0">
                    <a:pos x="89" y="19"/>
                  </a:cxn>
                  <a:cxn ang="0">
                    <a:pos x="72" y="28"/>
                  </a:cxn>
                  <a:cxn ang="0">
                    <a:pos x="47" y="54"/>
                  </a:cxn>
                  <a:cxn ang="0">
                    <a:pos x="30" y="82"/>
                  </a:cxn>
                  <a:cxn ang="0">
                    <a:pos x="16" y="114"/>
                  </a:cxn>
                  <a:cxn ang="0">
                    <a:pos x="16" y="148"/>
                  </a:cxn>
                  <a:cxn ang="0">
                    <a:pos x="19" y="185"/>
                  </a:cxn>
                  <a:cxn ang="0">
                    <a:pos x="19" y="216"/>
                  </a:cxn>
                  <a:cxn ang="0">
                    <a:pos x="22" y="251"/>
                  </a:cxn>
                  <a:cxn ang="0">
                    <a:pos x="22" y="282"/>
                  </a:cxn>
                  <a:cxn ang="0">
                    <a:pos x="30" y="325"/>
                  </a:cxn>
                  <a:cxn ang="0">
                    <a:pos x="25" y="329"/>
                  </a:cxn>
                  <a:cxn ang="0">
                    <a:pos x="13" y="319"/>
                  </a:cxn>
                  <a:cxn ang="0">
                    <a:pos x="13" y="319"/>
                  </a:cxn>
                </a:cxnLst>
                <a:rect l="0" t="0" r="r" b="b"/>
                <a:pathLst>
                  <a:path w="197" h="329">
                    <a:moveTo>
                      <a:pt x="13" y="319"/>
                    </a:moveTo>
                    <a:lnTo>
                      <a:pt x="13" y="289"/>
                    </a:lnTo>
                    <a:lnTo>
                      <a:pt x="5" y="256"/>
                    </a:lnTo>
                    <a:lnTo>
                      <a:pt x="4" y="228"/>
                    </a:lnTo>
                    <a:lnTo>
                      <a:pt x="0" y="194"/>
                    </a:lnTo>
                    <a:lnTo>
                      <a:pt x="0" y="157"/>
                    </a:lnTo>
                    <a:lnTo>
                      <a:pt x="1" y="131"/>
                    </a:lnTo>
                    <a:lnTo>
                      <a:pt x="4" y="98"/>
                    </a:lnTo>
                    <a:lnTo>
                      <a:pt x="11" y="72"/>
                    </a:lnTo>
                    <a:lnTo>
                      <a:pt x="30" y="56"/>
                    </a:lnTo>
                    <a:lnTo>
                      <a:pt x="44" y="34"/>
                    </a:lnTo>
                    <a:lnTo>
                      <a:pt x="60" y="13"/>
                    </a:lnTo>
                    <a:lnTo>
                      <a:pt x="82" y="0"/>
                    </a:lnTo>
                    <a:lnTo>
                      <a:pt x="102" y="0"/>
                    </a:lnTo>
                    <a:lnTo>
                      <a:pt x="126" y="0"/>
                    </a:lnTo>
                    <a:lnTo>
                      <a:pt x="139" y="1"/>
                    </a:lnTo>
                    <a:lnTo>
                      <a:pt x="151" y="7"/>
                    </a:lnTo>
                    <a:lnTo>
                      <a:pt x="169" y="13"/>
                    </a:lnTo>
                    <a:lnTo>
                      <a:pt x="182" y="36"/>
                    </a:lnTo>
                    <a:lnTo>
                      <a:pt x="194" y="63"/>
                    </a:lnTo>
                    <a:lnTo>
                      <a:pt x="197" y="97"/>
                    </a:lnTo>
                    <a:lnTo>
                      <a:pt x="197" y="114"/>
                    </a:lnTo>
                    <a:lnTo>
                      <a:pt x="189" y="128"/>
                    </a:lnTo>
                    <a:lnTo>
                      <a:pt x="176" y="136"/>
                    </a:lnTo>
                    <a:lnTo>
                      <a:pt x="173" y="169"/>
                    </a:lnTo>
                    <a:lnTo>
                      <a:pt x="173" y="210"/>
                    </a:lnTo>
                    <a:lnTo>
                      <a:pt x="175" y="244"/>
                    </a:lnTo>
                    <a:lnTo>
                      <a:pt x="172" y="269"/>
                    </a:lnTo>
                    <a:lnTo>
                      <a:pt x="169" y="298"/>
                    </a:lnTo>
                    <a:lnTo>
                      <a:pt x="160" y="328"/>
                    </a:lnTo>
                    <a:lnTo>
                      <a:pt x="141" y="328"/>
                    </a:lnTo>
                    <a:lnTo>
                      <a:pt x="154" y="303"/>
                    </a:lnTo>
                    <a:lnTo>
                      <a:pt x="158" y="278"/>
                    </a:lnTo>
                    <a:lnTo>
                      <a:pt x="160" y="251"/>
                    </a:lnTo>
                    <a:lnTo>
                      <a:pt x="164" y="219"/>
                    </a:lnTo>
                    <a:lnTo>
                      <a:pt x="163" y="194"/>
                    </a:lnTo>
                    <a:lnTo>
                      <a:pt x="160" y="157"/>
                    </a:lnTo>
                    <a:lnTo>
                      <a:pt x="160" y="132"/>
                    </a:lnTo>
                    <a:lnTo>
                      <a:pt x="170" y="125"/>
                    </a:lnTo>
                    <a:lnTo>
                      <a:pt x="179" y="109"/>
                    </a:lnTo>
                    <a:lnTo>
                      <a:pt x="182" y="94"/>
                    </a:lnTo>
                    <a:lnTo>
                      <a:pt x="182" y="70"/>
                    </a:lnTo>
                    <a:lnTo>
                      <a:pt x="173" y="47"/>
                    </a:lnTo>
                    <a:lnTo>
                      <a:pt x="158" y="25"/>
                    </a:lnTo>
                    <a:lnTo>
                      <a:pt x="132" y="13"/>
                    </a:lnTo>
                    <a:lnTo>
                      <a:pt x="111" y="14"/>
                    </a:lnTo>
                    <a:lnTo>
                      <a:pt x="89" y="19"/>
                    </a:lnTo>
                    <a:lnTo>
                      <a:pt x="72" y="28"/>
                    </a:lnTo>
                    <a:lnTo>
                      <a:pt x="47" y="54"/>
                    </a:lnTo>
                    <a:lnTo>
                      <a:pt x="30" y="82"/>
                    </a:lnTo>
                    <a:lnTo>
                      <a:pt x="16" y="114"/>
                    </a:lnTo>
                    <a:lnTo>
                      <a:pt x="16" y="148"/>
                    </a:lnTo>
                    <a:lnTo>
                      <a:pt x="19" y="185"/>
                    </a:lnTo>
                    <a:lnTo>
                      <a:pt x="19" y="216"/>
                    </a:lnTo>
                    <a:lnTo>
                      <a:pt x="22" y="251"/>
                    </a:lnTo>
                    <a:lnTo>
                      <a:pt x="22" y="282"/>
                    </a:lnTo>
                    <a:lnTo>
                      <a:pt x="30" y="325"/>
                    </a:lnTo>
                    <a:lnTo>
                      <a:pt x="25" y="329"/>
                    </a:lnTo>
                    <a:lnTo>
                      <a:pt x="13" y="319"/>
                    </a:lnTo>
                    <a:lnTo>
                      <a:pt x="13" y="319"/>
                    </a:lnTo>
                    <a:close/>
                  </a:path>
                </a:pathLst>
              </a:custGeom>
              <a:solidFill>
                <a:srgbClr val="000000"/>
              </a:solidFill>
              <a:ln w="9525">
                <a:noFill/>
                <a:round/>
                <a:headEnd/>
                <a:tailEnd/>
              </a:ln>
            </p:spPr>
            <p:txBody>
              <a:bodyPr/>
              <a:lstStyle/>
              <a:p>
                <a:endParaRPr lang="en-US"/>
              </a:p>
            </p:txBody>
          </p:sp>
          <p:sp>
            <p:nvSpPr>
              <p:cNvPr id="313552" name="Freeform 208"/>
              <p:cNvSpPr>
                <a:spLocks/>
              </p:cNvSpPr>
              <p:nvPr/>
            </p:nvSpPr>
            <p:spPr bwMode="auto">
              <a:xfrm>
                <a:off x="5161" y="257"/>
                <a:ext cx="131" cy="161"/>
              </a:xfrm>
              <a:custGeom>
                <a:avLst/>
                <a:gdLst/>
                <a:ahLst/>
                <a:cxnLst>
                  <a:cxn ang="0">
                    <a:pos x="261" y="72"/>
                  </a:cxn>
                  <a:cxn ang="0">
                    <a:pos x="258" y="40"/>
                  </a:cxn>
                  <a:cxn ang="0">
                    <a:pos x="223" y="18"/>
                  </a:cxn>
                  <a:cxn ang="0">
                    <a:pos x="213" y="15"/>
                  </a:cxn>
                  <a:cxn ang="0">
                    <a:pos x="191" y="6"/>
                  </a:cxn>
                  <a:cxn ang="0">
                    <a:pos x="180" y="0"/>
                  </a:cxn>
                  <a:cxn ang="0">
                    <a:pos x="148" y="2"/>
                  </a:cxn>
                  <a:cxn ang="0">
                    <a:pos x="135" y="28"/>
                  </a:cxn>
                  <a:cxn ang="0">
                    <a:pos x="104" y="37"/>
                  </a:cxn>
                  <a:cxn ang="0">
                    <a:pos x="95" y="71"/>
                  </a:cxn>
                  <a:cxn ang="0">
                    <a:pos x="75" y="78"/>
                  </a:cxn>
                  <a:cxn ang="0">
                    <a:pos x="56" y="107"/>
                  </a:cxn>
                  <a:cxn ang="0">
                    <a:pos x="38" y="115"/>
                  </a:cxn>
                  <a:cxn ang="0">
                    <a:pos x="25" y="138"/>
                  </a:cxn>
                  <a:cxn ang="0">
                    <a:pos x="31" y="172"/>
                  </a:cxn>
                  <a:cxn ang="0">
                    <a:pos x="20" y="191"/>
                  </a:cxn>
                  <a:cxn ang="0">
                    <a:pos x="19" y="215"/>
                  </a:cxn>
                  <a:cxn ang="0">
                    <a:pos x="31" y="240"/>
                  </a:cxn>
                  <a:cxn ang="0">
                    <a:pos x="3" y="257"/>
                  </a:cxn>
                  <a:cxn ang="0">
                    <a:pos x="4" y="306"/>
                  </a:cxn>
                  <a:cxn ang="0">
                    <a:pos x="31" y="319"/>
                  </a:cxn>
                  <a:cxn ang="0">
                    <a:pos x="78" y="322"/>
                  </a:cxn>
                  <a:cxn ang="0">
                    <a:pos x="88" y="309"/>
                  </a:cxn>
                  <a:cxn ang="0">
                    <a:pos x="56" y="306"/>
                  </a:cxn>
                  <a:cxn ang="0">
                    <a:pos x="19" y="290"/>
                  </a:cxn>
                  <a:cxn ang="0">
                    <a:pos x="28" y="262"/>
                  </a:cxn>
                  <a:cxn ang="0">
                    <a:pos x="51" y="250"/>
                  </a:cxn>
                  <a:cxn ang="0">
                    <a:pos x="35" y="218"/>
                  </a:cxn>
                  <a:cxn ang="0">
                    <a:pos x="38" y="194"/>
                  </a:cxn>
                  <a:cxn ang="0">
                    <a:pos x="42" y="166"/>
                  </a:cxn>
                  <a:cxn ang="0">
                    <a:pos x="39" y="141"/>
                  </a:cxn>
                  <a:cxn ang="0">
                    <a:pos x="63" y="125"/>
                  </a:cxn>
                  <a:cxn ang="0">
                    <a:pos x="76" y="109"/>
                  </a:cxn>
                  <a:cxn ang="0">
                    <a:pos x="80" y="90"/>
                  </a:cxn>
                  <a:cxn ang="0">
                    <a:pos x="113" y="88"/>
                  </a:cxn>
                  <a:cxn ang="0">
                    <a:pos x="110" y="60"/>
                  </a:cxn>
                  <a:cxn ang="0">
                    <a:pos x="136" y="47"/>
                  </a:cxn>
                  <a:cxn ang="0">
                    <a:pos x="148" y="24"/>
                  </a:cxn>
                  <a:cxn ang="0">
                    <a:pos x="166" y="12"/>
                  </a:cxn>
                  <a:cxn ang="0">
                    <a:pos x="180" y="19"/>
                  </a:cxn>
                  <a:cxn ang="0">
                    <a:pos x="186" y="24"/>
                  </a:cxn>
                  <a:cxn ang="0">
                    <a:pos x="202" y="27"/>
                  </a:cxn>
                  <a:cxn ang="0">
                    <a:pos x="205" y="44"/>
                  </a:cxn>
                  <a:cxn ang="0">
                    <a:pos x="222" y="38"/>
                  </a:cxn>
                  <a:cxn ang="0">
                    <a:pos x="244" y="56"/>
                  </a:cxn>
                  <a:cxn ang="0">
                    <a:pos x="241" y="72"/>
                  </a:cxn>
                  <a:cxn ang="0">
                    <a:pos x="239" y="99"/>
                  </a:cxn>
                  <a:cxn ang="0">
                    <a:pos x="250" y="94"/>
                  </a:cxn>
                </a:cxnLst>
                <a:rect l="0" t="0" r="r" b="b"/>
                <a:pathLst>
                  <a:path w="261" h="322">
                    <a:moveTo>
                      <a:pt x="250" y="94"/>
                    </a:moveTo>
                    <a:lnTo>
                      <a:pt x="261" y="72"/>
                    </a:lnTo>
                    <a:lnTo>
                      <a:pt x="261" y="55"/>
                    </a:lnTo>
                    <a:lnTo>
                      <a:pt x="258" y="40"/>
                    </a:lnTo>
                    <a:lnTo>
                      <a:pt x="244" y="18"/>
                    </a:lnTo>
                    <a:lnTo>
                      <a:pt x="223" y="18"/>
                    </a:lnTo>
                    <a:lnTo>
                      <a:pt x="216" y="24"/>
                    </a:lnTo>
                    <a:lnTo>
                      <a:pt x="213" y="15"/>
                    </a:lnTo>
                    <a:lnTo>
                      <a:pt x="205" y="8"/>
                    </a:lnTo>
                    <a:lnTo>
                      <a:pt x="191" y="6"/>
                    </a:lnTo>
                    <a:lnTo>
                      <a:pt x="186" y="8"/>
                    </a:lnTo>
                    <a:lnTo>
                      <a:pt x="180" y="0"/>
                    </a:lnTo>
                    <a:lnTo>
                      <a:pt x="164" y="0"/>
                    </a:lnTo>
                    <a:lnTo>
                      <a:pt x="148" y="2"/>
                    </a:lnTo>
                    <a:lnTo>
                      <a:pt x="138" y="8"/>
                    </a:lnTo>
                    <a:lnTo>
                      <a:pt x="135" y="28"/>
                    </a:lnTo>
                    <a:lnTo>
                      <a:pt x="125" y="33"/>
                    </a:lnTo>
                    <a:lnTo>
                      <a:pt x="104" y="37"/>
                    </a:lnTo>
                    <a:lnTo>
                      <a:pt x="95" y="52"/>
                    </a:lnTo>
                    <a:lnTo>
                      <a:pt x="95" y="71"/>
                    </a:lnTo>
                    <a:lnTo>
                      <a:pt x="80" y="72"/>
                    </a:lnTo>
                    <a:lnTo>
                      <a:pt x="75" y="78"/>
                    </a:lnTo>
                    <a:lnTo>
                      <a:pt x="57" y="85"/>
                    </a:lnTo>
                    <a:lnTo>
                      <a:pt x="56" y="107"/>
                    </a:lnTo>
                    <a:lnTo>
                      <a:pt x="53" y="113"/>
                    </a:lnTo>
                    <a:lnTo>
                      <a:pt x="38" y="115"/>
                    </a:lnTo>
                    <a:lnTo>
                      <a:pt x="33" y="125"/>
                    </a:lnTo>
                    <a:lnTo>
                      <a:pt x="25" y="138"/>
                    </a:lnTo>
                    <a:lnTo>
                      <a:pt x="25" y="156"/>
                    </a:lnTo>
                    <a:lnTo>
                      <a:pt x="31" y="172"/>
                    </a:lnTo>
                    <a:lnTo>
                      <a:pt x="31" y="185"/>
                    </a:lnTo>
                    <a:lnTo>
                      <a:pt x="20" y="191"/>
                    </a:lnTo>
                    <a:lnTo>
                      <a:pt x="19" y="206"/>
                    </a:lnTo>
                    <a:lnTo>
                      <a:pt x="19" y="215"/>
                    </a:lnTo>
                    <a:lnTo>
                      <a:pt x="20" y="228"/>
                    </a:lnTo>
                    <a:lnTo>
                      <a:pt x="31" y="240"/>
                    </a:lnTo>
                    <a:lnTo>
                      <a:pt x="17" y="247"/>
                    </a:lnTo>
                    <a:lnTo>
                      <a:pt x="3" y="257"/>
                    </a:lnTo>
                    <a:lnTo>
                      <a:pt x="0" y="285"/>
                    </a:lnTo>
                    <a:lnTo>
                      <a:pt x="4" y="306"/>
                    </a:lnTo>
                    <a:lnTo>
                      <a:pt x="17" y="318"/>
                    </a:lnTo>
                    <a:lnTo>
                      <a:pt x="31" y="319"/>
                    </a:lnTo>
                    <a:lnTo>
                      <a:pt x="50" y="321"/>
                    </a:lnTo>
                    <a:lnTo>
                      <a:pt x="78" y="322"/>
                    </a:lnTo>
                    <a:lnTo>
                      <a:pt x="91" y="322"/>
                    </a:lnTo>
                    <a:lnTo>
                      <a:pt x="88" y="309"/>
                    </a:lnTo>
                    <a:lnTo>
                      <a:pt x="73" y="309"/>
                    </a:lnTo>
                    <a:lnTo>
                      <a:pt x="56" y="306"/>
                    </a:lnTo>
                    <a:lnTo>
                      <a:pt x="38" y="303"/>
                    </a:lnTo>
                    <a:lnTo>
                      <a:pt x="19" y="290"/>
                    </a:lnTo>
                    <a:lnTo>
                      <a:pt x="17" y="271"/>
                    </a:lnTo>
                    <a:lnTo>
                      <a:pt x="28" y="262"/>
                    </a:lnTo>
                    <a:lnTo>
                      <a:pt x="35" y="253"/>
                    </a:lnTo>
                    <a:lnTo>
                      <a:pt x="51" y="250"/>
                    </a:lnTo>
                    <a:lnTo>
                      <a:pt x="42" y="237"/>
                    </a:lnTo>
                    <a:lnTo>
                      <a:pt x="35" y="218"/>
                    </a:lnTo>
                    <a:lnTo>
                      <a:pt x="35" y="206"/>
                    </a:lnTo>
                    <a:lnTo>
                      <a:pt x="38" y="194"/>
                    </a:lnTo>
                    <a:lnTo>
                      <a:pt x="56" y="180"/>
                    </a:lnTo>
                    <a:lnTo>
                      <a:pt x="42" y="166"/>
                    </a:lnTo>
                    <a:lnTo>
                      <a:pt x="39" y="153"/>
                    </a:lnTo>
                    <a:lnTo>
                      <a:pt x="39" y="141"/>
                    </a:lnTo>
                    <a:lnTo>
                      <a:pt x="47" y="132"/>
                    </a:lnTo>
                    <a:lnTo>
                      <a:pt x="63" y="125"/>
                    </a:lnTo>
                    <a:lnTo>
                      <a:pt x="78" y="122"/>
                    </a:lnTo>
                    <a:lnTo>
                      <a:pt x="76" y="109"/>
                    </a:lnTo>
                    <a:lnTo>
                      <a:pt x="76" y="96"/>
                    </a:lnTo>
                    <a:lnTo>
                      <a:pt x="80" y="90"/>
                    </a:lnTo>
                    <a:lnTo>
                      <a:pt x="95" y="88"/>
                    </a:lnTo>
                    <a:lnTo>
                      <a:pt x="113" y="88"/>
                    </a:lnTo>
                    <a:lnTo>
                      <a:pt x="110" y="72"/>
                    </a:lnTo>
                    <a:lnTo>
                      <a:pt x="110" y="60"/>
                    </a:lnTo>
                    <a:lnTo>
                      <a:pt x="116" y="49"/>
                    </a:lnTo>
                    <a:lnTo>
                      <a:pt x="136" y="47"/>
                    </a:lnTo>
                    <a:lnTo>
                      <a:pt x="150" y="44"/>
                    </a:lnTo>
                    <a:lnTo>
                      <a:pt x="148" y="24"/>
                    </a:lnTo>
                    <a:lnTo>
                      <a:pt x="154" y="15"/>
                    </a:lnTo>
                    <a:lnTo>
                      <a:pt x="166" y="12"/>
                    </a:lnTo>
                    <a:lnTo>
                      <a:pt x="176" y="12"/>
                    </a:lnTo>
                    <a:lnTo>
                      <a:pt x="180" y="19"/>
                    </a:lnTo>
                    <a:lnTo>
                      <a:pt x="180" y="27"/>
                    </a:lnTo>
                    <a:lnTo>
                      <a:pt x="186" y="24"/>
                    </a:lnTo>
                    <a:lnTo>
                      <a:pt x="192" y="22"/>
                    </a:lnTo>
                    <a:lnTo>
                      <a:pt x="202" y="27"/>
                    </a:lnTo>
                    <a:lnTo>
                      <a:pt x="204" y="34"/>
                    </a:lnTo>
                    <a:lnTo>
                      <a:pt x="205" y="44"/>
                    </a:lnTo>
                    <a:lnTo>
                      <a:pt x="214" y="40"/>
                    </a:lnTo>
                    <a:lnTo>
                      <a:pt x="222" y="38"/>
                    </a:lnTo>
                    <a:lnTo>
                      <a:pt x="239" y="38"/>
                    </a:lnTo>
                    <a:lnTo>
                      <a:pt x="244" y="56"/>
                    </a:lnTo>
                    <a:lnTo>
                      <a:pt x="244" y="60"/>
                    </a:lnTo>
                    <a:lnTo>
                      <a:pt x="241" y="72"/>
                    </a:lnTo>
                    <a:lnTo>
                      <a:pt x="238" y="85"/>
                    </a:lnTo>
                    <a:lnTo>
                      <a:pt x="239" y="99"/>
                    </a:lnTo>
                    <a:lnTo>
                      <a:pt x="250" y="94"/>
                    </a:lnTo>
                    <a:lnTo>
                      <a:pt x="250" y="94"/>
                    </a:lnTo>
                    <a:close/>
                  </a:path>
                </a:pathLst>
              </a:custGeom>
              <a:solidFill>
                <a:srgbClr val="000000"/>
              </a:solidFill>
              <a:ln w="9525">
                <a:noFill/>
                <a:round/>
                <a:headEnd/>
                <a:tailEnd/>
              </a:ln>
            </p:spPr>
            <p:txBody>
              <a:bodyPr/>
              <a:lstStyle/>
              <a:p>
                <a:endParaRPr lang="en-US"/>
              </a:p>
            </p:txBody>
          </p:sp>
          <p:sp>
            <p:nvSpPr>
              <p:cNvPr id="313553" name="Freeform 209"/>
              <p:cNvSpPr>
                <a:spLocks/>
              </p:cNvSpPr>
              <p:nvPr/>
            </p:nvSpPr>
            <p:spPr bwMode="auto">
              <a:xfrm>
                <a:off x="5227" y="384"/>
                <a:ext cx="55" cy="38"/>
              </a:xfrm>
              <a:custGeom>
                <a:avLst/>
                <a:gdLst/>
                <a:ahLst/>
                <a:cxnLst>
                  <a:cxn ang="0">
                    <a:pos x="110" y="24"/>
                  </a:cxn>
                  <a:cxn ang="0">
                    <a:pos x="106" y="9"/>
                  </a:cxn>
                  <a:cxn ang="0">
                    <a:pos x="91" y="1"/>
                  </a:cxn>
                  <a:cxn ang="0">
                    <a:pos x="78" y="3"/>
                  </a:cxn>
                  <a:cxn ang="0">
                    <a:pos x="69" y="13"/>
                  </a:cxn>
                  <a:cxn ang="0">
                    <a:pos x="59" y="0"/>
                  </a:cxn>
                  <a:cxn ang="0">
                    <a:pos x="38" y="3"/>
                  </a:cxn>
                  <a:cxn ang="0">
                    <a:pos x="28" y="19"/>
                  </a:cxn>
                  <a:cxn ang="0">
                    <a:pos x="12" y="25"/>
                  </a:cxn>
                  <a:cxn ang="0">
                    <a:pos x="0" y="40"/>
                  </a:cxn>
                  <a:cxn ang="0">
                    <a:pos x="16" y="53"/>
                  </a:cxn>
                  <a:cxn ang="0">
                    <a:pos x="32" y="71"/>
                  </a:cxn>
                  <a:cxn ang="0">
                    <a:pos x="53" y="75"/>
                  </a:cxn>
                  <a:cxn ang="0">
                    <a:pos x="78" y="75"/>
                  </a:cxn>
                  <a:cxn ang="0">
                    <a:pos x="93" y="74"/>
                  </a:cxn>
                  <a:cxn ang="0">
                    <a:pos x="110" y="59"/>
                  </a:cxn>
                  <a:cxn ang="0">
                    <a:pos x="110" y="40"/>
                  </a:cxn>
                  <a:cxn ang="0">
                    <a:pos x="94" y="44"/>
                  </a:cxn>
                  <a:cxn ang="0">
                    <a:pos x="79" y="49"/>
                  </a:cxn>
                  <a:cxn ang="0">
                    <a:pos x="66" y="50"/>
                  </a:cxn>
                  <a:cxn ang="0">
                    <a:pos x="48" y="50"/>
                  </a:cxn>
                  <a:cxn ang="0">
                    <a:pos x="34" y="43"/>
                  </a:cxn>
                  <a:cxn ang="0">
                    <a:pos x="21" y="38"/>
                  </a:cxn>
                  <a:cxn ang="0">
                    <a:pos x="34" y="34"/>
                  </a:cxn>
                  <a:cxn ang="0">
                    <a:pos x="48" y="29"/>
                  </a:cxn>
                  <a:cxn ang="0">
                    <a:pos x="60" y="32"/>
                  </a:cxn>
                  <a:cxn ang="0">
                    <a:pos x="72" y="35"/>
                  </a:cxn>
                  <a:cxn ang="0">
                    <a:pos x="79" y="28"/>
                  </a:cxn>
                  <a:cxn ang="0">
                    <a:pos x="88" y="29"/>
                  </a:cxn>
                  <a:cxn ang="0">
                    <a:pos x="97" y="32"/>
                  </a:cxn>
                  <a:cxn ang="0">
                    <a:pos x="107" y="34"/>
                  </a:cxn>
                  <a:cxn ang="0">
                    <a:pos x="107" y="28"/>
                  </a:cxn>
                  <a:cxn ang="0">
                    <a:pos x="109" y="24"/>
                  </a:cxn>
                  <a:cxn ang="0">
                    <a:pos x="109" y="24"/>
                  </a:cxn>
                  <a:cxn ang="0">
                    <a:pos x="110" y="24"/>
                  </a:cxn>
                  <a:cxn ang="0">
                    <a:pos x="110" y="24"/>
                  </a:cxn>
                </a:cxnLst>
                <a:rect l="0" t="0" r="r" b="b"/>
                <a:pathLst>
                  <a:path w="110" h="75">
                    <a:moveTo>
                      <a:pt x="110" y="24"/>
                    </a:moveTo>
                    <a:lnTo>
                      <a:pt x="106" y="9"/>
                    </a:lnTo>
                    <a:lnTo>
                      <a:pt x="91" y="1"/>
                    </a:lnTo>
                    <a:lnTo>
                      <a:pt x="78" y="3"/>
                    </a:lnTo>
                    <a:lnTo>
                      <a:pt x="69" y="13"/>
                    </a:lnTo>
                    <a:lnTo>
                      <a:pt x="59" y="0"/>
                    </a:lnTo>
                    <a:lnTo>
                      <a:pt x="38" y="3"/>
                    </a:lnTo>
                    <a:lnTo>
                      <a:pt x="28" y="19"/>
                    </a:lnTo>
                    <a:lnTo>
                      <a:pt x="12" y="25"/>
                    </a:lnTo>
                    <a:lnTo>
                      <a:pt x="0" y="40"/>
                    </a:lnTo>
                    <a:lnTo>
                      <a:pt x="16" y="53"/>
                    </a:lnTo>
                    <a:lnTo>
                      <a:pt x="32" y="71"/>
                    </a:lnTo>
                    <a:lnTo>
                      <a:pt x="53" y="75"/>
                    </a:lnTo>
                    <a:lnTo>
                      <a:pt x="78" y="75"/>
                    </a:lnTo>
                    <a:lnTo>
                      <a:pt x="93" y="74"/>
                    </a:lnTo>
                    <a:lnTo>
                      <a:pt x="110" y="59"/>
                    </a:lnTo>
                    <a:lnTo>
                      <a:pt x="110" y="40"/>
                    </a:lnTo>
                    <a:lnTo>
                      <a:pt x="94" y="44"/>
                    </a:lnTo>
                    <a:lnTo>
                      <a:pt x="79" y="49"/>
                    </a:lnTo>
                    <a:lnTo>
                      <a:pt x="66" y="50"/>
                    </a:lnTo>
                    <a:lnTo>
                      <a:pt x="48" y="50"/>
                    </a:lnTo>
                    <a:lnTo>
                      <a:pt x="34" y="43"/>
                    </a:lnTo>
                    <a:lnTo>
                      <a:pt x="21" y="38"/>
                    </a:lnTo>
                    <a:lnTo>
                      <a:pt x="34" y="34"/>
                    </a:lnTo>
                    <a:lnTo>
                      <a:pt x="48" y="29"/>
                    </a:lnTo>
                    <a:lnTo>
                      <a:pt x="60" y="32"/>
                    </a:lnTo>
                    <a:lnTo>
                      <a:pt x="72" y="35"/>
                    </a:lnTo>
                    <a:lnTo>
                      <a:pt x="79" y="28"/>
                    </a:lnTo>
                    <a:lnTo>
                      <a:pt x="88" y="29"/>
                    </a:lnTo>
                    <a:lnTo>
                      <a:pt x="97" y="32"/>
                    </a:lnTo>
                    <a:lnTo>
                      <a:pt x="107" y="34"/>
                    </a:lnTo>
                    <a:lnTo>
                      <a:pt x="107" y="28"/>
                    </a:lnTo>
                    <a:lnTo>
                      <a:pt x="109" y="24"/>
                    </a:lnTo>
                    <a:lnTo>
                      <a:pt x="109" y="24"/>
                    </a:lnTo>
                    <a:lnTo>
                      <a:pt x="110" y="24"/>
                    </a:lnTo>
                    <a:lnTo>
                      <a:pt x="110" y="24"/>
                    </a:lnTo>
                    <a:close/>
                  </a:path>
                </a:pathLst>
              </a:custGeom>
              <a:solidFill>
                <a:srgbClr val="000000"/>
              </a:solidFill>
              <a:ln w="9525">
                <a:noFill/>
                <a:round/>
                <a:headEnd/>
                <a:tailEnd/>
              </a:ln>
            </p:spPr>
            <p:txBody>
              <a:bodyPr/>
              <a:lstStyle/>
              <a:p>
                <a:endParaRPr lang="en-US"/>
              </a:p>
            </p:txBody>
          </p:sp>
          <p:sp>
            <p:nvSpPr>
              <p:cNvPr id="313554" name="Freeform 210"/>
              <p:cNvSpPr>
                <a:spLocks/>
              </p:cNvSpPr>
              <p:nvPr/>
            </p:nvSpPr>
            <p:spPr bwMode="auto">
              <a:xfrm>
                <a:off x="5062" y="483"/>
                <a:ext cx="41" cy="43"/>
              </a:xfrm>
              <a:custGeom>
                <a:avLst/>
                <a:gdLst/>
                <a:ahLst/>
                <a:cxnLst>
                  <a:cxn ang="0">
                    <a:pos x="81" y="37"/>
                  </a:cxn>
                  <a:cxn ang="0">
                    <a:pos x="66" y="54"/>
                  </a:cxn>
                  <a:cxn ang="0">
                    <a:pos x="51" y="75"/>
                  </a:cxn>
                  <a:cxn ang="0">
                    <a:pos x="34" y="84"/>
                  </a:cxn>
                  <a:cxn ang="0">
                    <a:pos x="17" y="85"/>
                  </a:cxn>
                  <a:cxn ang="0">
                    <a:pos x="16" y="74"/>
                  </a:cxn>
                  <a:cxn ang="0">
                    <a:pos x="25" y="65"/>
                  </a:cxn>
                  <a:cxn ang="0">
                    <a:pos x="34" y="54"/>
                  </a:cxn>
                  <a:cxn ang="0">
                    <a:pos x="20" y="57"/>
                  </a:cxn>
                  <a:cxn ang="0">
                    <a:pos x="10" y="65"/>
                  </a:cxn>
                  <a:cxn ang="0">
                    <a:pos x="0" y="56"/>
                  </a:cxn>
                  <a:cxn ang="0">
                    <a:pos x="3" y="50"/>
                  </a:cxn>
                  <a:cxn ang="0">
                    <a:pos x="10" y="44"/>
                  </a:cxn>
                  <a:cxn ang="0">
                    <a:pos x="20" y="40"/>
                  </a:cxn>
                  <a:cxn ang="0">
                    <a:pos x="34" y="35"/>
                  </a:cxn>
                  <a:cxn ang="0">
                    <a:pos x="19" y="34"/>
                  </a:cxn>
                  <a:cxn ang="0">
                    <a:pos x="9" y="24"/>
                  </a:cxn>
                  <a:cxn ang="0">
                    <a:pos x="13" y="10"/>
                  </a:cxn>
                  <a:cxn ang="0">
                    <a:pos x="25" y="10"/>
                  </a:cxn>
                  <a:cxn ang="0">
                    <a:pos x="34" y="7"/>
                  </a:cxn>
                  <a:cxn ang="0">
                    <a:pos x="69" y="0"/>
                  </a:cxn>
                  <a:cxn ang="0">
                    <a:pos x="72" y="13"/>
                  </a:cxn>
                  <a:cxn ang="0">
                    <a:pos x="48" y="18"/>
                  </a:cxn>
                  <a:cxn ang="0">
                    <a:pos x="41" y="18"/>
                  </a:cxn>
                  <a:cxn ang="0">
                    <a:pos x="29" y="19"/>
                  </a:cxn>
                  <a:cxn ang="0">
                    <a:pos x="23" y="22"/>
                  </a:cxn>
                  <a:cxn ang="0">
                    <a:pos x="28" y="28"/>
                  </a:cxn>
                  <a:cxn ang="0">
                    <a:pos x="36" y="26"/>
                  </a:cxn>
                  <a:cxn ang="0">
                    <a:pos x="48" y="32"/>
                  </a:cxn>
                  <a:cxn ang="0">
                    <a:pos x="38" y="38"/>
                  </a:cxn>
                  <a:cxn ang="0">
                    <a:pos x="26" y="46"/>
                  </a:cxn>
                  <a:cxn ang="0">
                    <a:pos x="17" y="50"/>
                  </a:cxn>
                  <a:cxn ang="0">
                    <a:pos x="32" y="49"/>
                  </a:cxn>
                  <a:cxn ang="0">
                    <a:pos x="51" y="43"/>
                  </a:cxn>
                  <a:cxn ang="0">
                    <a:pos x="41" y="57"/>
                  </a:cxn>
                  <a:cxn ang="0">
                    <a:pos x="29" y="72"/>
                  </a:cxn>
                  <a:cxn ang="0">
                    <a:pos x="38" y="74"/>
                  </a:cxn>
                  <a:cxn ang="0">
                    <a:pos x="48" y="65"/>
                  </a:cxn>
                  <a:cxn ang="0">
                    <a:pos x="54" y="53"/>
                  </a:cxn>
                  <a:cxn ang="0">
                    <a:pos x="61" y="44"/>
                  </a:cxn>
                  <a:cxn ang="0">
                    <a:pos x="73" y="28"/>
                  </a:cxn>
                  <a:cxn ang="0">
                    <a:pos x="81" y="37"/>
                  </a:cxn>
                  <a:cxn ang="0">
                    <a:pos x="81" y="37"/>
                  </a:cxn>
                </a:cxnLst>
                <a:rect l="0" t="0" r="r" b="b"/>
                <a:pathLst>
                  <a:path w="81" h="85">
                    <a:moveTo>
                      <a:pt x="81" y="37"/>
                    </a:moveTo>
                    <a:lnTo>
                      <a:pt x="66" y="54"/>
                    </a:lnTo>
                    <a:lnTo>
                      <a:pt x="51" y="75"/>
                    </a:lnTo>
                    <a:lnTo>
                      <a:pt x="34" y="84"/>
                    </a:lnTo>
                    <a:lnTo>
                      <a:pt x="17" y="85"/>
                    </a:lnTo>
                    <a:lnTo>
                      <a:pt x="16" y="74"/>
                    </a:lnTo>
                    <a:lnTo>
                      <a:pt x="25" y="65"/>
                    </a:lnTo>
                    <a:lnTo>
                      <a:pt x="34" y="54"/>
                    </a:lnTo>
                    <a:lnTo>
                      <a:pt x="20" y="57"/>
                    </a:lnTo>
                    <a:lnTo>
                      <a:pt x="10" y="65"/>
                    </a:lnTo>
                    <a:lnTo>
                      <a:pt x="0" y="56"/>
                    </a:lnTo>
                    <a:lnTo>
                      <a:pt x="3" y="50"/>
                    </a:lnTo>
                    <a:lnTo>
                      <a:pt x="10" y="44"/>
                    </a:lnTo>
                    <a:lnTo>
                      <a:pt x="20" y="40"/>
                    </a:lnTo>
                    <a:lnTo>
                      <a:pt x="34" y="35"/>
                    </a:lnTo>
                    <a:lnTo>
                      <a:pt x="19" y="34"/>
                    </a:lnTo>
                    <a:lnTo>
                      <a:pt x="9" y="24"/>
                    </a:lnTo>
                    <a:lnTo>
                      <a:pt x="13" y="10"/>
                    </a:lnTo>
                    <a:lnTo>
                      <a:pt x="25" y="10"/>
                    </a:lnTo>
                    <a:lnTo>
                      <a:pt x="34" y="7"/>
                    </a:lnTo>
                    <a:lnTo>
                      <a:pt x="69" y="0"/>
                    </a:lnTo>
                    <a:lnTo>
                      <a:pt x="72" y="13"/>
                    </a:lnTo>
                    <a:lnTo>
                      <a:pt x="48" y="18"/>
                    </a:lnTo>
                    <a:lnTo>
                      <a:pt x="41" y="18"/>
                    </a:lnTo>
                    <a:lnTo>
                      <a:pt x="29" y="19"/>
                    </a:lnTo>
                    <a:lnTo>
                      <a:pt x="23" y="22"/>
                    </a:lnTo>
                    <a:lnTo>
                      <a:pt x="28" y="28"/>
                    </a:lnTo>
                    <a:lnTo>
                      <a:pt x="36" y="26"/>
                    </a:lnTo>
                    <a:lnTo>
                      <a:pt x="48" y="32"/>
                    </a:lnTo>
                    <a:lnTo>
                      <a:pt x="38" y="38"/>
                    </a:lnTo>
                    <a:lnTo>
                      <a:pt x="26" y="46"/>
                    </a:lnTo>
                    <a:lnTo>
                      <a:pt x="17" y="50"/>
                    </a:lnTo>
                    <a:lnTo>
                      <a:pt x="32" y="49"/>
                    </a:lnTo>
                    <a:lnTo>
                      <a:pt x="51" y="43"/>
                    </a:lnTo>
                    <a:lnTo>
                      <a:pt x="41" y="57"/>
                    </a:lnTo>
                    <a:lnTo>
                      <a:pt x="29" y="72"/>
                    </a:lnTo>
                    <a:lnTo>
                      <a:pt x="38" y="74"/>
                    </a:lnTo>
                    <a:lnTo>
                      <a:pt x="48" y="65"/>
                    </a:lnTo>
                    <a:lnTo>
                      <a:pt x="54" y="53"/>
                    </a:lnTo>
                    <a:lnTo>
                      <a:pt x="61" y="44"/>
                    </a:lnTo>
                    <a:lnTo>
                      <a:pt x="73" y="28"/>
                    </a:lnTo>
                    <a:lnTo>
                      <a:pt x="81" y="37"/>
                    </a:lnTo>
                    <a:lnTo>
                      <a:pt x="81" y="37"/>
                    </a:lnTo>
                    <a:close/>
                  </a:path>
                </a:pathLst>
              </a:custGeom>
              <a:solidFill>
                <a:srgbClr val="000000"/>
              </a:solidFill>
              <a:ln w="9525">
                <a:noFill/>
                <a:round/>
                <a:headEnd/>
                <a:tailEnd/>
              </a:ln>
            </p:spPr>
            <p:txBody>
              <a:bodyPr/>
              <a:lstStyle/>
              <a:p>
                <a:endParaRPr lang="en-US"/>
              </a:p>
            </p:txBody>
          </p:sp>
          <p:sp>
            <p:nvSpPr>
              <p:cNvPr id="313555" name="Freeform 211"/>
              <p:cNvSpPr>
                <a:spLocks/>
              </p:cNvSpPr>
              <p:nvPr/>
            </p:nvSpPr>
            <p:spPr bwMode="auto">
              <a:xfrm>
                <a:off x="5364" y="384"/>
                <a:ext cx="47" cy="37"/>
              </a:xfrm>
              <a:custGeom>
                <a:avLst/>
                <a:gdLst/>
                <a:ahLst/>
                <a:cxnLst>
                  <a:cxn ang="0">
                    <a:pos x="30" y="72"/>
                  </a:cxn>
                  <a:cxn ang="0">
                    <a:pos x="52" y="66"/>
                  </a:cxn>
                  <a:cxn ang="0">
                    <a:pos x="74" y="59"/>
                  </a:cxn>
                  <a:cxn ang="0">
                    <a:pos x="90" y="47"/>
                  </a:cxn>
                  <a:cxn ang="0">
                    <a:pos x="96" y="31"/>
                  </a:cxn>
                  <a:cxn ang="0">
                    <a:pos x="87" y="25"/>
                  </a:cxn>
                  <a:cxn ang="0">
                    <a:pos x="74" y="31"/>
                  </a:cxn>
                  <a:cxn ang="0">
                    <a:pos x="62" y="35"/>
                  </a:cxn>
                  <a:cxn ang="0">
                    <a:pos x="69" y="25"/>
                  </a:cxn>
                  <a:cxn ang="0">
                    <a:pos x="78" y="16"/>
                  </a:cxn>
                  <a:cxn ang="0">
                    <a:pos x="75" y="4"/>
                  </a:cxn>
                  <a:cxn ang="0">
                    <a:pos x="68" y="3"/>
                  </a:cxn>
                  <a:cxn ang="0">
                    <a:pos x="61" y="9"/>
                  </a:cxn>
                  <a:cxn ang="0">
                    <a:pos x="53" y="16"/>
                  </a:cxn>
                  <a:cxn ang="0">
                    <a:pos x="44" y="29"/>
                  </a:cxn>
                  <a:cxn ang="0">
                    <a:pos x="47" y="15"/>
                  </a:cxn>
                  <a:cxn ang="0">
                    <a:pos x="40" y="0"/>
                  </a:cxn>
                  <a:cxn ang="0">
                    <a:pos x="28" y="0"/>
                  </a:cxn>
                  <a:cxn ang="0">
                    <a:pos x="24" y="10"/>
                  </a:cxn>
                  <a:cxn ang="0">
                    <a:pos x="18" y="21"/>
                  </a:cxn>
                  <a:cxn ang="0">
                    <a:pos x="0" y="50"/>
                  </a:cxn>
                  <a:cxn ang="0">
                    <a:pos x="12" y="57"/>
                  </a:cxn>
                  <a:cxn ang="0">
                    <a:pos x="22" y="35"/>
                  </a:cxn>
                  <a:cxn ang="0">
                    <a:pos x="25" y="28"/>
                  </a:cxn>
                  <a:cxn ang="0">
                    <a:pos x="30" y="21"/>
                  </a:cxn>
                  <a:cxn ang="0">
                    <a:pos x="34" y="15"/>
                  </a:cxn>
                  <a:cxn ang="0">
                    <a:pos x="38" y="21"/>
                  </a:cxn>
                  <a:cxn ang="0">
                    <a:pos x="34" y="28"/>
                  </a:cxn>
                  <a:cxn ang="0">
                    <a:pos x="34" y="43"/>
                  </a:cxn>
                  <a:cxn ang="0">
                    <a:pos x="46" y="34"/>
                  </a:cxn>
                  <a:cxn ang="0">
                    <a:pos x="56" y="26"/>
                  </a:cxn>
                  <a:cxn ang="0">
                    <a:pos x="65" y="19"/>
                  </a:cxn>
                  <a:cxn ang="0">
                    <a:pos x="56" y="32"/>
                  </a:cxn>
                  <a:cxn ang="0">
                    <a:pos x="46" y="47"/>
                  </a:cxn>
                  <a:cxn ang="0">
                    <a:pos x="63" y="43"/>
                  </a:cxn>
                  <a:cxn ang="0">
                    <a:pos x="78" y="37"/>
                  </a:cxn>
                  <a:cxn ang="0">
                    <a:pos x="78" y="47"/>
                  </a:cxn>
                  <a:cxn ang="0">
                    <a:pos x="66" y="50"/>
                  </a:cxn>
                  <a:cxn ang="0">
                    <a:pos x="55" y="53"/>
                  </a:cxn>
                  <a:cxn ang="0">
                    <a:pos x="41" y="57"/>
                  </a:cxn>
                  <a:cxn ang="0">
                    <a:pos x="22" y="65"/>
                  </a:cxn>
                  <a:cxn ang="0">
                    <a:pos x="30" y="72"/>
                  </a:cxn>
                  <a:cxn ang="0">
                    <a:pos x="30" y="72"/>
                  </a:cxn>
                </a:cxnLst>
                <a:rect l="0" t="0" r="r" b="b"/>
                <a:pathLst>
                  <a:path w="96" h="72">
                    <a:moveTo>
                      <a:pt x="30" y="72"/>
                    </a:moveTo>
                    <a:lnTo>
                      <a:pt x="52" y="66"/>
                    </a:lnTo>
                    <a:lnTo>
                      <a:pt x="74" y="59"/>
                    </a:lnTo>
                    <a:lnTo>
                      <a:pt x="90" y="47"/>
                    </a:lnTo>
                    <a:lnTo>
                      <a:pt x="96" y="31"/>
                    </a:lnTo>
                    <a:lnTo>
                      <a:pt x="87" y="25"/>
                    </a:lnTo>
                    <a:lnTo>
                      <a:pt x="74" y="31"/>
                    </a:lnTo>
                    <a:lnTo>
                      <a:pt x="62" y="35"/>
                    </a:lnTo>
                    <a:lnTo>
                      <a:pt x="69" y="25"/>
                    </a:lnTo>
                    <a:lnTo>
                      <a:pt x="78" y="16"/>
                    </a:lnTo>
                    <a:lnTo>
                      <a:pt x="75" y="4"/>
                    </a:lnTo>
                    <a:lnTo>
                      <a:pt x="68" y="3"/>
                    </a:lnTo>
                    <a:lnTo>
                      <a:pt x="61" y="9"/>
                    </a:lnTo>
                    <a:lnTo>
                      <a:pt x="53" y="16"/>
                    </a:lnTo>
                    <a:lnTo>
                      <a:pt x="44" y="29"/>
                    </a:lnTo>
                    <a:lnTo>
                      <a:pt x="47" y="15"/>
                    </a:lnTo>
                    <a:lnTo>
                      <a:pt x="40" y="0"/>
                    </a:lnTo>
                    <a:lnTo>
                      <a:pt x="28" y="0"/>
                    </a:lnTo>
                    <a:lnTo>
                      <a:pt x="24" y="10"/>
                    </a:lnTo>
                    <a:lnTo>
                      <a:pt x="18" y="21"/>
                    </a:lnTo>
                    <a:lnTo>
                      <a:pt x="0" y="50"/>
                    </a:lnTo>
                    <a:lnTo>
                      <a:pt x="12" y="57"/>
                    </a:lnTo>
                    <a:lnTo>
                      <a:pt x="22" y="35"/>
                    </a:lnTo>
                    <a:lnTo>
                      <a:pt x="25" y="28"/>
                    </a:lnTo>
                    <a:lnTo>
                      <a:pt x="30" y="21"/>
                    </a:lnTo>
                    <a:lnTo>
                      <a:pt x="34" y="15"/>
                    </a:lnTo>
                    <a:lnTo>
                      <a:pt x="38" y="21"/>
                    </a:lnTo>
                    <a:lnTo>
                      <a:pt x="34" y="28"/>
                    </a:lnTo>
                    <a:lnTo>
                      <a:pt x="34" y="43"/>
                    </a:lnTo>
                    <a:lnTo>
                      <a:pt x="46" y="34"/>
                    </a:lnTo>
                    <a:lnTo>
                      <a:pt x="56" y="26"/>
                    </a:lnTo>
                    <a:lnTo>
                      <a:pt x="65" y="19"/>
                    </a:lnTo>
                    <a:lnTo>
                      <a:pt x="56" y="32"/>
                    </a:lnTo>
                    <a:lnTo>
                      <a:pt x="46" y="47"/>
                    </a:lnTo>
                    <a:lnTo>
                      <a:pt x="63" y="43"/>
                    </a:lnTo>
                    <a:lnTo>
                      <a:pt x="78" y="37"/>
                    </a:lnTo>
                    <a:lnTo>
                      <a:pt x="78" y="47"/>
                    </a:lnTo>
                    <a:lnTo>
                      <a:pt x="66" y="50"/>
                    </a:lnTo>
                    <a:lnTo>
                      <a:pt x="55" y="53"/>
                    </a:lnTo>
                    <a:lnTo>
                      <a:pt x="41" y="57"/>
                    </a:lnTo>
                    <a:lnTo>
                      <a:pt x="22" y="65"/>
                    </a:lnTo>
                    <a:lnTo>
                      <a:pt x="30" y="72"/>
                    </a:lnTo>
                    <a:lnTo>
                      <a:pt x="30" y="72"/>
                    </a:lnTo>
                    <a:close/>
                  </a:path>
                </a:pathLst>
              </a:custGeom>
              <a:solidFill>
                <a:srgbClr val="000000"/>
              </a:solidFill>
              <a:ln w="9525">
                <a:noFill/>
                <a:round/>
                <a:headEnd/>
                <a:tailEnd/>
              </a:ln>
            </p:spPr>
            <p:txBody>
              <a:bodyPr/>
              <a:lstStyle/>
              <a:p>
                <a:endParaRPr lang="en-US"/>
              </a:p>
            </p:txBody>
          </p:sp>
          <p:sp>
            <p:nvSpPr>
              <p:cNvPr id="313556" name="Freeform 212"/>
              <p:cNvSpPr>
                <a:spLocks/>
              </p:cNvSpPr>
              <p:nvPr/>
            </p:nvSpPr>
            <p:spPr bwMode="auto">
              <a:xfrm>
                <a:off x="5103" y="673"/>
                <a:ext cx="58" cy="58"/>
              </a:xfrm>
              <a:custGeom>
                <a:avLst/>
                <a:gdLst/>
                <a:ahLst/>
                <a:cxnLst>
                  <a:cxn ang="0">
                    <a:pos x="72" y="15"/>
                  </a:cxn>
                  <a:cxn ang="0">
                    <a:pos x="61" y="9"/>
                  </a:cxn>
                  <a:cxn ang="0">
                    <a:pos x="35" y="3"/>
                  </a:cxn>
                  <a:cxn ang="0">
                    <a:pos x="11" y="0"/>
                  </a:cxn>
                  <a:cxn ang="0">
                    <a:pos x="5" y="6"/>
                  </a:cxn>
                  <a:cxn ang="0">
                    <a:pos x="1" y="17"/>
                  </a:cxn>
                  <a:cxn ang="0">
                    <a:pos x="0" y="28"/>
                  </a:cxn>
                  <a:cxn ang="0">
                    <a:pos x="11" y="47"/>
                  </a:cxn>
                  <a:cxn ang="0">
                    <a:pos x="25" y="68"/>
                  </a:cxn>
                  <a:cxn ang="0">
                    <a:pos x="47" y="87"/>
                  </a:cxn>
                  <a:cxn ang="0">
                    <a:pos x="48" y="108"/>
                  </a:cxn>
                  <a:cxn ang="0">
                    <a:pos x="60" y="117"/>
                  </a:cxn>
                  <a:cxn ang="0">
                    <a:pos x="82" y="112"/>
                  </a:cxn>
                  <a:cxn ang="0">
                    <a:pos x="101" y="96"/>
                  </a:cxn>
                  <a:cxn ang="0">
                    <a:pos x="116" y="80"/>
                  </a:cxn>
                  <a:cxn ang="0">
                    <a:pos x="108" y="67"/>
                  </a:cxn>
                  <a:cxn ang="0">
                    <a:pos x="99" y="71"/>
                  </a:cxn>
                  <a:cxn ang="0">
                    <a:pos x="86" y="81"/>
                  </a:cxn>
                  <a:cxn ang="0">
                    <a:pos x="80" y="89"/>
                  </a:cxn>
                  <a:cxn ang="0">
                    <a:pos x="67" y="97"/>
                  </a:cxn>
                  <a:cxn ang="0">
                    <a:pos x="60" y="87"/>
                  </a:cxn>
                  <a:cxn ang="0">
                    <a:pos x="54" y="80"/>
                  </a:cxn>
                  <a:cxn ang="0">
                    <a:pos x="39" y="64"/>
                  </a:cxn>
                  <a:cxn ang="0">
                    <a:pos x="22" y="47"/>
                  </a:cxn>
                  <a:cxn ang="0">
                    <a:pos x="17" y="30"/>
                  </a:cxn>
                  <a:cxn ang="0">
                    <a:pos x="17" y="19"/>
                  </a:cxn>
                  <a:cxn ang="0">
                    <a:pos x="30" y="15"/>
                  </a:cxn>
                  <a:cxn ang="0">
                    <a:pos x="44" y="21"/>
                  </a:cxn>
                  <a:cxn ang="0">
                    <a:pos x="64" y="25"/>
                  </a:cxn>
                  <a:cxn ang="0">
                    <a:pos x="76" y="28"/>
                  </a:cxn>
                  <a:cxn ang="0">
                    <a:pos x="82" y="21"/>
                  </a:cxn>
                  <a:cxn ang="0">
                    <a:pos x="72" y="15"/>
                  </a:cxn>
                  <a:cxn ang="0">
                    <a:pos x="72" y="15"/>
                  </a:cxn>
                </a:cxnLst>
                <a:rect l="0" t="0" r="r" b="b"/>
                <a:pathLst>
                  <a:path w="116" h="117">
                    <a:moveTo>
                      <a:pt x="72" y="15"/>
                    </a:moveTo>
                    <a:lnTo>
                      <a:pt x="61" y="9"/>
                    </a:lnTo>
                    <a:lnTo>
                      <a:pt x="35" y="3"/>
                    </a:lnTo>
                    <a:lnTo>
                      <a:pt x="11" y="0"/>
                    </a:lnTo>
                    <a:lnTo>
                      <a:pt x="5" y="6"/>
                    </a:lnTo>
                    <a:lnTo>
                      <a:pt x="1" y="17"/>
                    </a:lnTo>
                    <a:lnTo>
                      <a:pt x="0" y="28"/>
                    </a:lnTo>
                    <a:lnTo>
                      <a:pt x="11" y="47"/>
                    </a:lnTo>
                    <a:lnTo>
                      <a:pt x="25" y="68"/>
                    </a:lnTo>
                    <a:lnTo>
                      <a:pt x="47" y="87"/>
                    </a:lnTo>
                    <a:lnTo>
                      <a:pt x="48" y="108"/>
                    </a:lnTo>
                    <a:lnTo>
                      <a:pt x="60" y="117"/>
                    </a:lnTo>
                    <a:lnTo>
                      <a:pt x="82" y="112"/>
                    </a:lnTo>
                    <a:lnTo>
                      <a:pt x="101" y="96"/>
                    </a:lnTo>
                    <a:lnTo>
                      <a:pt x="116" y="80"/>
                    </a:lnTo>
                    <a:lnTo>
                      <a:pt x="108" y="67"/>
                    </a:lnTo>
                    <a:lnTo>
                      <a:pt x="99" y="71"/>
                    </a:lnTo>
                    <a:lnTo>
                      <a:pt x="86" y="81"/>
                    </a:lnTo>
                    <a:lnTo>
                      <a:pt x="80" y="89"/>
                    </a:lnTo>
                    <a:lnTo>
                      <a:pt x="67" y="97"/>
                    </a:lnTo>
                    <a:lnTo>
                      <a:pt x="60" y="87"/>
                    </a:lnTo>
                    <a:lnTo>
                      <a:pt x="54" y="80"/>
                    </a:lnTo>
                    <a:lnTo>
                      <a:pt x="39" y="64"/>
                    </a:lnTo>
                    <a:lnTo>
                      <a:pt x="22" y="47"/>
                    </a:lnTo>
                    <a:lnTo>
                      <a:pt x="17" y="30"/>
                    </a:lnTo>
                    <a:lnTo>
                      <a:pt x="17" y="19"/>
                    </a:lnTo>
                    <a:lnTo>
                      <a:pt x="30" y="15"/>
                    </a:lnTo>
                    <a:lnTo>
                      <a:pt x="44" y="21"/>
                    </a:lnTo>
                    <a:lnTo>
                      <a:pt x="64" y="25"/>
                    </a:lnTo>
                    <a:lnTo>
                      <a:pt x="76" y="28"/>
                    </a:lnTo>
                    <a:lnTo>
                      <a:pt x="82" y="21"/>
                    </a:lnTo>
                    <a:lnTo>
                      <a:pt x="72" y="15"/>
                    </a:lnTo>
                    <a:lnTo>
                      <a:pt x="72" y="15"/>
                    </a:lnTo>
                    <a:close/>
                  </a:path>
                </a:pathLst>
              </a:custGeom>
              <a:solidFill>
                <a:srgbClr val="000000"/>
              </a:solidFill>
              <a:ln w="9525">
                <a:noFill/>
                <a:round/>
                <a:headEnd/>
                <a:tailEnd/>
              </a:ln>
            </p:spPr>
            <p:txBody>
              <a:bodyPr/>
              <a:lstStyle/>
              <a:p>
                <a:endParaRPr lang="en-US"/>
              </a:p>
            </p:txBody>
          </p:sp>
        </p:grpSp>
        <p:sp>
          <p:nvSpPr>
            <p:cNvPr id="313557" name="Freeform 213"/>
            <p:cNvSpPr>
              <a:spLocks/>
            </p:cNvSpPr>
            <p:nvPr/>
          </p:nvSpPr>
          <p:spPr bwMode="auto">
            <a:xfrm>
              <a:off x="5286" y="704"/>
              <a:ext cx="67" cy="47"/>
            </a:xfrm>
            <a:custGeom>
              <a:avLst/>
              <a:gdLst/>
              <a:ahLst/>
              <a:cxnLst>
                <a:cxn ang="0">
                  <a:pos x="71" y="0"/>
                </a:cxn>
                <a:cxn ang="0">
                  <a:pos x="82" y="1"/>
                </a:cxn>
                <a:cxn ang="0">
                  <a:pos x="107" y="8"/>
                </a:cxn>
                <a:cxn ang="0">
                  <a:pos x="129" y="17"/>
                </a:cxn>
                <a:cxn ang="0">
                  <a:pos x="132" y="26"/>
                </a:cxn>
                <a:cxn ang="0">
                  <a:pos x="129" y="38"/>
                </a:cxn>
                <a:cxn ang="0">
                  <a:pos x="125" y="47"/>
                </a:cxn>
                <a:cxn ang="0">
                  <a:pos x="107" y="58"/>
                </a:cxn>
                <a:cxn ang="0">
                  <a:pos x="85" y="70"/>
                </a:cxn>
                <a:cxn ang="0">
                  <a:pos x="56" y="76"/>
                </a:cxn>
                <a:cxn ang="0">
                  <a:pos x="44" y="91"/>
                </a:cxn>
                <a:cxn ang="0">
                  <a:pos x="31" y="94"/>
                </a:cxn>
                <a:cxn ang="0">
                  <a:pos x="12" y="79"/>
                </a:cxn>
                <a:cxn ang="0">
                  <a:pos x="4" y="55"/>
                </a:cxn>
                <a:cxn ang="0">
                  <a:pos x="0" y="33"/>
                </a:cxn>
                <a:cxn ang="0">
                  <a:pos x="12" y="25"/>
                </a:cxn>
                <a:cxn ang="0">
                  <a:pos x="21" y="33"/>
                </a:cxn>
                <a:cxn ang="0">
                  <a:pos x="22" y="50"/>
                </a:cxn>
                <a:cxn ang="0">
                  <a:pos x="26" y="60"/>
                </a:cxn>
                <a:cxn ang="0">
                  <a:pos x="32" y="75"/>
                </a:cxn>
                <a:cxn ang="0">
                  <a:pos x="44" y="70"/>
                </a:cxn>
                <a:cxn ang="0">
                  <a:pos x="51" y="63"/>
                </a:cxn>
                <a:cxn ang="0">
                  <a:pos x="75" y="57"/>
                </a:cxn>
                <a:cxn ang="0">
                  <a:pos x="95" y="53"/>
                </a:cxn>
                <a:cxn ang="0">
                  <a:pos x="109" y="41"/>
                </a:cxn>
                <a:cxn ang="0">
                  <a:pos x="116" y="29"/>
                </a:cxn>
                <a:cxn ang="0">
                  <a:pos x="104" y="20"/>
                </a:cxn>
                <a:cxn ang="0">
                  <a:pos x="91" y="19"/>
                </a:cxn>
                <a:cxn ang="0">
                  <a:pos x="71" y="11"/>
                </a:cxn>
                <a:cxn ang="0">
                  <a:pos x="59" y="10"/>
                </a:cxn>
                <a:cxn ang="0">
                  <a:pos x="59" y="1"/>
                </a:cxn>
                <a:cxn ang="0">
                  <a:pos x="71" y="0"/>
                </a:cxn>
                <a:cxn ang="0">
                  <a:pos x="71" y="0"/>
                </a:cxn>
              </a:cxnLst>
              <a:rect l="0" t="0" r="r" b="b"/>
              <a:pathLst>
                <a:path w="132" h="94">
                  <a:moveTo>
                    <a:pt x="71" y="0"/>
                  </a:moveTo>
                  <a:lnTo>
                    <a:pt x="82" y="1"/>
                  </a:lnTo>
                  <a:lnTo>
                    <a:pt x="107" y="8"/>
                  </a:lnTo>
                  <a:lnTo>
                    <a:pt x="129" y="17"/>
                  </a:lnTo>
                  <a:lnTo>
                    <a:pt x="132" y="26"/>
                  </a:lnTo>
                  <a:lnTo>
                    <a:pt x="129" y="38"/>
                  </a:lnTo>
                  <a:lnTo>
                    <a:pt x="125" y="47"/>
                  </a:lnTo>
                  <a:lnTo>
                    <a:pt x="107" y="58"/>
                  </a:lnTo>
                  <a:lnTo>
                    <a:pt x="85" y="70"/>
                  </a:lnTo>
                  <a:lnTo>
                    <a:pt x="56" y="76"/>
                  </a:lnTo>
                  <a:lnTo>
                    <a:pt x="44" y="91"/>
                  </a:lnTo>
                  <a:lnTo>
                    <a:pt x="31" y="94"/>
                  </a:lnTo>
                  <a:lnTo>
                    <a:pt x="12" y="79"/>
                  </a:lnTo>
                  <a:lnTo>
                    <a:pt x="4" y="55"/>
                  </a:lnTo>
                  <a:lnTo>
                    <a:pt x="0" y="33"/>
                  </a:lnTo>
                  <a:lnTo>
                    <a:pt x="12" y="25"/>
                  </a:lnTo>
                  <a:lnTo>
                    <a:pt x="21" y="33"/>
                  </a:lnTo>
                  <a:lnTo>
                    <a:pt x="22" y="50"/>
                  </a:lnTo>
                  <a:lnTo>
                    <a:pt x="26" y="60"/>
                  </a:lnTo>
                  <a:lnTo>
                    <a:pt x="32" y="75"/>
                  </a:lnTo>
                  <a:lnTo>
                    <a:pt x="44" y="70"/>
                  </a:lnTo>
                  <a:lnTo>
                    <a:pt x="51" y="63"/>
                  </a:lnTo>
                  <a:lnTo>
                    <a:pt x="75" y="57"/>
                  </a:lnTo>
                  <a:lnTo>
                    <a:pt x="95" y="53"/>
                  </a:lnTo>
                  <a:lnTo>
                    <a:pt x="109" y="41"/>
                  </a:lnTo>
                  <a:lnTo>
                    <a:pt x="116" y="29"/>
                  </a:lnTo>
                  <a:lnTo>
                    <a:pt x="104" y="20"/>
                  </a:lnTo>
                  <a:lnTo>
                    <a:pt x="91" y="19"/>
                  </a:lnTo>
                  <a:lnTo>
                    <a:pt x="71" y="11"/>
                  </a:lnTo>
                  <a:lnTo>
                    <a:pt x="59" y="10"/>
                  </a:lnTo>
                  <a:lnTo>
                    <a:pt x="59" y="1"/>
                  </a:lnTo>
                  <a:lnTo>
                    <a:pt x="71" y="0"/>
                  </a:lnTo>
                  <a:lnTo>
                    <a:pt x="71" y="0"/>
                  </a:lnTo>
                  <a:close/>
                </a:path>
              </a:pathLst>
            </a:custGeom>
            <a:solidFill>
              <a:srgbClr val="000000"/>
            </a:solidFill>
            <a:ln w="9525">
              <a:noFill/>
              <a:round/>
              <a:headEnd/>
              <a:tailEnd/>
            </a:ln>
          </p:spPr>
          <p:txBody>
            <a:bodyPr/>
            <a:lstStyle/>
            <a:p>
              <a:endParaRPr lang="en-US"/>
            </a:p>
          </p:txBody>
        </p:sp>
        <p:sp>
          <p:nvSpPr>
            <p:cNvPr id="313558" name="Freeform 214"/>
            <p:cNvSpPr>
              <a:spLocks/>
            </p:cNvSpPr>
            <p:nvPr/>
          </p:nvSpPr>
          <p:spPr bwMode="auto">
            <a:xfrm>
              <a:off x="4793" y="906"/>
              <a:ext cx="230" cy="182"/>
            </a:xfrm>
            <a:custGeom>
              <a:avLst/>
              <a:gdLst/>
              <a:ahLst/>
              <a:cxnLst>
                <a:cxn ang="0">
                  <a:pos x="167" y="129"/>
                </a:cxn>
                <a:cxn ang="0">
                  <a:pos x="137" y="119"/>
                </a:cxn>
                <a:cxn ang="0">
                  <a:pos x="116" y="113"/>
                </a:cxn>
                <a:cxn ang="0">
                  <a:pos x="94" y="106"/>
                </a:cxn>
                <a:cxn ang="0">
                  <a:pos x="76" y="94"/>
                </a:cxn>
                <a:cxn ang="0">
                  <a:pos x="63" y="87"/>
                </a:cxn>
                <a:cxn ang="0">
                  <a:pos x="31" y="60"/>
                </a:cxn>
                <a:cxn ang="0">
                  <a:pos x="0" y="90"/>
                </a:cxn>
                <a:cxn ang="0">
                  <a:pos x="19" y="110"/>
                </a:cxn>
                <a:cxn ang="0">
                  <a:pos x="53" y="141"/>
                </a:cxn>
                <a:cxn ang="0">
                  <a:pos x="82" y="162"/>
                </a:cxn>
                <a:cxn ang="0">
                  <a:pos x="129" y="193"/>
                </a:cxn>
                <a:cxn ang="0">
                  <a:pos x="170" y="212"/>
                </a:cxn>
                <a:cxn ang="0">
                  <a:pos x="153" y="363"/>
                </a:cxn>
                <a:cxn ang="0">
                  <a:pos x="197" y="344"/>
                </a:cxn>
                <a:cxn ang="0">
                  <a:pos x="267" y="328"/>
                </a:cxn>
                <a:cxn ang="0">
                  <a:pos x="344" y="320"/>
                </a:cxn>
                <a:cxn ang="0">
                  <a:pos x="378" y="312"/>
                </a:cxn>
                <a:cxn ang="0">
                  <a:pos x="388" y="297"/>
                </a:cxn>
                <a:cxn ang="0">
                  <a:pos x="353" y="254"/>
                </a:cxn>
                <a:cxn ang="0">
                  <a:pos x="316" y="194"/>
                </a:cxn>
                <a:cxn ang="0">
                  <a:pos x="317" y="163"/>
                </a:cxn>
                <a:cxn ang="0">
                  <a:pos x="345" y="146"/>
                </a:cxn>
                <a:cxn ang="0">
                  <a:pos x="380" y="123"/>
                </a:cxn>
                <a:cxn ang="0">
                  <a:pos x="429" y="75"/>
                </a:cxn>
                <a:cxn ang="0">
                  <a:pos x="460" y="38"/>
                </a:cxn>
                <a:cxn ang="0">
                  <a:pos x="451" y="23"/>
                </a:cxn>
                <a:cxn ang="0">
                  <a:pos x="433" y="0"/>
                </a:cxn>
                <a:cxn ang="0">
                  <a:pos x="414" y="28"/>
                </a:cxn>
                <a:cxn ang="0">
                  <a:pos x="388" y="50"/>
                </a:cxn>
                <a:cxn ang="0">
                  <a:pos x="354" y="76"/>
                </a:cxn>
                <a:cxn ang="0">
                  <a:pos x="316" y="93"/>
                </a:cxn>
                <a:cxn ang="0">
                  <a:pos x="250" y="96"/>
                </a:cxn>
                <a:cxn ang="0">
                  <a:pos x="219" y="129"/>
                </a:cxn>
                <a:cxn ang="0">
                  <a:pos x="167" y="129"/>
                </a:cxn>
                <a:cxn ang="0">
                  <a:pos x="167" y="129"/>
                </a:cxn>
              </a:cxnLst>
              <a:rect l="0" t="0" r="r" b="b"/>
              <a:pathLst>
                <a:path w="460" h="363">
                  <a:moveTo>
                    <a:pt x="167" y="129"/>
                  </a:moveTo>
                  <a:lnTo>
                    <a:pt x="137" y="119"/>
                  </a:lnTo>
                  <a:lnTo>
                    <a:pt x="116" y="113"/>
                  </a:lnTo>
                  <a:lnTo>
                    <a:pt x="94" y="106"/>
                  </a:lnTo>
                  <a:lnTo>
                    <a:pt x="76" y="94"/>
                  </a:lnTo>
                  <a:lnTo>
                    <a:pt x="63" y="87"/>
                  </a:lnTo>
                  <a:lnTo>
                    <a:pt x="31" y="60"/>
                  </a:lnTo>
                  <a:lnTo>
                    <a:pt x="0" y="90"/>
                  </a:lnTo>
                  <a:lnTo>
                    <a:pt x="19" y="110"/>
                  </a:lnTo>
                  <a:lnTo>
                    <a:pt x="53" y="141"/>
                  </a:lnTo>
                  <a:lnTo>
                    <a:pt x="82" y="162"/>
                  </a:lnTo>
                  <a:lnTo>
                    <a:pt x="129" y="193"/>
                  </a:lnTo>
                  <a:lnTo>
                    <a:pt x="170" y="212"/>
                  </a:lnTo>
                  <a:lnTo>
                    <a:pt x="153" y="363"/>
                  </a:lnTo>
                  <a:lnTo>
                    <a:pt x="197" y="344"/>
                  </a:lnTo>
                  <a:lnTo>
                    <a:pt x="267" y="328"/>
                  </a:lnTo>
                  <a:lnTo>
                    <a:pt x="344" y="320"/>
                  </a:lnTo>
                  <a:lnTo>
                    <a:pt x="378" y="312"/>
                  </a:lnTo>
                  <a:lnTo>
                    <a:pt x="388" y="297"/>
                  </a:lnTo>
                  <a:lnTo>
                    <a:pt x="353" y="254"/>
                  </a:lnTo>
                  <a:lnTo>
                    <a:pt x="316" y="194"/>
                  </a:lnTo>
                  <a:lnTo>
                    <a:pt x="317" y="163"/>
                  </a:lnTo>
                  <a:lnTo>
                    <a:pt x="345" y="146"/>
                  </a:lnTo>
                  <a:lnTo>
                    <a:pt x="380" y="123"/>
                  </a:lnTo>
                  <a:lnTo>
                    <a:pt x="429" y="75"/>
                  </a:lnTo>
                  <a:lnTo>
                    <a:pt x="460" y="38"/>
                  </a:lnTo>
                  <a:lnTo>
                    <a:pt x="451" y="23"/>
                  </a:lnTo>
                  <a:lnTo>
                    <a:pt x="433" y="0"/>
                  </a:lnTo>
                  <a:lnTo>
                    <a:pt x="414" y="28"/>
                  </a:lnTo>
                  <a:lnTo>
                    <a:pt x="388" y="50"/>
                  </a:lnTo>
                  <a:lnTo>
                    <a:pt x="354" y="76"/>
                  </a:lnTo>
                  <a:lnTo>
                    <a:pt x="316" y="93"/>
                  </a:lnTo>
                  <a:lnTo>
                    <a:pt x="250" y="96"/>
                  </a:lnTo>
                  <a:lnTo>
                    <a:pt x="219" y="129"/>
                  </a:lnTo>
                  <a:lnTo>
                    <a:pt x="167" y="129"/>
                  </a:lnTo>
                  <a:lnTo>
                    <a:pt x="167" y="129"/>
                  </a:lnTo>
                  <a:close/>
                </a:path>
              </a:pathLst>
            </a:custGeom>
            <a:solidFill>
              <a:srgbClr val="FFBFBF"/>
            </a:solidFill>
            <a:ln w="9525">
              <a:noFill/>
              <a:round/>
              <a:headEnd/>
              <a:tailEnd/>
            </a:ln>
          </p:spPr>
          <p:txBody>
            <a:bodyPr/>
            <a:lstStyle/>
            <a:p>
              <a:endParaRPr lang="en-US"/>
            </a:p>
          </p:txBody>
        </p:sp>
        <p:sp>
          <p:nvSpPr>
            <p:cNvPr id="313559" name="Freeform 215"/>
            <p:cNvSpPr>
              <a:spLocks/>
            </p:cNvSpPr>
            <p:nvPr/>
          </p:nvSpPr>
          <p:spPr bwMode="auto">
            <a:xfrm>
              <a:off x="4799" y="779"/>
              <a:ext cx="69" cy="197"/>
            </a:xfrm>
            <a:custGeom>
              <a:avLst/>
              <a:gdLst/>
              <a:ahLst/>
              <a:cxnLst>
                <a:cxn ang="0">
                  <a:pos x="136" y="32"/>
                </a:cxn>
                <a:cxn ang="0">
                  <a:pos x="116" y="12"/>
                </a:cxn>
                <a:cxn ang="0">
                  <a:pos x="82" y="3"/>
                </a:cxn>
                <a:cxn ang="0">
                  <a:pos x="57" y="0"/>
                </a:cxn>
                <a:cxn ang="0">
                  <a:pos x="26" y="15"/>
                </a:cxn>
                <a:cxn ang="0">
                  <a:pos x="3" y="57"/>
                </a:cxn>
                <a:cxn ang="0">
                  <a:pos x="0" y="105"/>
                </a:cxn>
                <a:cxn ang="0">
                  <a:pos x="8" y="144"/>
                </a:cxn>
                <a:cxn ang="0">
                  <a:pos x="28" y="196"/>
                </a:cxn>
                <a:cxn ang="0">
                  <a:pos x="50" y="246"/>
                </a:cxn>
                <a:cxn ang="0">
                  <a:pos x="76" y="304"/>
                </a:cxn>
                <a:cxn ang="0">
                  <a:pos x="92" y="343"/>
                </a:cxn>
                <a:cxn ang="0">
                  <a:pos x="88" y="365"/>
                </a:cxn>
                <a:cxn ang="0">
                  <a:pos x="69" y="374"/>
                </a:cxn>
                <a:cxn ang="0">
                  <a:pos x="66" y="381"/>
                </a:cxn>
                <a:cxn ang="0">
                  <a:pos x="91" y="394"/>
                </a:cxn>
                <a:cxn ang="0">
                  <a:pos x="125" y="391"/>
                </a:cxn>
                <a:cxn ang="0">
                  <a:pos x="136" y="377"/>
                </a:cxn>
                <a:cxn ang="0">
                  <a:pos x="111" y="313"/>
                </a:cxn>
                <a:cxn ang="0">
                  <a:pos x="91" y="268"/>
                </a:cxn>
                <a:cxn ang="0">
                  <a:pos x="72" y="200"/>
                </a:cxn>
                <a:cxn ang="0">
                  <a:pos x="44" y="137"/>
                </a:cxn>
                <a:cxn ang="0">
                  <a:pos x="57" y="72"/>
                </a:cxn>
                <a:cxn ang="0">
                  <a:pos x="91" y="52"/>
                </a:cxn>
                <a:cxn ang="0">
                  <a:pos x="111" y="41"/>
                </a:cxn>
                <a:cxn ang="0">
                  <a:pos x="136" y="32"/>
                </a:cxn>
                <a:cxn ang="0">
                  <a:pos x="136" y="32"/>
                </a:cxn>
              </a:cxnLst>
              <a:rect l="0" t="0" r="r" b="b"/>
              <a:pathLst>
                <a:path w="136" h="394">
                  <a:moveTo>
                    <a:pt x="136" y="32"/>
                  </a:moveTo>
                  <a:lnTo>
                    <a:pt x="116" y="12"/>
                  </a:lnTo>
                  <a:lnTo>
                    <a:pt x="82" y="3"/>
                  </a:lnTo>
                  <a:lnTo>
                    <a:pt x="57" y="0"/>
                  </a:lnTo>
                  <a:lnTo>
                    <a:pt x="26" y="15"/>
                  </a:lnTo>
                  <a:lnTo>
                    <a:pt x="3" y="57"/>
                  </a:lnTo>
                  <a:lnTo>
                    <a:pt x="0" y="105"/>
                  </a:lnTo>
                  <a:lnTo>
                    <a:pt x="8" y="144"/>
                  </a:lnTo>
                  <a:lnTo>
                    <a:pt x="28" y="196"/>
                  </a:lnTo>
                  <a:lnTo>
                    <a:pt x="50" y="246"/>
                  </a:lnTo>
                  <a:lnTo>
                    <a:pt x="76" y="304"/>
                  </a:lnTo>
                  <a:lnTo>
                    <a:pt x="92" y="343"/>
                  </a:lnTo>
                  <a:lnTo>
                    <a:pt x="88" y="365"/>
                  </a:lnTo>
                  <a:lnTo>
                    <a:pt x="69" y="374"/>
                  </a:lnTo>
                  <a:lnTo>
                    <a:pt x="66" y="381"/>
                  </a:lnTo>
                  <a:lnTo>
                    <a:pt x="91" y="394"/>
                  </a:lnTo>
                  <a:lnTo>
                    <a:pt x="125" y="391"/>
                  </a:lnTo>
                  <a:lnTo>
                    <a:pt x="136" y="377"/>
                  </a:lnTo>
                  <a:lnTo>
                    <a:pt x="111" y="313"/>
                  </a:lnTo>
                  <a:lnTo>
                    <a:pt x="91" y="268"/>
                  </a:lnTo>
                  <a:lnTo>
                    <a:pt x="72" y="200"/>
                  </a:lnTo>
                  <a:lnTo>
                    <a:pt x="44" y="137"/>
                  </a:lnTo>
                  <a:lnTo>
                    <a:pt x="57" y="72"/>
                  </a:lnTo>
                  <a:lnTo>
                    <a:pt x="91" y="52"/>
                  </a:lnTo>
                  <a:lnTo>
                    <a:pt x="111" y="41"/>
                  </a:lnTo>
                  <a:lnTo>
                    <a:pt x="136" y="32"/>
                  </a:lnTo>
                  <a:lnTo>
                    <a:pt x="136" y="32"/>
                  </a:lnTo>
                  <a:close/>
                </a:path>
              </a:pathLst>
            </a:custGeom>
            <a:solidFill>
              <a:srgbClr val="FFC233"/>
            </a:solidFill>
            <a:ln w="9525">
              <a:noFill/>
              <a:round/>
              <a:headEnd/>
              <a:tailEnd/>
            </a:ln>
          </p:spPr>
          <p:txBody>
            <a:bodyPr/>
            <a:lstStyle/>
            <a:p>
              <a:endParaRPr lang="en-US"/>
            </a:p>
          </p:txBody>
        </p:sp>
        <p:sp>
          <p:nvSpPr>
            <p:cNvPr id="313560" name="Freeform 216"/>
            <p:cNvSpPr>
              <a:spLocks/>
            </p:cNvSpPr>
            <p:nvPr/>
          </p:nvSpPr>
          <p:spPr bwMode="auto">
            <a:xfrm>
              <a:off x="4824" y="793"/>
              <a:ext cx="99" cy="186"/>
            </a:xfrm>
            <a:custGeom>
              <a:avLst/>
              <a:gdLst/>
              <a:ahLst/>
              <a:cxnLst>
                <a:cxn ang="0">
                  <a:pos x="92" y="0"/>
                </a:cxn>
                <a:cxn ang="0">
                  <a:pos x="35" y="24"/>
                </a:cxn>
                <a:cxn ang="0">
                  <a:pos x="7" y="56"/>
                </a:cxn>
                <a:cxn ang="0">
                  <a:pos x="0" y="104"/>
                </a:cxn>
                <a:cxn ang="0">
                  <a:pos x="11" y="156"/>
                </a:cxn>
                <a:cxn ang="0">
                  <a:pos x="30" y="204"/>
                </a:cxn>
                <a:cxn ang="0">
                  <a:pos x="57" y="272"/>
                </a:cxn>
                <a:cxn ang="0">
                  <a:pos x="80" y="338"/>
                </a:cxn>
                <a:cxn ang="0">
                  <a:pos x="94" y="357"/>
                </a:cxn>
                <a:cxn ang="0">
                  <a:pos x="130" y="374"/>
                </a:cxn>
                <a:cxn ang="0">
                  <a:pos x="161" y="366"/>
                </a:cxn>
                <a:cxn ang="0">
                  <a:pos x="185" y="351"/>
                </a:cxn>
                <a:cxn ang="0">
                  <a:pos x="198" y="326"/>
                </a:cxn>
                <a:cxn ang="0">
                  <a:pos x="198" y="296"/>
                </a:cxn>
                <a:cxn ang="0">
                  <a:pos x="194" y="259"/>
                </a:cxn>
                <a:cxn ang="0">
                  <a:pos x="174" y="204"/>
                </a:cxn>
                <a:cxn ang="0">
                  <a:pos x="157" y="138"/>
                </a:cxn>
                <a:cxn ang="0">
                  <a:pos x="144" y="110"/>
                </a:cxn>
                <a:cxn ang="0">
                  <a:pos x="136" y="88"/>
                </a:cxn>
                <a:cxn ang="0">
                  <a:pos x="157" y="81"/>
                </a:cxn>
                <a:cxn ang="0">
                  <a:pos x="151" y="56"/>
                </a:cxn>
                <a:cxn ang="0">
                  <a:pos x="122" y="32"/>
                </a:cxn>
                <a:cxn ang="0">
                  <a:pos x="105" y="13"/>
                </a:cxn>
                <a:cxn ang="0">
                  <a:pos x="92" y="0"/>
                </a:cxn>
                <a:cxn ang="0">
                  <a:pos x="92" y="0"/>
                </a:cxn>
              </a:cxnLst>
              <a:rect l="0" t="0" r="r" b="b"/>
              <a:pathLst>
                <a:path w="198" h="374">
                  <a:moveTo>
                    <a:pt x="92" y="0"/>
                  </a:moveTo>
                  <a:lnTo>
                    <a:pt x="35" y="24"/>
                  </a:lnTo>
                  <a:lnTo>
                    <a:pt x="7" y="56"/>
                  </a:lnTo>
                  <a:lnTo>
                    <a:pt x="0" y="104"/>
                  </a:lnTo>
                  <a:lnTo>
                    <a:pt x="11" y="156"/>
                  </a:lnTo>
                  <a:lnTo>
                    <a:pt x="30" y="204"/>
                  </a:lnTo>
                  <a:lnTo>
                    <a:pt x="57" y="272"/>
                  </a:lnTo>
                  <a:lnTo>
                    <a:pt x="80" y="338"/>
                  </a:lnTo>
                  <a:lnTo>
                    <a:pt x="94" y="357"/>
                  </a:lnTo>
                  <a:lnTo>
                    <a:pt x="130" y="374"/>
                  </a:lnTo>
                  <a:lnTo>
                    <a:pt x="161" y="366"/>
                  </a:lnTo>
                  <a:lnTo>
                    <a:pt x="185" y="351"/>
                  </a:lnTo>
                  <a:lnTo>
                    <a:pt x="198" y="326"/>
                  </a:lnTo>
                  <a:lnTo>
                    <a:pt x="198" y="296"/>
                  </a:lnTo>
                  <a:lnTo>
                    <a:pt x="194" y="259"/>
                  </a:lnTo>
                  <a:lnTo>
                    <a:pt x="174" y="204"/>
                  </a:lnTo>
                  <a:lnTo>
                    <a:pt x="157" y="138"/>
                  </a:lnTo>
                  <a:lnTo>
                    <a:pt x="144" y="110"/>
                  </a:lnTo>
                  <a:lnTo>
                    <a:pt x="136" y="88"/>
                  </a:lnTo>
                  <a:lnTo>
                    <a:pt x="157" y="81"/>
                  </a:lnTo>
                  <a:lnTo>
                    <a:pt x="151" y="56"/>
                  </a:lnTo>
                  <a:lnTo>
                    <a:pt x="122" y="32"/>
                  </a:lnTo>
                  <a:lnTo>
                    <a:pt x="105" y="13"/>
                  </a:lnTo>
                  <a:lnTo>
                    <a:pt x="92" y="0"/>
                  </a:lnTo>
                  <a:lnTo>
                    <a:pt x="92" y="0"/>
                  </a:lnTo>
                  <a:close/>
                </a:path>
              </a:pathLst>
            </a:custGeom>
            <a:solidFill>
              <a:srgbClr val="FFC4B8"/>
            </a:solidFill>
            <a:ln w="9525">
              <a:noFill/>
              <a:round/>
              <a:headEnd/>
              <a:tailEnd/>
            </a:ln>
          </p:spPr>
          <p:txBody>
            <a:bodyPr/>
            <a:lstStyle/>
            <a:p>
              <a:endParaRPr lang="en-US"/>
            </a:p>
          </p:txBody>
        </p:sp>
        <p:sp>
          <p:nvSpPr>
            <p:cNvPr id="313561" name="Freeform 217"/>
            <p:cNvSpPr>
              <a:spLocks/>
            </p:cNvSpPr>
            <p:nvPr/>
          </p:nvSpPr>
          <p:spPr bwMode="auto">
            <a:xfrm>
              <a:off x="4838" y="811"/>
              <a:ext cx="36" cy="32"/>
            </a:xfrm>
            <a:custGeom>
              <a:avLst/>
              <a:gdLst/>
              <a:ahLst/>
              <a:cxnLst>
                <a:cxn ang="0">
                  <a:pos x="66" y="0"/>
                </a:cxn>
                <a:cxn ang="0">
                  <a:pos x="32" y="12"/>
                </a:cxn>
                <a:cxn ang="0">
                  <a:pos x="10" y="35"/>
                </a:cxn>
                <a:cxn ang="0">
                  <a:pos x="0" y="59"/>
                </a:cxn>
                <a:cxn ang="0">
                  <a:pos x="28" y="63"/>
                </a:cxn>
                <a:cxn ang="0">
                  <a:pos x="49" y="50"/>
                </a:cxn>
                <a:cxn ang="0">
                  <a:pos x="65" y="31"/>
                </a:cxn>
                <a:cxn ang="0">
                  <a:pos x="72" y="17"/>
                </a:cxn>
                <a:cxn ang="0">
                  <a:pos x="72" y="3"/>
                </a:cxn>
                <a:cxn ang="0">
                  <a:pos x="66" y="0"/>
                </a:cxn>
                <a:cxn ang="0">
                  <a:pos x="66" y="0"/>
                </a:cxn>
              </a:cxnLst>
              <a:rect l="0" t="0" r="r" b="b"/>
              <a:pathLst>
                <a:path w="72" h="63">
                  <a:moveTo>
                    <a:pt x="66" y="0"/>
                  </a:moveTo>
                  <a:lnTo>
                    <a:pt x="32" y="12"/>
                  </a:lnTo>
                  <a:lnTo>
                    <a:pt x="10" y="35"/>
                  </a:lnTo>
                  <a:lnTo>
                    <a:pt x="0" y="59"/>
                  </a:lnTo>
                  <a:lnTo>
                    <a:pt x="28" y="63"/>
                  </a:lnTo>
                  <a:lnTo>
                    <a:pt x="49" y="50"/>
                  </a:lnTo>
                  <a:lnTo>
                    <a:pt x="65" y="31"/>
                  </a:lnTo>
                  <a:lnTo>
                    <a:pt x="72" y="17"/>
                  </a:lnTo>
                  <a:lnTo>
                    <a:pt x="72" y="3"/>
                  </a:lnTo>
                  <a:lnTo>
                    <a:pt x="66" y="0"/>
                  </a:lnTo>
                  <a:lnTo>
                    <a:pt x="66" y="0"/>
                  </a:lnTo>
                  <a:close/>
                </a:path>
              </a:pathLst>
            </a:custGeom>
            <a:solidFill>
              <a:srgbClr val="FFFFFF"/>
            </a:solidFill>
            <a:ln w="9525">
              <a:noFill/>
              <a:round/>
              <a:headEnd/>
              <a:tailEnd/>
            </a:ln>
          </p:spPr>
          <p:txBody>
            <a:bodyPr/>
            <a:lstStyle/>
            <a:p>
              <a:endParaRPr lang="en-US"/>
            </a:p>
          </p:txBody>
        </p:sp>
        <p:sp>
          <p:nvSpPr>
            <p:cNvPr id="313562" name="Freeform 218"/>
            <p:cNvSpPr>
              <a:spLocks/>
            </p:cNvSpPr>
            <p:nvPr/>
          </p:nvSpPr>
          <p:spPr bwMode="auto">
            <a:xfrm>
              <a:off x="4877" y="920"/>
              <a:ext cx="46" cy="22"/>
            </a:xfrm>
            <a:custGeom>
              <a:avLst/>
              <a:gdLst/>
              <a:ahLst/>
              <a:cxnLst>
                <a:cxn ang="0">
                  <a:pos x="86" y="5"/>
                </a:cxn>
                <a:cxn ang="0">
                  <a:pos x="53" y="0"/>
                </a:cxn>
                <a:cxn ang="0">
                  <a:pos x="28" y="11"/>
                </a:cxn>
                <a:cxn ang="0">
                  <a:pos x="0" y="39"/>
                </a:cxn>
                <a:cxn ang="0">
                  <a:pos x="44" y="45"/>
                </a:cxn>
                <a:cxn ang="0">
                  <a:pos x="77" y="30"/>
                </a:cxn>
                <a:cxn ang="0">
                  <a:pos x="91" y="22"/>
                </a:cxn>
                <a:cxn ang="0">
                  <a:pos x="86" y="5"/>
                </a:cxn>
                <a:cxn ang="0">
                  <a:pos x="86" y="5"/>
                </a:cxn>
              </a:cxnLst>
              <a:rect l="0" t="0" r="r" b="b"/>
              <a:pathLst>
                <a:path w="91" h="45">
                  <a:moveTo>
                    <a:pt x="86" y="5"/>
                  </a:moveTo>
                  <a:lnTo>
                    <a:pt x="53" y="0"/>
                  </a:lnTo>
                  <a:lnTo>
                    <a:pt x="28" y="11"/>
                  </a:lnTo>
                  <a:lnTo>
                    <a:pt x="0" y="39"/>
                  </a:lnTo>
                  <a:lnTo>
                    <a:pt x="44" y="45"/>
                  </a:lnTo>
                  <a:lnTo>
                    <a:pt x="77" y="30"/>
                  </a:lnTo>
                  <a:lnTo>
                    <a:pt x="91" y="22"/>
                  </a:lnTo>
                  <a:lnTo>
                    <a:pt x="86" y="5"/>
                  </a:lnTo>
                  <a:lnTo>
                    <a:pt x="86" y="5"/>
                  </a:lnTo>
                  <a:close/>
                </a:path>
              </a:pathLst>
            </a:custGeom>
            <a:solidFill>
              <a:srgbClr val="FF66D1"/>
            </a:solidFill>
            <a:ln w="9525">
              <a:noFill/>
              <a:round/>
              <a:headEnd/>
              <a:tailEnd/>
            </a:ln>
          </p:spPr>
          <p:txBody>
            <a:bodyPr/>
            <a:lstStyle/>
            <a:p>
              <a:endParaRPr lang="en-US"/>
            </a:p>
          </p:txBody>
        </p:sp>
        <p:sp>
          <p:nvSpPr>
            <p:cNvPr id="313563" name="Freeform 219"/>
            <p:cNvSpPr>
              <a:spLocks/>
            </p:cNvSpPr>
            <p:nvPr/>
          </p:nvSpPr>
          <p:spPr bwMode="auto">
            <a:xfrm>
              <a:off x="4879" y="1064"/>
              <a:ext cx="133" cy="93"/>
            </a:xfrm>
            <a:custGeom>
              <a:avLst/>
              <a:gdLst/>
              <a:ahLst/>
              <a:cxnLst>
                <a:cxn ang="0">
                  <a:pos x="0" y="39"/>
                </a:cxn>
                <a:cxn ang="0">
                  <a:pos x="12" y="82"/>
                </a:cxn>
                <a:cxn ang="0">
                  <a:pos x="14" y="123"/>
                </a:cxn>
                <a:cxn ang="0">
                  <a:pos x="9" y="186"/>
                </a:cxn>
                <a:cxn ang="0">
                  <a:pos x="51" y="180"/>
                </a:cxn>
                <a:cxn ang="0">
                  <a:pos x="97" y="163"/>
                </a:cxn>
                <a:cxn ang="0">
                  <a:pos x="144" y="160"/>
                </a:cxn>
                <a:cxn ang="0">
                  <a:pos x="198" y="155"/>
                </a:cxn>
                <a:cxn ang="0">
                  <a:pos x="264" y="147"/>
                </a:cxn>
                <a:cxn ang="0">
                  <a:pos x="254" y="120"/>
                </a:cxn>
                <a:cxn ang="0">
                  <a:pos x="242" y="75"/>
                </a:cxn>
                <a:cxn ang="0">
                  <a:pos x="213" y="33"/>
                </a:cxn>
                <a:cxn ang="0">
                  <a:pos x="198" y="4"/>
                </a:cxn>
                <a:cxn ang="0">
                  <a:pos x="160" y="0"/>
                </a:cxn>
                <a:cxn ang="0">
                  <a:pos x="63" y="20"/>
                </a:cxn>
                <a:cxn ang="0">
                  <a:pos x="20" y="28"/>
                </a:cxn>
                <a:cxn ang="0">
                  <a:pos x="0" y="39"/>
                </a:cxn>
                <a:cxn ang="0">
                  <a:pos x="0" y="39"/>
                </a:cxn>
              </a:cxnLst>
              <a:rect l="0" t="0" r="r" b="b"/>
              <a:pathLst>
                <a:path w="264" h="186">
                  <a:moveTo>
                    <a:pt x="0" y="39"/>
                  </a:moveTo>
                  <a:lnTo>
                    <a:pt x="12" y="82"/>
                  </a:lnTo>
                  <a:lnTo>
                    <a:pt x="14" y="123"/>
                  </a:lnTo>
                  <a:lnTo>
                    <a:pt x="9" y="186"/>
                  </a:lnTo>
                  <a:lnTo>
                    <a:pt x="51" y="180"/>
                  </a:lnTo>
                  <a:lnTo>
                    <a:pt x="97" y="163"/>
                  </a:lnTo>
                  <a:lnTo>
                    <a:pt x="144" y="160"/>
                  </a:lnTo>
                  <a:lnTo>
                    <a:pt x="198" y="155"/>
                  </a:lnTo>
                  <a:lnTo>
                    <a:pt x="264" y="147"/>
                  </a:lnTo>
                  <a:lnTo>
                    <a:pt x="254" y="120"/>
                  </a:lnTo>
                  <a:lnTo>
                    <a:pt x="242" y="75"/>
                  </a:lnTo>
                  <a:lnTo>
                    <a:pt x="213" y="33"/>
                  </a:lnTo>
                  <a:lnTo>
                    <a:pt x="198" y="4"/>
                  </a:lnTo>
                  <a:lnTo>
                    <a:pt x="160" y="0"/>
                  </a:lnTo>
                  <a:lnTo>
                    <a:pt x="63" y="20"/>
                  </a:lnTo>
                  <a:lnTo>
                    <a:pt x="20" y="28"/>
                  </a:lnTo>
                  <a:lnTo>
                    <a:pt x="0" y="39"/>
                  </a:lnTo>
                  <a:lnTo>
                    <a:pt x="0" y="39"/>
                  </a:lnTo>
                  <a:close/>
                </a:path>
              </a:pathLst>
            </a:custGeom>
            <a:solidFill>
              <a:srgbClr val="C23385"/>
            </a:solidFill>
            <a:ln w="9525">
              <a:noFill/>
              <a:round/>
              <a:headEnd/>
              <a:tailEnd/>
            </a:ln>
          </p:spPr>
          <p:txBody>
            <a:bodyPr/>
            <a:lstStyle/>
            <a:p>
              <a:endParaRPr lang="en-US"/>
            </a:p>
          </p:txBody>
        </p:sp>
        <p:sp>
          <p:nvSpPr>
            <p:cNvPr id="313564" name="Freeform 220"/>
            <p:cNvSpPr>
              <a:spLocks/>
            </p:cNvSpPr>
            <p:nvPr/>
          </p:nvSpPr>
          <p:spPr bwMode="auto">
            <a:xfrm>
              <a:off x="4951" y="1141"/>
              <a:ext cx="53" cy="92"/>
            </a:xfrm>
            <a:custGeom>
              <a:avLst/>
              <a:gdLst/>
              <a:ahLst/>
              <a:cxnLst>
                <a:cxn ang="0">
                  <a:pos x="0" y="6"/>
                </a:cxn>
                <a:cxn ang="0">
                  <a:pos x="9" y="40"/>
                </a:cxn>
                <a:cxn ang="0">
                  <a:pos x="26" y="84"/>
                </a:cxn>
                <a:cxn ang="0">
                  <a:pos x="60" y="150"/>
                </a:cxn>
                <a:cxn ang="0">
                  <a:pos x="82" y="184"/>
                </a:cxn>
                <a:cxn ang="0">
                  <a:pos x="92" y="178"/>
                </a:cxn>
                <a:cxn ang="0">
                  <a:pos x="104" y="162"/>
                </a:cxn>
                <a:cxn ang="0">
                  <a:pos x="81" y="99"/>
                </a:cxn>
                <a:cxn ang="0">
                  <a:pos x="69" y="51"/>
                </a:cxn>
                <a:cxn ang="0">
                  <a:pos x="45" y="0"/>
                </a:cxn>
                <a:cxn ang="0">
                  <a:pos x="15" y="4"/>
                </a:cxn>
                <a:cxn ang="0">
                  <a:pos x="0" y="6"/>
                </a:cxn>
                <a:cxn ang="0">
                  <a:pos x="0" y="6"/>
                </a:cxn>
              </a:cxnLst>
              <a:rect l="0" t="0" r="r" b="b"/>
              <a:pathLst>
                <a:path w="104" h="184">
                  <a:moveTo>
                    <a:pt x="0" y="6"/>
                  </a:moveTo>
                  <a:lnTo>
                    <a:pt x="9" y="40"/>
                  </a:lnTo>
                  <a:lnTo>
                    <a:pt x="26" y="84"/>
                  </a:lnTo>
                  <a:lnTo>
                    <a:pt x="60" y="150"/>
                  </a:lnTo>
                  <a:lnTo>
                    <a:pt x="82" y="184"/>
                  </a:lnTo>
                  <a:lnTo>
                    <a:pt x="92" y="178"/>
                  </a:lnTo>
                  <a:lnTo>
                    <a:pt x="104" y="162"/>
                  </a:lnTo>
                  <a:lnTo>
                    <a:pt x="81" y="99"/>
                  </a:lnTo>
                  <a:lnTo>
                    <a:pt x="69" y="51"/>
                  </a:lnTo>
                  <a:lnTo>
                    <a:pt x="45" y="0"/>
                  </a:lnTo>
                  <a:lnTo>
                    <a:pt x="15" y="4"/>
                  </a:lnTo>
                  <a:lnTo>
                    <a:pt x="0" y="6"/>
                  </a:lnTo>
                  <a:lnTo>
                    <a:pt x="0" y="6"/>
                  </a:lnTo>
                  <a:close/>
                </a:path>
              </a:pathLst>
            </a:custGeom>
            <a:solidFill>
              <a:srgbClr val="FFD6C9"/>
            </a:solidFill>
            <a:ln w="9525">
              <a:noFill/>
              <a:round/>
              <a:headEnd/>
              <a:tailEnd/>
            </a:ln>
          </p:spPr>
          <p:txBody>
            <a:bodyPr/>
            <a:lstStyle/>
            <a:p>
              <a:endParaRPr lang="en-US"/>
            </a:p>
          </p:txBody>
        </p:sp>
        <p:sp>
          <p:nvSpPr>
            <p:cNvPr id="313565" name="Freeform 221"/>
            <p:cNvSpPr>
              <a:spLocks/>
            </p:cNvSpPr>
            <p:nvPr/>
          </p:nvSpPr>
          <p:spPr bwMode="auto">
            <a:xfrm>
              <a:off x="4910" y="1145"/>
              <a:ext cx="47" cy="96"/>
            </a:xfrm>
            <a:custGeom>
              <a:avLst/>
              <a:gdLst/>
              <a:ahLst/>
              <a:cxnLst>
                <a:cxn ang="0">
                  <a:pos x="0" y="19"/>
                </a:cxn>
                <a:cxn ang="0">
                  <a:pos x="21" y="84"/>
                </a:cxn>
                <a:cxn ang="0">
                  <a:pos x="38" y="125"/>
                </a:cxn>
                <a:cxn ang="0">
                  <a:pos x="57" y="185"/>
                </a:cxn>
                <a:cxn ang="0">
                  <a:pos x="96" y="191"/>
                </a:cxn>
                <a:cxn ang="0">
                  <a:pos x="76" y="120"/>
                </a:cxn>
                <a:cxn ang="0">
                  <a:pos x="69" y="70"/>
                </a:cxn>
                <a:cxn ang="0">
                  <a:pos x="51" y="0"/>
                </a:cxn>
                <a:cxn ang="0">
                  <a:pos x="0" y="19"/>
                </a:cxn>
                <a:cxn ang="0">
                  <a:pos x="0" y="19"/>
                </a:cxn>
              </a:cxnLst>
              <a:rect l="0" t="0" r="r" b="b"/>
              <a:pathLst>
                <a:path w="96" h="191">
                  <a:moveTo>
                    <a:pt x="0" y="19"/>
                  </a:moveTo>
                  <a:lnTo>
                    <a:pt x="21" y="84"/>
                  </a:lnTo>
                  <a:lnTo>
                    <a:pt x="38" y="125"/>
                  </a:lnTo>
                  <a:lnTo>
                    <a:pt x="57" y="185"/>
                  </a:lnTo>
                  <a:lnTo>
                    <a:pt x="96" y="191"/>
                  </a:lnTo>
                  <a:lnTo>
                    <a:pt x="76" y="120"/>
                  </a:lnTo>
                  <a:lnTo>
                    <a:pt x="69" y="70"/>
                  </a:lnTo>
                  <a:lnTo>
                    <a:pt x="51" y="0"/>
                  </a:lnTo>
                  <a:lnTo>
                    <a:pt x="0" y="19"/>
                  </a:lnTo>
                  <a:lnTo>
                    <a:pt x="0" y="19"/>
                  </a:lnTo>
                  <a:close/>
                </a:path>
              </a:pathLst>
            </a:custGeom>
            <a:solidFill>
              <a:srgbClr val="FFD6C9"/>
            </a:solidFill>
            <a:ln w="9525">
              <a:noFill/>
              <a:round/>
              <a:headEnd/>
              <a:tailEnd/>
            </a:ln>
          </p:spPr>
          <p:txBody>
            <a:bodyPr/>
            <a:lstStyle/>
            <a:p>
              <a:endParaRPr lang="en-US"/>
            </a:p>
          </p:txBody>
        </p:sp>
        <p:sp>
          <p:nvSpPr>
            <p:cNvPr id="313566" name="Freeform 222"/>
            <p:cNvSpPr>
              <a:spLocks/>
            </p:cNvSpPr>
            <p:nvPr/>
          </p:nvSpPr>
          <p:spPr bwMode="auto">
            <a:xfrm>
              <a:off x="4991" y="1221"/>
              <a:ext cx="49" cy="41"/>
            </a:xfrm>
            <a:custGeom>
              <a:avLst/>
              <a:gdLst/>
              <a:ahLst/>
              <a:cxnLst>
                <a:cxn ang="0">
                  <a:pos x="0" y="28"/>
                </a:cxn>
                <a:cxn ang="0">
                  <a:pos x="12" y="19"/>
                </a:cxn>
                <a:cxn ang="0">
                  <a:pos x="30" y="0"/>
                </a:cxn>
                <a:cxn ang="0">
                  <a:pos x="56" y="6"/>
                </a:cxn>
                <a:cxn ang="0">
                  <a:pos x="90" y="18"/>
                </a:cxn>
                <a:cxn ang="0">
                  <a:pos x="99" y="37"/>
                </a:cxn>
                <a:cxn ang="0">
                  <a:pos x="84" y="53"/>
                </a:cxn>
                <a:cxn ang="0">
                  <a:pos x="65" y="55"/>
                </a:cxn>
                <a:cxn ang="0">
                  <a:pos x="46" y="53"/>
                </a:cxn>
                <a:cxn ang="0">
                  <a:pos x="52" y="75"/>
                </a:cxn>
                <a:cxn ang="0">
                  <a:pos x="27" y="83"/>
                </a:cxn>
                <a:cxn ang="0">
                  <a:pos x="12" y="61"/>
                </a:cxn>
                <a:cxn ang="0">
                  <a:pos x="0" y="28"/>
                </a:cxn>
                <a:cxn ang="0">
                  <a:pos x="0" y="28"/>
                </a:cxn>
              </a:cxnLst>
              <a:rect l="0" t="0" r="r" b="b"/>
              <a:pathLst>
                <a:path w="99" h="83">
                  <a:moveTo>
                    <a:pt x="0" y="28"/>
                  </a:moveTo>
                  <a:lnTo>
                    <a:pt x="12" y="19"/>
                  </a:lnTo>
                  <a:lnTo>
                    <a:pt x="30" y="0"/>
                  </a:lnTo>
                  <a:lnTo>
                    <a:pt x="56" y="6"/>
                  </a:lnTo>
                  <a:lnTo>
                    <a:pt x="90" y="18"/>
                  </a:lnTo>
                  <a:lnTo>
                    <a:pt x="99" y="37"/>
                  </a:lnTo>
                  <a:lnTo>
                    <a:pt x="84" y="53"/>
                  </a:lnTo>
                  <a:lnTo>
                    <a:pt x="65" y="55"/>
                  </a:lnTo>
                  <a:lnTo>
                    <a:pt x="46" y="53"/>
                  </a:lnTo>
                  <a:lnTo>
                    <a:pt x="52" y="75"/>
                  </a:lnTo>
                  <a:lnTo>
                    <a:pt x="27" y="83"/>
                  </a:lnTo>
                  <a:lnTo>
                    <a:pt x="12" y="61"/>
                  </a:lnTo>
                  <a:lnTo>
                    <a:pt x="0" y="28"/>
                  </a:lnTo>
                  <a:lnTo>
                    <a:pt x="0" y="28"/>
                  </a:lnTo>
                  <a:close/>
                </a:path>
              </a:pathLst>
            </a:custGeom>
            <a:solidFill>
              <a:srgbClr val="F59E91"/>
            </a:solidFill>
            <a:ln w="9525">
              <a:noFill/>
              <a:round/>
              <a:headEnd/>
              <a:tailEnd/>
            </a:ln>
          </p:spPr>
          <p:txBody>
            <a:bodyPr/>
            <a:lstStyle/>
            <a:p>
              <a:endParaRPr lang="en-US"/>
            </a:p>
          </p:txBody>
        </p:sp>
        <p:sp>
          <p:nvSpPr>
            <p:cNvPr id="313567" name="Freeform 223"/>
            <p:cNvSpPr>
              <a:spLocks/>
            </p:cNvSpPr>
            <p:nvPr/>
          </p:nvSpPr>
          <p:spPr bwMode="auto">
            <a:xfrm>
              <a:off x="4921" y="1237"/>
              <a:ext cx="42" cy="41"/>
            </a:xfrm>
            <a:custGeom>
              <a:avLst/>
              <a:gdLst/>
              <a:ahLst/>
              <a:cxnLst>
                <a:cxn ang="0">
                  <a:pos x="29" y="1"/>
                </a:cxn>
                <a:cxn ang="0">
                  <a:pos x="6" y="35"/>
                </a:cxn>
                <a:cxn ang="0">
                  <a:pos x="0" y="61"/>
                </a:cxn>
                <a:cxn ang="0">
                  <a:pos x="4" y="76"/>
                </a:cxn>
                <a:cxn ang="0">
                  <a:pos x="19" y="80"/>
                </a:cxn>
                <a:cxn ang="0">
                  <a:pos x="41" y="64"/>
                </a:cxn>
                <a:cxn ang="0">
                  <a:pos x="52" y="53"/>
                </a:cxn>
                <a:cxn ang="0">
                  <a:pos x="62" y="72"/>
                </a:cxn>
                <a:cxn ang="0">
                  <a:pos x="85" y="63"/>
                </a:cxn>
                <a:cxn ang="0">
                  <a:pos x="72" y="11"/>
                </a:cxn>
                <a:cxn ang="0">
                  <a:pos x="68" y="0"/>
                </a:cxn>
                <a:cxn ang="0">
                  <a:pos x="52" y="7"/>
                </a:cxn>
                <a:cxn ang="0">
                  <a:pos x="43" y="5"/>
                </a:cxn>
                <a:cxn ang="0">
                  <a:pos x="29" y="1"/>
                </a:cxn>
                <a:cxn ang="0">
                  <a:pos x="29" y="1"/>
                </a:cxn>
              </a:cxnLst>
              <a:rect l="0" t="0" r="r" b="b"/>
              <a:pathLst>
                <a:path w="85" h="80">
                  <a:moveTo>
                    <a:pt x="29" y="1"/>
                  </a:moveTo>
                  <a:lnTo>
                    <a:pt x="6" y="35"/>
                  </a:lnTo>
                  <a:lnTo>
                    <a:pt x="0" y="61"/>
                  </a:lnTo>
                  <a:lnTo>
                    <a:pt x="4" y="76"/>
                  </a:lnTo>
                  <a:lnTo>
                    <a:pt x="19" y="80"/>
                  </a:lnTo>
                  <a:lnTo>
                    <a:pt x="41" y="64"/>
                  </a:lnTo>
                  <a:lnTo>
                    <a:pt x="52" y="53"/>
                  </a:lnTo>
                  <a:lnTo>
                    <a:pt x="62" y="72"/>
                  </a:lnTo>
                  <a:lnTo>
                    <a:pt x="85" y="63"/>
                  </a:lnTo>
                  <a:lnTo>
                    <a:pt x="72" y="11"/>
                  </a:lnTo>
                  <a:lnTo>
                    <a:pt x="68" y="0"/>
                  </a:lnTo>
                  <a:lnTo>
                    <a:pt x="52" y="7"/>
                  </a:lnTo>
                  <a:lnTo>
                    <a:pt x="43" y="5"/>
                  </a:lnTo>
                  <a:lnTo>
                    <a:pt x="29" y="1"/>
                  </a:lnTo>
                  <a:lnTo>
                    <a:pt x="29" y="1"/>
                  </a:lnTo>
                  <a:close/>
                </a:path>
              </a:pathLst>
            </a:custGeom>
            <a:solidFill>
              <a:srgbClr val="F59E91"/>
            </a:solidFill>
            <a:ln w="9525">
              <a:noFill/>
              <a:round/>
              <a:headEnd/>
              <a:tailEnd/>
            </a:ln>
          </p:spPr>
          <p:txBody>
            <a:bodyPr/>
            <a:lstStyle/>
            <a:p>
              <a:endParaRPr lang="en-US"/>
            </a:p>
          </p:txBody>
        </p:sp>
        <p:sp>
          <p:nvSpPr>
            <p:cNvPr id="313568" name="Freeform 224"/>
            <p:cNvSpPr>
              <a:spLocks/>
            </p:cNvSpPr>
            <p:nvPr/>
          </p:nvSpPr>
          <p:spPr bwMode="auto">
            <a:xfrm>
              <a:off x="4768" y="913"/>
              <a:ext cx="40" cy="36"/>
            </a:xfrm>
            <a:custGeom>
              <a:avLst/>
              <a:gdLst/>
              <a:ahLst/>
              <a:cxnLst>
                <a:cxn ang="0">
                  <a:pos x="47" y="72"/>
                </a:cxn>
                <a:cxn ang="0">
                  <a:pos x="16" y="55"/>
                </a:cxn>
                <a:cxn ang="0">
                  <a:pos x="0" y="41"/>
                </a:cxn>
                <a:cxn ang="0">
                  <a:pos x="9" y="37"/>
                </a:cxn>
                <a:cxn ang="0">
                  <a:pos x="25" y="37"/>
                </a:cxn>
                <a:cxn ang="0">
                  <a:pos x="13" y="18"/>
                </a:cxn>
                <a:cxn ang="0">
                  <a:pos x="20" y="12"/>
                </a:cxn>
                <a:cxn ang="0">
                  <a:pos x="32" y="22"/>
                </a:cxn>
                <a:cxn ang="0">
                  <a:pos x="45" y="34"/>
                </a:cxn>
                <a:cxn ang="0">
                  <a:pos x="41" y="0"/>
                </a:cxn>
                <a:cxn ang="0">
                  <a:pos x="54" y="2"/>
                </a:cxn>
                <a:cxn ang="0">
                  <a:pos x="65" y="19"/>
                </a:cxn>
                <a:cxn ang="0">
                  <a:pos x="79" y="43"/>
                </a:cxn>
                <a:cxn ang="0">
                  <a:pos x="47" y="72"/>
                </a:cxn>
                <a:cxn ang="0">
                  <a:pos x="47" y="72"/>
                </a:cxn>
              </a:cxnLst>
              <a:rect l="0" t="0" r="r" b="b"/>
              <a:pathLst>
                <a:path w="79" h="72">
                  <a:moveTo>
                    <a:pt x="47" y="72"/>
                  </a:moveTo>
                  <a:lnTo>
                    <a:pt x="16" y="55"/>
                  </a:lnTo>
                  <a:lnTo>
                    <a:pt x="0" y="41"/>
                  </a:lnTo>
                  <a:lnTo>
                    <a:pt x="9" y="37"/>
                  </a:lnTo>
                  <a:lnTo>
                    <a:pt x="25" y="37"/>
                  </a:lnTo>
                  <a:lnTo>
                    <a:pt x="13" y="18"/>
                  </a:lnTo>
                  <a:lnTo>
                    <a:pt x="20" y="12"/>
                  </a:lnTo>
                  <a:lnTo>
                    <a:pt x="32" y="22"/>
                  </a:lnTo>
                  <a:lnTo>
                    <a:pt x="45" y="34"/>
                  </a:lnTo>
                  <a:lnTo>
                    <a:pt x="41" y="0"/>
                  </a:lnTo>
                  <a:lnTo>
                    <a:pt x="54" y="2"/>
                  </a:lnTo>
                  <a:lnTo>
                    <a:pt x="65" y="19"/>
                  </a:lnTo>
                  <a:lnTo>
                    <a:pt x="79" y="43"/>
                  </a:lnTo>
                  <a:lnTo>
                    <a:pt x="47" y="72"/>
                  </a:lnTo>
                  <a:lnTo>
                    <a:pt x="47" y="72"/>
                  </a:lnTo>
                  <a:close/>
                </a:path>
              </a:pathLst>
            </a:custGeom>
            <a:solidFill>
              <a:srgbClr val="FFC4B8"/>
            </a:solidFill>
            <a:ln w="9525">
              <a:noFill/>
              <a:round/>
              <a:headEnd/>
              <a:tailEnd/>
            </a:ln>
          </p:spPr>
          <p:txBody>
            <a:bodyPr/>
            <a:lstStyle/>
            <a:p>
              <a:endParaRPr lang="en-US"/>
            </a:p>
          </p:txBody>
        </p:sp>
        <p:sp>
          <p:nvSpPr>
            <p:cNvPr id="313569" name="Freeform 225"/>
            <p:cNvSpPr>
              <a:spLocks/>
            </p:cNvSpPr>
            <p:nvPr/>
          </p:nvSpPr>
          <p:spPr bwMode="auto">
            <a:xfrm>
              <a:off x="4765" y="909"/>
              <a:ext cx="43" cy="41"/>
            </a:xfrm>
            <a:custGeom>
              <a:avLst/>
              <a:gdLst/>
              <a:ahLst/>
              <a:cxnLst>
                <a:cxn ang="0">
                  <a:pos x="53" y="81"/>
                </a:cxn>
                <a:cxn ang="0">
                  <a:pos x="32" y="75"/>
                </a:cxn>
                <a:cxn ang="0">
                  <a:pos x="18" y="66"/>
                </a:cxn>
                <a:cxn ang="0">
                  <a:pos x="12" y="57"/>
                </a:cxn>
                <a:cxn ang="0">
                  <a:pos x="4" y="48"/>
                </a:cxn>
                <a:cxn ang="0">
                  <a:pos x="0" y="42"/>
                </a:cxn>
                <a:cxn ang="0">
                  <a:pos x="9" y="37"/>
                </a:cxn>
                <a:cxn ang="0">
                  <a:pos x="19" y="38"/>
                </a:cxn>
                <a:cxn ang="0">
                  <a:pos x="31" y="42"/>
                </a:cxn>
                <a:cxn ang="0">
                  <a:pos x="23" y="34"/>
                </a:cxn>
                <a:cxn ang="0">
                  <a:pos x="18" y="25"/>
                </a:cxn>
                <a:cxn ang="0">
                  <a:pos x="21" y="20"/>
                </a:cxn>
                <a:cxn ang="0">
                  <a:pos x="25" y="13"/>
                </a:cxn>
                <a:cxn ang="0">
                  <a:pos x="32" y="13"/>
                </a:cxn>
                <a:cxn ang="0">
                  <a:pos x="43" y="28"/>
                </a:cxn>
                <a:cxn ang="0">
                  <a:pos x="50" y="32"/>
                </a:cxn>
                <a:cxn ang="0">
                  <a:pos x="46" y="16"/>
                </a:cxn>
                <a:cxn ang="0">
                  <a:pos x="47" y="10"/>
                </a:cxn>
                <a:cxn ang="0">
                  <a:pos x="47" y="3"/>
                </a:cxn>
                <a:cxn ang="0">
                  <a:pos x="54" y="0"/>
                </a:cxn>
                <a:cxn ang="0">
                  <a:pos x="66" y="6"/>
                </a:cxn>
                <a:cxn ang="0">
                  <a:pos x="76" y="22"/>
                </a:cxn>
                <a:cxn ang="0">
                  <a:pos x="85" y="50"/>
                </a:cxn>
                <a:cxn ang="0">
                  <a:pos x="75" y="56"/>
                </a:cxn>
                <a:cxn ang="0">
                  <a:pos x="72" y="37"/>
                </a:cxn>
                <a:cxn ang="0">
                  <a:pos x="69" y="26"/>
                </a:cxn>
                <a:cxn ang="0">
                  <a:pos x="63" y="15"/>
                </a:cxn>
                <a:cxn ang="0">
                  <a:pos x="56" y="10"/>
                </a:cxn>
                <a:cxn ang="0">
                  <a:pos x="51" y="19"/>
                </a:cxn>
                <a:cxn ang="0">
                  <a:pos x="57" y="34"/>
                </a:cxn>
                <a:cxn ang="0">
                  <a:pos x="59" y="47"/>
                </a:cxn>
                <a:cxn ang="0">
                  <a:pos x="50" y="42"/>
                </a:cxn>
                <a:cxn ang="0">
                  <a:pos x="41" y="37"/>
                </a:cxn>
                <a:cxn ang="0">
                  <a:pos x="32" y="26"/>
                </a:cxn>
                <a:cxn ang="0">
                  <a:pos x="26" y="26"/>
                </a:cxn>
                <a:cxn ang="0">
                  <a:pos x="28" y="34"/>
                </a:cxn>
                <a:cxn ang="0">
                  <a:pos x="43" y="50"/>
                </a:cxn>
                <a:cxn ang="0">
                  <a:pos x="31" y="51"/>
                </a:cxn>
                <a:cxn ang="0">
                  <a:pos x="21" y="48"/>
                </a:cxn>
                <a:cxn ang="0">
                  <a:pos x="15" y="50"/>
                </a:cxn>
                <a:cxn ang="0">
                  <a:pos x="22" y="57"/>
                </a:cxn>
                <a:cxn ang="0">
                  <a:pos x="31" y="60"/>
                </a:cxn>
                <a:cxn ang="0">
                  <a:pos x="46" y="66"/>
                </a:cxn>
                <a:cxn ang="0">
                  <a:pos x="60" y="75"/>
                </a:cxn>
                <a:cxn ang="0">
                  <a:pos x="53" y="81"/>
                </a:cxn>
                <a:cxn ang="0">
                  <a:pos x="53" y="81"/>
                </a:cxn>
              </a:cxnLst>
              <a:rect l="0" t="0" r="r" b="b"/>
              <a:pathLst>
                <a:path w="85" h="81">
                  <a:moveTo>
                    <a:pt x="53" y="81"/>
                  </a:moveTo>
                  <a:lnTo>
                    <a:pt x="32" y="75"/>
                  </a:lnTo>
                  <a:lnTo>
                    <a:pt x="18" y="66"/>
                  </a:lnTo>
                  <a:lnTo>
                    <a:pt x="12" y="57"/>
                  </a:lnTo>
                  <a:lnTo>
                    <a:pt x="4" y="48"/>
                  </a:lnTo>
                  <a:lnTo>
                    <a:pt x="0" y="42"/>
                  </a:lnTo>
                  <a:lnTo>
                    <a:pt x="9" y="37"/>
                  </a:lnTo>
                  <a:lnTo>
                    <a:pt x="19" y="38"/>
                  </a:lnTo>
                  <a:lnTo>
                    <a:pt x="31" y="42"/>
                  </a:lnTo>
                  <a:lnTo>
                    <a:pt x="23" y="34"/>
                  </a:lnTo>
                  <a:lnTo>
                    <a:pt x="18" y="25"/>
                  </a:lnTo>
                  <a:lnTo>
                    <a:pt x="21" y="20"/>
                  </a:lnTo>
                  <a:lnTo>
                    <a:pt x="25" y="13"/>
                  </a:lnTo>
                  <a:lnTo>
                    <a:pt x="32" y="13"/>
                  </a:lnTo>
                  <a:lnTo>
                    <a:pt x="43" y="28"/>
                  </a:lnTo>
                  <a:lnTo>
                    <a:pt x="50" y="32"/>
                  </a:lnTo>
                  <a:lnTo>
                    <a:pt x="46" y="16"/>
                  </a:lnTo>
                  <a:lnTo>
                    <a:pt x="47" y="10"/>
                  </a:lnTo>
                  <a:lnTo>
                    <a:pt x="47" y="3"/>
                  </a:lnTo>
                  <a:lnTo>
                    <a:pt x="54" y="0"/>
                  </a:lnTo>
                  <a:lnTo>
                    <a:pt x="66" y="6"/>
                  </a:lnTo>
                  <a:lnTo>
                    <a:pt x="76" y="22"/>
                  </a:lnTo>
                  <a:lnTo>
                    <a:pt x="85" y="50"/>
                  </a:lnTo>
                  <a:lnTo>
                    <a:pt x="75" y="56"/>
                  </a:lnTo>
                  <a:lnTo>
                    <a:pt x="72" y="37"/>
                  </a:lnTo>
                  <a:lnTo>
                    <a:pt x="69" y="26"/>
                  </a:lnTo>
                  <a:lnTo>
                    <a:pt x="63" y="15"/>
                  </a:lnTo>
                  <a:lnTo>
                    <a:pt x="56" y="10"/>
                  </a:lnTo>
                  <a:lnTo>
                    <a:pt x="51" y="19"/>
                  </a:lnTo>
                  <a:lnTo>
                    <a:pt x="57" y="34"/>
                  </a:lnTo>
                  <a:lnTo>
                    <a:pt x="59" y="47"/>
                  </a:lnTo>
                  <a:lnTo>
                    <a:pt x="50" y="42"/>
                  </a:lnTo>
                  <a:lnTo>
                    <a:pt x="41" y="37"/>
                  </a:lnTo>
                  <a:lnTo>
                    <a:pt x="32" y="26"/>
                  </a:lnTo>
                  <a:lnTo>
                    <a:pt x="26" y="26"/>
                  </a:lnTo>
                  <a:lnTo>
                    <a:pt x="28" y="34"/>
                  </a:lnTo>
                  <a:lnTo>
                    <a:pt x="43" y="50"/>
                  </a:lnTo>
                  <a:lnTo>
                    <a:pt x="31" y="51"/>
                  </a:lnTo>
                  <a:lnTo>
                    <a:pt x="21" y="48"/>
                  </a:lnTo>
                  <a:lnTo>
                    <a:pt x="15" y="50"/>
                  </a:lnTo>
                  <a:lnTo>
                    <a:pt x="22" y="57"/>
                  </a:lnTo>
                  <a:lnTo>
                    <a:pt x="31" y="60"/>
                  </a:lnTo>
                  <a:lnTo>
                    <a:pt x="46" y="66"/>
                  </a:lnTo>
                  <a:lnTo>
                    <a:pt x="60" y="75"/>
                  </a:lnTo>
                  <a:lnTo>
                    <a:pt x="53" y="81"/>
                  </a:lnTo>
                  <a:lnTo>
                    <a:pt x="53" y="81"/>
                  </a:lnTo>
                  <a:close/>
                </a:path>
              </a:pathLst>
            </a:custGeom>
            <a:solidFill>
              <a:srgbClr val="000000"/>
            </a:solidFill>
            <a:ln w="9525">
              <a:noFill/>
              <a:round/>
              <a:headEnd/>
              <a:tailEnd/>
            </a:ln>
          </p:spPr>
          <p:txBody>
            <a:bodyPr/>
            <a:lstStyle/>
            <a:p>
              <a:endParaRPr lang="en-US"/>
            </a:p>
          </p:txBody>
        </p:sp>
        <p:sp>
          <p:nvSpPr>
            <p:cNvPr id="313570" name="Freeform 226"/>
            <p:cNvSpPr>
              <a:spLocks/>
            </p:cNvSpPr>
            <p:nvPr/>
          </p:nvSpPr>
          <p:spPr bwMode="auto">
            <a:xfrm>
              <a:off x="5012" y="885"/>
              <a:ext cx="36" cy="40"/>
            </a:xfrm>
            <a:custGeom>
              <a:avLst/>
              <a:gdLst/>
              <a:ahLst/>
              <a:cxnLst>
                <a:cxn ang="0">
                  <a:pos x="0" y="44"/>
                </a:cxn>
                <a:cxn ang="0">
                  <a:pos x="19" y="18"/>
                </a:cxn>
                <a:cxn ang="0">
                  <a:pos x="34" y="0"/>
                </a:cxn>
                <a:cxn ang="0">
                  <a:pos x="37" y="12"/>
                </a:cxn>
                <a:cxn ang="0">
                  <a:pos x="36" y="28"/>
                </a:cxn>
                <a:cxn ang="0">
                  <a:pos x="58" y="16"/>
                </a:cxn>
                <a:cxn ang="0">
                  <a:pos x="62" y="25"/>
                </a:cxn>
                <a:cxn ang="0">
                  <a:pos x="49" y="37"/>
                </a:cxn>
                <a:cxn ang="0">
                  <a:pos x="39" y="49"/>
                </a:cxn>
                <a:cxn ang="0">
                  <a:pos x="72" y="44"/>
                </a:cxn>
                <a:cxn ang="0">
                  <a:pos x="71" y="59"/>
                </a:cxn>
                <a:cxn ang="0">
                  <a:pos x="50" y="68"/>
                </a:cxn>
                <a:cxn ang="0">
                  <a:pos x="27" y="80"/>
                </a:cxn>
                <a:cxn ang="0">
                  <a:pos x="0" y="44"/>
                </a:cxn>
                <a:cxn ang="0">
                  <a:pos x="0" y="44"/>
                </a:cxn>
              </a:cxnLst>
              <a:rect l="0" t="0" r="r" b="b"/>
              <a:pathLst>
                <a:path w="72" h="80">
                  <a:moveTo>
                    <a:pt x="0" y="44"/>
                  </a:moveTo>
                  <a:lnTo>
                    <a:pt x="19" y="18"/>
                  </a:lnTo>
                  <a:lnTo>
                    <a:pt x="34" y="0"/>
                  </a:lnTo>
                  <a:lnTo>
                    <a:pt x="37" y="12"/>
                  </a:lnTo>
                  <a:lnTo>
                    <a:pt x="36" y="28"/>
                  </a:lnTo>
                  <a:lnTo>
                    <a:pt x="58" y="16"/>
                  </a:lnTo>
                  <a:lnTo>
                    <a:pt x="62" y="25"/>
                  </a:lnTo>
                  <a:lnTo>
                    <a:pt x="49" y="37"/>
                  </a:lnTo>
                  <a:lnTo>
                    <a:pt x="39" y="49"/>
                  </a:lnTo>
                  <a:lnTo>
                    <a:pt x="72" y="44"/>
                  </a:lnTo>
                  <a:lnTo>
                    <a:pt x="71" y="59"/>
                  </a:lnTo>
                  <a:lnTo>
                    <a:pt x="50" y="68"/>
                  </a:lnTo>
                  <a:lnTo>
                    <a:pt x="27" y="80"/>
                  </a:lnTo>
                  <a:lnTo>
                    <a:pt x="0" y="44"/>
                  </a:lnTo>
                  <a:lnTo>
                    <a:pt x="0" y="44"/>
                  </a:lnTo>
                  <a:close/>
                </a:path>
              </a:pathLst>
            </a:custGeom>
            <a:solidFill>
              <a:srgbClr val="FFC4B8"/>
            </a:solidFill>
            <a:ln w="9525">
              <a:noFill/>
              <a:round/>
              <a:headEnd/>
              <a:tailEnd/>
            </a:ln>
          </p:spPr>
          <p:txBody>
            <a:bodyPr/>
            <a:lstStyle/>
            <a:p>
              <a:endParaRPr lang="en-US"/>
            </a:p>
          </p:txBody>
        </p:sp>
        <p:sp>
          <p:nvSpPr>
            <p:cNvPr id="313571" name="Freeform 227"/>
            <p:cNvSpPr>
              <a:spLocks/>
            </p:cNvSpPr>
            <p:nvPr/>
          </p:nvSpPr>
          <p:spPr bwMode="auto">
            <a:xfrm>
              <a:off x="5010" y="884"/>
              <a:ext cx="40" cy="41"/>
            </a:xfrm>
            <a:custGeom>
              <a:avLst/>
              <a:gdLst/>
              <a:ahLst/>
              <a:cxnLst>
                <a:cxn ang="0">
                  <a:pos x="0" y="47"/>
                </a:cxn>
                <a:cxn ang="0">
                  <a:pos x="9" y="30"/>
                </a:cxn>
                <a:cxn ang="0">
                  <a:pos x="18" y="17"/>
                </a:cxn>
                <a:cxn ang="0">
                  <a:pos x="28" y="9"/>
                </a:cxn>
                <a:cxn ang="0">
                  <a:pos x="37" y="3"/>
                </a:cxn>
                <a:cxn ang="0">
                  <a:pos x="43" y="0"/>
                </a:cxn>
                <a:cxn ang="0">
                  <a:pos x="47" y="8"/>
                </a:cxn>
                <a:cxn ang="0">
                  <a:pos x="44" y="18"/>
                </a:cxn>
                <a:cxn ang="0">
                  <a:pos x="40" y="28"/>
                </a:cxn>
                <a:cxn ang="0">
                  <a:pos x="49" y="22"/>
                </a:cxn>
                <a:cxn ang="0">
                  <a:pos x="58" y="19"/>
                </a:cxn>
                <a:cxn ang="0">
                  <a:pos x="65" y="21"/>
                </a:cxn>
                <a:cxn ang="0">
                  <a:pos x="71" y="27"/>
                </a:cxn>
                <a:cxn ang="0">
                  <a:pos x="71" y="34"/>
                </a:cxn>
                <a:cxn ang="0">
                  <a:pos x="55" y="44"/>
                </a:cxn>
                <a:cxn ang="0">
                  <a:pos x="49" y="50"/>
                </a:cxn>
                <a:cxn ang="0">
                  <a:pos x="67" y="46"/>
                </a:cxn>
                <a:cxn ang="0">
                  <a:pos x="72" y="47"/>
                </a:cxn>
                <a:cxn ang="0">
                  <a:pos x="80" y="50"/>
                </a:cxn>
                <a:cxn ang="0">
                  <a:pos x="80" y="58"/>
                </a:cxn>
                <a:cxn ang="0">
                  <a:pos x="77" y="69"/>
                </a:cxn>
                <a:cxn ang="0">
                  <a:pos x="58" y="77"/>
                </a:cxn>
                <a:cxn ang="0">
                  <a:pos x="30" y="83"/>
                </a:cxn>
                <a:cxn ang="0">
                  <a:pos x="24" y="74"/>
                </a:cxn>
                <a:cxn ang="0">
                  <a:pos x="43" y="71"/>
                </a:cxn>
                <a:cxn ang="0">
                  <a:pos x="53" y="69"/>
                </a:cxn>
                <a:cxn ang="0">
                  <a:pos x="67" y="65"/>
                </a:cxn>
                <a:cxn ang="0">
                  <a:pos x="71" y="56"/>
                </a:cxn>
                <a:cxn ang="0">
                  <a:pos x="62" y="52"/>
                </a:cxn>
                <a:cxn ang="0">
                  <a:pos x="46" y="56"/>
                </a:cxn>
                <a:cxn ang="0">
                  <a:pos x="36" y="58"/>
                </a:cxn>
                <a:cxn ang="0">
                  <a:pos x="40" y="47"/>
                </a:cxn>
                <a:cxn ang="0">
                  <a:pos x="44" y="40"/>
                </a:cxn>
                <a:cxn ang="0">
                  <a:pos x="56" y="33"/>
                </a:cxn>
                <a:cxn ang="0">
                  <a:pos x="56" y="27"/>
                </a:cxn>
                <a:cxn ang="0">
                  <a:pos x="49" y="28"/>
                </a:cxn>
                <a:cxn ang="0">
                  <a:pos x="33" y="42"/>
                </a:cxn>
                <a:cxn ang="0">
                  <a:pos x="31" y="30"/>
                </a:cxn>
                <a:cxn ang="0">
                  <a:pos x="36" y="19"/>
                </a:cxn>
                <a:cxn ang="0">
                  <a:pos x="34" y="14"/>
                </a:cxn>
                <a:cxn ang="0">
                  <a:pos x="28" y="21"/>
                </a:cxn>
                <a:cxn ang="0">
                  <a:pos x="22" y="30"/>
                </a:cxn>
                <a:cxn ang="0">
                  <a:pos x="17" y="42"/>
                </a:cxn>
                <a:cxn ang="0">
                  <a:pos x="5" y="58"/>
                </a:cxn>
                <a:cxn ang="0">
                  <a:pos x="0" y="47"/>
                </a:cxn>
                <a:cxn ang="0">
                  <a:pos x="0" y="47"/>
                </a:cxn>
              </a:cxnLst>
              <a:rect l="0" t="0" r="r" b="b"/>
              <a:pathLst>
                <a:path w="80" h="83">
                  <a:moveTo>
                    <a:pt x="0" y="47"/>
                  </a:moveTo>
                  <a:lnTo>
                    <a:pt x="9" y="30"/>
                  </a:lnTo>
                  <a:lnTo>
                    <a:pt x="18" y="17"/>
                  </a:lnTo>
                  <a:lnTo>
                    <a:pt x="28" y="9"/>
                  </a:lnTo>
                  <a:lnTo>
                    <a:pt x="37" y="3"/>
                  </a:lnTo>
                  <a:lnTo>
                    <a:pt x="43" y="0"/>
                  </a:lnTo>
                  <a:lnTo>
                    <a:pt x="47" y="8"/>
                  </a:lnTo>
                  <a:lnTo>
                    <a:pt x="44" y="18"/>
                  </a:lnTo>
                  <a:lnTo>
                    <a:pt x="40" y="28"/>
                  </a:lnTo>
                  <a:lnTo>
                    <a:pt x="49" y="22"/>
                  </a:lnTo>
                  <a:lnTo>
                    <a:pt x="58" y="19"/>
                  </a:lnTo>
                  <a:lnTo>
                    <a:pt x="65" y="21"/>
                  </a:lnTo>
                  <a:lnTo>
                    <a:pt x="71" y="27"/>
                  </a:lnTo>
                  <a:lnTo>
                    <a:pt x="71" y="34"/>
                  </a:lnTo>
                  <a:lnTo>
                    <a:pt x="55" y="44"/>
                  </a:lnTo>
                  <a:lnTo>
                    <a:pt x="49" y="50"/>
                  </a:lnTo>
                  <a:lnTo>
                    <a:pt x="67" y="46"/>
                  </a:lnTo>
                  <a:lnTo>
                    <a:pt x="72" y="47"/>
                  </a:lnTo>
                  <a:lnTo>
                    <a:pt x="80" y="50"/>
                  </a:lnTo>
                  <a:lnTo>
                    <a:pt x="80" y="58"/>
                  </a:lnTo>
                  <a:lnTo>
                    <a:pt x="77" y="69"/>
                  </a:lnTo>
                  <a:lnTo>
                    <a:pt x="58" y="77"/>
                  </a:lnTo>
                  <a:lnTo>
                    <a:pt x="30" y="83"/>
                  </a:lnTo>
                  <a:lnTo>
                    <a:pt x="24" y="74"/>
                  </a:lnTo>
                  <a:lnTo>
                    <a:pt x="43" y="71"/>
                  </a:lnTo>
                  <a:lnTo>
                    <a:pt x="53" y="69"/>
                  </a:lnTo>
                  <a:lnTo>
                    <a:pt x="67" y="65"/>
                  </a:lnTo>
                  <a:lnTo>
                    <a:pt x="71" y="56"/>
                  </a:lnTo>
                  <a:lnTo>
                    <a:pt x="62" y="52"/>
                  </a:lnTo>
                  <a:lnTo>
                    <a:pt x="46" y="56"/>
                  </a:lnTo>
                  <a:lnTo>
                    <a:pt x="36" y="58"/>
                  </a:lnTo>
                  <a:lnTo>
                    <a:pt x="40" y="47"/>
                  </a:lnTo>
                  <a:lnTo>
                    <a:pt x="44" y="40"/>
                  </a:lnTo>
                  <a:lnTo>
                    <a:pt x="56" y="33"/>
                  </a:lnTo>
                  <a:lnTo>
                    <a:pt x="56" y="27"/>
                  </a:lnTo>
                  <a:lnTo>
                    <a:pt x="49" y="28"/>
                  </a:lnTo>
                  <a:lnTo>
                    <a:pt x="33" y="42"/>
                  </a:lnTo>
                  <a:lnTo>
                    <a:pt x="31" y="30"/>
                  </a:lnTo>
                  <a:lnTo>
                    <a:pt x="36" y="19"/>
                  </a:lnTo>
                  <a:lnTo>
                    <a:pt x="34" y="14"/>
                  </a:lnTo>
                  <a:lnTo>
                    <a:pt x="28" y="21"/>
                  </a:lnTo>
                  <a:lnTo>
                    <a:pt x="22" y="30"/>
                  </a:lnTo>
                  <a:lnTo>
                    <a:pt x="17" y="42"/>
                  </a:lnTo>
                  <a:lnTo>
                    <a:pt x="5" y="58"/>
                  </a:lnTo>
                  <a:lnTo>
                    <a:pt x="0" y="47"/>
                  </a:lnTo>
                  <a:lnTo>
                    <a:pt x="0" y="47"/>
                  </a:lnTo>
                  <a:close/>
                </a:path>
              </a:pathLst>
            </a:custGeom>
            <a:solidFill>
              <a:srgbClr val="000000"/>
            </a:solidFill>
            <a:ln w="9525">
              <a:noFill/>
              <a:round/>
              <a:headEnd/>
              <a:tailEnd/>
            </a:ln>
          </p:spPr>
          <p:txBody>
            <a:bodyPr/>
            <a:lstStyle/>
            <a:p>
              <a:endParaRPr lang="en-US"/>
            </a:p>
          </p:txBody>
        </p:sp>
        <p:sp>
          <p:nvSpPr>
            <p:cNvPr id="313572" name="Freeform 228"/>
            <p:cNvSpPr>
              <a:spLocks/>
            </p:cNvSpPr>
            <p:nvPr/>
          </p:nvSpPr>
          <p:spPr bwMode="auto">
            <a:xfrm>
              <a:off x="4949" y="1012"/>
              <a:ext cx="8" cy="8"/>
            </a:xfrm>
            <a:custGeom>
              <a:avLst/>
              <a:gdLst/>
              <a:ahLst/>
              <a:cxnLst>
                <a:cxn ang="0">
                  <a:pos x="9" y="16"/>
                </a:cxn>
                <a:cxn ang="0">
                  <a:pos x="14" y="13"/>
                </a:cxn>
                <a:cxn ang="0">
                  <a:pos x="17" y="9"/>
                </a:cxn>
                <a:cxn ang="0">
                  <a:pos x="14" y="3"/>
                </a:cxn>
                <a:cxn ang="0">
                  <a:pos x="9" y="0"/>
                </a:cxn>
                <a:cxn ang="0">
                  <a:pos x="2" y="3"/>
                </a:cxn>
                <a:cxn ang="0">
                  <a:pos x="0" y="9"/>
                </a:cxn>
                <a:cxn ang="0">
                  <a:pos x="2" y="13"/>
                </a:cxn>
                <a:cxn ang="0">
                  <a:pos x="9" y="16"/>
                </a:cxn>
                <a:cxn ang="0">
                  <a:pos x="9" y="16"/>
                </a:cxn>
              </a:cxnLst>
              <a:rect l="0" t="0" r="r" b="b"/>
              <a:pathLst>
                <a:path w="17" h="16">
                  <a:moveTo>
                    <a:pt x="9" y="16"/>
                  </a:moveTo>
                  <a:lnTo>
                    <a:pt x="14" y="13"/>
                  </a:lnTo>
                  <a:lnTo>
                    <a:pt x="17" y="9"/>
                  </a:lnTo>
                  <a:lnTo>
                    <a:pt x="14" y="3"/>
                  </a:lnTo>
                  <a:lnTo>
                    <a:pt x="9" y="0"/>
                  </a:lnTo>
                  <a:lnTo>
                    <a:pt x="2" y="3"/>
                  </a:lnTo>
                  <a:lnTo>
                    <a:pt x="0" y="9"/>
                  </a:lnTo>
                  <a:lnTo>
                    <a:pt x="2" y="13"/>
                  </a:lnTo>
                  <a:lnTo>
                    <a:pt x="9" y="16"/>
                  </a:lnTo>
                  <a:lnTo>
                    <a:pt x="9" y="16"/>
                  </a:lnTo>
                  <a:close/>
                </a:path>
              </a:pathLst>
            </a:custGeom>
            <a:solidFill>
              <a:srgbClr val="FF4745"/>
            </a:solidFill>
            <a:ln w="9525">
              <a:noFill/>
              <a:round/>
              <a:headEnd/>
              <a:tailEnd/>
            </a:ln>
          </p:spPr>
          <p:txBody>
            <a:bodyPr/>
            <a:lstStyle/>
            <a:p>
              <a:endParaRPr lang="en-US"/>
            </a:p>
          </p:txBody>
        </p:sp>
        <p:sp>
          <p:nvSpPr>
            <p:cNvPr id="313573" name="Freeform 229"/>
            <p:cNvSpPr>
              <a:spLocks/>
            </p:cNvSpPr>
            <p:nvPr/>
          </p:nvSpPr>
          <p:spPr bwMode="auto">
            <a:xfrm>
              <a:off x="4866" y="791"/>
              <a:ext cx="60" cy="190"/>
            </a:xfrm>
            <a:custGeom>
              <a:avLst/>
              <a:gdLst/>
              <a:ahLst/>
              <a:cxnLst>
                <a:cxn ang="0">
                  <a:pos x="15" y="5"/>
                </a:cxn>
                <a:cxn ang="0">
                  <a:pos x="36" y="18"/>
                </a:cxn>
                <a:cxn ang="0">
                  <a:pos x="46" y="35"/>
                </a:cxn>
                <a:cxn ang="0">
                  <a:pos x="75" y="60"/>
                </a:cxn>
                <a:cxn ang="0">
                  <a:pos x="81" y="78"/>
                </a:cxn>
                <a:cxn ang="0">
                  <a:pos x="72" y="96"/>
                </a:cxn>
                <a:cxn ang="0">
                  <a:pos x="64" y="102"/>
                </a:cxn>
                <a:cxn ang="0">
                  <a:pos x="77" y="124"/>
                </a:cxn>
                <a:cxn ang="0">
                  <a:pos x="80" y="150"/>
                </a:cxn>
                <a:cxn ang="0">
                  <a:pos x="90" y="182"/>
                </a:cxn>
                <a:cxn ang="0">
                  <a:pos x="99" y="216"/>
                </a:cxn>
                <a:cxn ang="0">
                  <a:pos x="108" y="244"/>
                </a:cxn>
                <a:cxn ang="0">
                  <a:pos x="116" y="279"/>
                </a:cxn>
                <a:cxn ang="0">
                  <a:pos x="119" y="307"/>
                </a:cxn>
                <a:cxn ang="0">
                  <a:pos x="119" y="329"/>
                </a:cxn>
                <a:cxn ang="0">
                  <a:pos x="111" y="356"/>
                </a:cxn>
                <a:cxn ang="0">
                  <a:pos x="83" y="375"/>
                </a:cxn>
                <a:cxn ang="0">
                  <a:pos x="64" y="381"/>
                </a:cxn>
                <a:cxn ang="0">
                  <a:pos x="41" y="379"/>
                </a:cxn>
                <a:cxn ang="0">
                  <a:pos x="25" y="372"/>
                </a:cxn>
                <a:cxn ang="0">
                  <a:pos x="3" y="360"/>
                </a:cxn>
                <a:cxn ang="0">
                  <a:pos x="8" y="352"/>
                </a:cxn>
                <a:cxn ang="0">
                  <a:pos x="19" y="350"/>
                </a:cxn>
                <a:cxn ang="0">
                  <a:pos x="40" y="365"/>
                </a:cxn>
                <a:cxn ang="0">
                  <a:pos x="64" y="366"/>
                </a:cxn>
                <a:cxn ang="0">
                  <a:pos x="86" y="356"/>
                </a:cxn>
                <a:cxn ang="0">
                  <a:pos x="109" y="338"/>
                </a:cxn>
                <a:cxn ang="0">
                  <a:pos x="111" y="307"/>
                </a:cxn>
                <a:cxn ang="0">
                  <a:pos x="103" y="260"/>
                </a:cxn>
                <a:cxn ang="0">
                  <a:pos x="87" y="221"/>
                </a:cxn>
                <a:cxn ang="0">
                  <a:pos x="72" y="168"/>
                </a:cxn>
                <a:cxn ang="0">
                  <a:pos x="62" y="138"/>
                </a:cxn>
                <a:cxn ang="0">
                  <a:pos x="47" y="109"/>
                </a:cxn>
                <a:cxn ang="0">
                  <a:pos x="37" y="88"/>
                </a:cxn>
                <a:cxn ang="0">
                  <a:pos x="58" y="85"/>
                </a:cxn>
                <a:cxn ang="0">
                  <a:pos x="65" y="75"/>
                </a:cxn>
                <a:cxn ang="0">
                  <a:pos x="62" y="63"/>
                </a:cxn>
                <a:cxn ang="0">
                  <a:pos x="46" y="53"/>
                </a:cxn>
                <a:cxn ang="0">
                  <a:pos x="28" y="32"/>
                </a:cxn>
                <a:cxn ang="0">
                  <a:pos x="18" y="21"/>
                </a:cxn>
                <a:cxn ang="0">
                  <a:pos x="0" y="7"/>
                </a:cxn>
                <a:cxn ang="0">
                  <a:pos x="0" y="0"/>
                </a:cxn>
                <a:cxn ang="0">
                  <a:pos x="15" y="5"/>
                </a:cxn>
                <a:cxn ang="0">
                  <a:pos x="15" y="5"/>
                </a:cxn>
              </a:cxnLst>
              <a:rect l="0" t="0" r="r" b="b"/>
              <a:pathLst>
                <a:path w="119" h="381">
                  <a:moveTo>
                    <a:pt x="15" y="5"/>
                  </a:moveTo>
                  <a:lnTo>
                    <a:pt x="36" y="18"/>
                  </a:lnTo>
                  <a:lnTo>
                    <a:pt x="46" y="35"/>
                  </a:lnTo>
                  <a:lnTo>
                    <a:pt x="75" y="60"/>
                  </a:lnTo>
                  <a:lnTo>
                    <a:pt x="81" y="78"/>
                  </a:lnTo>
                  <a:lnTo>
                    <a:pt x="72" y="96"/>
                  </a:lnTo>
                  <a:lnTo>
                    <a:pt x="64" y="102"/>
                  </a:lnTo>
                  <a:lnTo>
                    <a:pt x="77" y="124"/>
                  </a:lnTo>
                  <a:lnTo>
                    <a:pt x="80" y="150"/>
                  </a:lnTo>
                  <a:lnTo>
                    <a:pt x="90" y="182"/>
                  </a:lnTo>
                  <a:lnTo>
                    <a:pt x="99" y="216"/>
                  </a:lnTo>
                  <a:lnTo>
                    <a:pt x="108" y="244"/>
                  </a:lnTo>
                  <a:lnTo>
                    <a:pt x="116" y="279"/>
                  </a:lnTo>
                  <a:lnTo>
                    <a:pt x="119" y="307"/>
                  </a:lnTo>
                  <a:lnTo>
                    <a:pt x="119" y="329"/>
                  </a:lnTo>
                  <a:lnTo>
                    <a:pt x="111" y="356"/>
                  </a:lnTo>
                  <a:lnTo>
                    <a:pt x="83" y="375"/>
                  </a:lnTo>
                  <a:lnTo>
                    <a:pt x="64" y="381"/>
                  </a:lnTo>
                  <a:lnTo>
                    <a:pt x="41" y="379"/>
                  </a:lnTo>
                  <a:lnTo>
                    <a:pt x="25" y="372"/>
                  </a:lnTo>
                  <a:lnTo>
                    <a:pt x="3" y="360"/>
                  </a:lnTo>
                  <a:lnTo>
                    <a:pt x="8" y="352"/>
                  </a:lnTo>
                  <a:lnTo>
                    <a:pt x="19" y="350"/>
                  </a:lnTo>
                  <a:lnTo>
                    <a:pt x="40" y="365"/>
                  </a:lnTo>
                  <a:lnTo>
                    <a:pt x="64" y="366"/>
                  </a:lnTo>
                  <a:lnTo>
                    <a:pt x="86" y="356"/>
                  </a:lnTo>
                  <a:lnTo>
                    <a:pt x="109" y="338"/>
                  </a:lnTo>
                  <a:lnTo>
                    <a:pt x="111" y="307"/>
                  </a:lnTo>
                  <a:lnTo>
                    <a:pt x="103" y="260"/>
                  </a:lnTo>
                  <a:lnTo>
                    <a:pt x="87" y="221"/>
                  </a:lnTo>
                  <a:lnTo>
                    <a:pt x="72" y="168"/>
                  </a:lnTo>
                  <a:lnTo>
                    <a:pt x="62" y="138"/>
                  </a:lnTo>
                  <a:lnTo>
                    <a:pt x="47" y="109"/>
                  </a:lnTo>
                  <a:lnTo>
                    <a:pt x="37" y="88"/>
                  </a:lnTo>
                  <a:lnTo>
                    <a:pt x="58" y="85"/>
                  </a:lnTo>
                  <a:lnTo>
                    <a:pt x="65" y="75"/>
                  </a:lnTo>
                  <a:lnTo>
                    <a:pt x="62" y="63"/>
                  </a:lnTo>
                  <a:lnTo>
                    <a:pt x="46" y="53"/>
                  </a:lnTo>
                  <a:lnTo>
                    <a:pt x="28" y="32"/>
                  </a:lnTo>
                  <a:lnTo>
                    <a:pt x="18" y="21"/>
                  </a:lnTo>
                  <a:lnTo>
                    <a:pt x="0" y="7"/>
                  </a:lnTo>
                  <a:lnTo>
                    <a:pt x="0" y="0"/>
                  </a:lnTo>
                  <a:lnTo>
                    <a:pt x="15" y="5"/>
                  </a:lnTo>
                  <a:lnTo>
                    <a:pt x="15" y="5"/>
                  </a:lnTo>
                  <a:close/>
                </a:path>
              </a:pathLst>
            </a:custGeom>
            <a:solidFill>
              <a:srgbClr val="000000"/>
            </a:solidFill>
            <a:ln w="9525">
              <a:noFill/>
              <a:round/>
              <a:headEnd/>
              <a:tailEnd/>
            </a:ln>
          </p:spPr>
          <p:txBody>
            <a:bodyPr/>
            <a:lstStyle/>
            <a:p>
              <a:endParaRPr lang="en-US"/>
            </a:p>
          </p:txBody>
        </p:sp>
        <p:sp>
          <p:nvSpPr>
            <p:cNvPr id="313574" name="Freeform 230"/>
            <p:cNvSpPr>
              <a:spLocks/>
            </p:cNvSpPr>
            <p:nvPr/>
          </p:nvSpPr>
          <p:spPr bwMode="auto">
            <a:xfrm>
              <a:off x="4843" y="974"/>
              <a:ext cx="8" cy="7"/>
            </a:xfrm>
            <a:custGeom>
              <a:avLst/>
              <a:gdLst/>
              <a:ahLst/>
              <a:cxnLst>
                <a:cxn ang="0">
                  <a:pos x="8" y="15"/>
                </a:cxn>
                <a:cxn ang="0">
                  <a:pos x="14" y="12"/>
                </a:cxn>
                <a:cxn ang="0">
                  <a:pos x="16" y="8"/>
                </a:cxn>
                <a:cxn ang="0">
                  <a:pos x="14" y="2"/>
                </a:cxn>
                <a:cxn ang="0">
                  <a:pos x="8" y="0"/>
                </a:cxn>
                <a:cxn ang="0">
                  <a:pos x="2" y="2"/>
                </a:cxn>
                <a:cxn ang="0">
                  <a:pos x="0" y="8"/>
                </a:cxn>
                <a:cxn ang="0">
                  <a:pos x="2" y="12"/>
                </a:cxn>
                <a:cxn ang="0">
                  <a:pos x="8" y="15"/>
                </a:cxn>
                <a:cxn ang="0">
                  <a:pos x="8" y="15"/>
                </a:cxn>
              </a:cxnLst>
              <a:rect l="0" t="0" r="r" b="b"/>
              <a:pathLst>
                <a:path w="16" h="15">
                  <a:moveTo>
                    <a:pt x="8" y="15"/>
                  </a:moveTo>
                  <a:lnTo>
                    <a:pt x="14" y="12"/>
                  </a:lnTo>
                  <a:lnTo>
                    <a:pt x="16" y="8"/>
                  </a:lnTo>
                  <a:lnTo>
                    <a:pt x="14" y="2"/>
                  </a:lnTo>
                  <a:lnTo>
                    <a:pt x="8" y="0"/>
                  </a:lnTo>
                  <a:lnTo>
                    <a:pt x="2" y="2"/>
                  </a:lnTo>
                  <a:lnTo>
                    <a:pt x="0" y="8"/>
                  </a:lnTo>
                  <a:lnTo>
                    <a:pt x="2" y="12"/>
                  </a:lnTo>
                  <a:lnTo>
                    <a:pt x="8" y="15"/>
                  </a:lnTo>
                  <a:lnTo>
                    <a:pt x="8" y="15"/>
                  </a:lnTo>
                  <a:close/>
                </a:path>
              </a:pathLst>
            </a:custGeom>
            <a:solidFill>
              <a:srgbClr val="FF4745"/>
            </a:solidFill>
            <a:ln w="9525">
              <a:noFill/>
              <a:round/>
              <a:headEnd/>
              <a:tailEnd/>
            </a:ln>
          </p:spPr>
          <p:txBody>
            <a:bodyPr/>
            <a:lstStyle/>
            <a:p>
              <a:endParaRPr lang="en-US"/>
            </a:p>
          </p:txBody>
        </p:sp>
        <p:sp>
          <p:nvSpPr>
            <p:cNvPr id="313575" name="Freeform 231"/>
            <p:cNvSpPr>
              <a:spLocks/>
            </p:cNvSpPr>
            <p:nvPr/>
          </p:nvSpPr>
          <p:spPr bwMode="auto">
            <a:xfrm>
              <a:off x="4820" y="791"/>
              <a:ext cx="53" cy="177"/>
            </a:xfrm>
            <a:custGeom>
              <a:avLst/>
              <a:gdLst/>
              <a:ahLst/>
              <a:cxnLst>
                <a:cxn ang="0">
                  <a:pos x="92" y="0"/>
                </a:cxn>
                <a:cxn ang="0">
                  <a:pos x="67" y="10"/>
                </a:cxn>
                <a:cxn ang="0">
                  <a:pos x="48" y="13"/>
                </a:cxn>
                <a:cxn ang="0">
                  <a:pos x="31" y="28"/>
                </a:cxn>
                <a:cxn ang="0">
                  <a:pos x="6" y="52"/>
                </a:cxn>
                <a:cxn ang="0">
                  <a:pos x="1" y="78"/>
                </a:cxn>
                <a:cxn ang="0">
                  <a:pos x="0" y="112"/>
                </a:cxn>
                <a:cxn ang="0">
                  <a:pos x="9" y="149"/>
                </a:cxn>
                <a:cxn ang="0">
                  <a:pos x="26" y="177"/>
                </a:cxn>
                <a:cxn ang="0">
                  <a:pos x="36" y="213"/>
                </a:cxn>
                <a:cxn ang="0">
                  <a:pos x="42" y="237"/>
                </a:cxn>
                <a:cxn ang="0">
                  <a:pos x="53" y="259"/>
                </a:cxn>
                <a:cxn ang="0">
                  <a:pos x="63" y="279"/>
                </a:cxn>
                <a:cxn ang="0">
                  <a:pos x="70" y="300"/>
                </a:cxn>
                <a:cxn ang="0">
                  <a:pos x="76" y="318"/>
                </a:cxn>
                <a:cxn ang="0">
                  <a:pos x="85" y="354"/>
                </a:cxn>
                <a:cxn ang="0">
                  <a:pos x="100" y="352"/>
                </a:cxn>
                <a:cxn ang="0">
                  <a:pos x="92" y="327"/>
                </a:cxn>
                <a:cxn ang="0">
                  <a:pos x="82" y="294"/>
                </a:cxn>
                <a:cxn ang="0">
                  <a:pos x="69" y="250"/>
                </a:cxn>
                <a:cxn ang="0">
                  <a:pos x="54" y="222"/>
                </a:cxn>
                <a:cxn ang="0">
                  <a:pos x="38" y="178"/>
                </a:cxn>
                <a:cxn ang="0">
                  <a:pos x="20" y="138"/>
                </a:cxn>
                <a:cxn ang="0">
                  <a:pos x="14" y="109"/>
                </a:cxn>
                <a:cxn ang="0">
                  <a:pos x="14" y="81"/>
                </a:cxn>
                <a:cxn ang="0">
                  <a:pos x="23" y="56"/>
                </a:cxn>
                <a:cxn ang="0">
                  <a:pos x="41" y="37"/>
                </a:cxn>
                <a:cxn ang="0">
                  <a:pos x="66" y="28"/>
                </a:cxn>
                <a:cxn ang="0">
                  <a:pos x="82" y="21"/>
                </a:cxn>
                <a:cxn ang="0">
                  <a:pos x="106" y="10"/>
                </a:cxn>
                <a:cxn ang="0">
                  <a:pos x="92" y="0"/>
                </a:cxn>
                <a:cxn ang="0">
                  <a:pos x="92" y="0"/>
                </a:cxn>
              </a:cxnLst>
              <a:rect l="0" t="0" r="r" b="b"/>
              <a:pathLst>
                <a:path w="106" h="354">
                  <a:moveTo>
                    <a:pt x="92" y="0"/>
                  </a:moveTo>
                  <a:lnTo>
                    <a:pt x="67" y="10"/>
                  </a:lnTo>
                  <a:lnTo>
                    <a:pt x="48" y="13"/>
                  </a:lnTo>
                  <a:lnTo>
                    <a:pt x="31" y="28"/>
                  </a:lnTo>
                  <a:lnTo>
                    <a:pt x="6" y="52"/>
                  </a:lnTo>
                  <a:lnTo>
                    <a:pt x="1" y="78"/>
                  </a:lnTo>
                  <a:lnTo>
                    <a:pt x="0" y="112"/>
                  </a:lnTo>
                  <a:lnTo>
                    <a:pt x="9" y="149"/>
                  </a:lnTo>
                  <a:lnTo>
                    <a:pt x="26" y="177"/>
                  </a:lnTo>
                  <a:lnTo>
                    <a:pt x="36" y="213"/>
                  </a:lnTo>
                  <a:lnTo>
                    <a:pt x="42" y="237"/>
                  </a:lnTo>
                  <a:lnTo>
                    <a:pt x="53" y="259"/>
                  </a:lnTo>
                  <a:lnTo>
                    <a:pt x="63" y="279"/>
                  </a:lnTo>
                  <a:lnTo>
                    <a:pt x="70" y="300"/>
                  </a:lnTo>
                  <a:lnTo>
                    <a:pt x="76" y="318"/>
                  </a:lnTo>
                  <a:lnTo>
                    <a:pt x="85" y="354"/>
                  </a:lnTo>
                  <a:lnTo>
                    <a:pt x="100" y="352"/>
                  </a:lnTo>
                  <a:lnTo>
                    <a:pt x="92" y="327"/>
                  </a:lnTo>
                  <a:lnTo>
                    <a:pt x="82" y="294"/>
                  </a:lnTo>
                  <a:lnTo>
                    <a:pt x="69" y="250"/>
                  </a:lnTo>
                  <a:lnTo>
                    <a:pt x="54" y="222"/>
                  </a:lnTo>
                  <a:lnTo>
                    <a:pt x="38" y="178"/>
                  </a:lnTo>
                  <a:lnTo>
                    <a:pt x="20" y="138"/>
                  </a:lnTo>
                  <a:lnTo>
                    <a:pt x="14" y="109"/>
                  </a:lnTo>
                  <a:lnTo>
                    <a:pt x="14" y="81"/>
                  </a:lnTo>
                  <a:lnTo>
                    <a:pt x="23" y="56"/>
                  </a:lnTo>
                  <a:lnTo>
                    <a:pt x="41" y="37"/>
                  </a:lnTo>
                  <a:lnTo>
                    <a:pt x="66" y="28"/>
                  </a:lnTo>
                  <a:lnTo>
                    <a:pt x="82" y="21"/>
                  </a:lnTo>
                  <a:lnTo>
                    <a:pt x="106" y="10"/>
                  </a:lnTo>
                  <a:lnTo>
                    <a:pt x="92" y="0"/>
                  </a:lnTo>
                  <a:lnTo>
                    <a:pt x="92" y="0"/>
                  </a:lnTo>
                  <a:close/>
                </a:path>
              </a:pathLst>
            </a:custGeom>
            <a:solidFill>
              <a:srgbClr val="000000"/>
            </a:solidFill>
            <a:ln w="9525">
              <a:noFill/>
              <a:round/>
              <a:headEnd/>
              <a:tailEnd/>
            </a:ln>
          </p:spPr>
          <p:txBody>
            <a:bodyPr/>
            <a:lstStyle/>
            <a:p>
              <a:endParaRPr lang="en-US"/>
            </a:p>
          </p:txBody>
        </p:sp>
        <p:sp>
          <p:nvSpPr>
            <p:cNvPr id="313576" name="Freeform 232"/>
            <p:cNvSpPr>
              <a:spLocks/>
            </p:cNvSpPr>
            <p:nvPr/>
          </p:nvSpPr>
          <p:spPr bwMode="auto">
            <a:xfrm>
              <a:off x="4790" y="901"/>
              <a:ext cx="237" cy="191"/>
            </a:xfrm>
            <a:custGeom>
              <a:avLst/>
              <a:gdLst/>
              <a:ahLst/>
              <a:cxnLst>
                <a:cxn ang="0">
                  <a:pos x="84" y="102"/>
                </a:cxn>
                <a:cxn ang="0">
                  <a:pos x="54" y="81"/>
                </a:cxn>
                <a:cxn ang="0">
                  <a:pos x="21" y="78"/>
                </a:cxn>
                <a:cxn ang="0">
                  <a:pos x="0" y="99"/>
                </a:cxn>
                <a:cxn ang="0">
                  <a:pos x="35" y="141"/>
                </a:cxn>
                <a:cxn ang="0">
                  <a:pos x="78" y="178"/>
                </a:cxn>
                <a:cxn ang="0">
                  <a:pos x="141" y="212"/>
                </a:cxn>
                <a:cxn ang="0">
                  <a:pos x="162" y="275"/>
                </a:cxn>
                <a:cxn ang="0">
                  <a:pos x="154" y="352"/>
                </a:cxn>
                <a:cxn ang="0">
                  <a:pos x="179" y="380"/>
                </a:cxn>
                <a:cxn ang="0">
                  <a:pos x="273" y="346"/>
                </a:cxn>
                <a:cxn ang="0">
                  <a:pos x="350" y="332"/>
                </a:cxn>
                <a:cxn ang="0">
                  <a:pos x="398" y="321"/>
                </a:cxn>
                <a:cxn ang="0">
                  <a:pos x="403" y="305"/>
                </a:cxn>
                <a:cxn ang="0">
                  <a:pos x="354" y="247"/>
                </a:cxn>
                <a:cxn ang="0">
                  <a:pos x="328" y="187"/>
                </a:cxn>
                <a:cxn ang="0">
                  <a:pos x="370" y="156"/>
                </a:cxn>
                <a:cxn ang="0">
                  <a:pos x="419" y="110"/>
                </a:cxn>
                <a:cxn ang="0">
                  <a:pos x="448" y="80"/>
                </a:cxn>
                <a:cxn ang="0">
                  <a:pos x="473" y="59"/>
                </a:cxn>
                <a:cxn ang="0">
                  <a:pos x="461" y="31"/>
                </a:cxn>
                <a:cxn ang="0">
                  <a:pos x="439" y="0"/>
                </a:cxn>
                <a:cxn ang="0">
                  <a:pos x="398" y="55"/>
                </a:cxn>
                <a:cxn ang="0">
                  <a:pos x="347" y="87"/>
                </a:cxn>
                <a:cxn ang="0">
                  <a:pos x="289" y="99"/>
                </a:cxn>
                <a:cxn ang="0">
                  <a:pos x="264" y="112"/>
                </a:cxn>
                <a:cxn ang="0">
                  <a:pos x="314" y="112"/>
                </a:cxn>
                <a:cxn ang="0">
                  <a:pos x="370" y="88"/>
                </a:cxn>
                <a:cxn ang="0">
                  <a:pos x="409" y="60"/>
                </a:cxn>
                <a:cxn ang="0">
                  <a:pos x="431" y="40"/>
                </a:cxn>
                <a:cxn ang="0">
                  <a:pos x="451" y="37"/>
                </a:cxn>
                <a:cxn ang="0">
                  <a:pos x="447" y="71"/>
                </a:cxn>
                <a:cxn ang="0">
                  <a:pos x="401" y="112"/>
                </a:cxn>
                <a:cxn ang="0">
                  <a:pos x="356" y="147"/>
                </a:cxn>
                <a:cxn ang="0">
                  <a:pos x="310" y="174"/>
                </a:cxn>
                <a:cxn ang="0">
                  <a:pos x="319" y="219"/>
                </a:cxn>
                <a:cxn ang="0">
                  <a:pos x="350" y="266"/>
                </a:cxn>
                <a:cxn ang="0">
                  <a:pos x="386" y="309"/>
                </a:cxn>
                <a:cxn ang="0">
                  <a:pos x="347" y="321"/>
                </a:cxn>
                <a:cxn ang="0">
                  <a:pos x="289" y="331"/>
                </a:cxn>
                <a:cxn ang="0">
                  <a:pos x="234" y="346"/>
                </a:cxn>
                <a:cxn ang="0">
                  <a:pos x="172" y="365"/>
                </a:cxn>
                <a:cxn ang="0">
                  <a:pos x="178" y="307"/>
                </a:cxn>
                <a:cxn ang="0">
                  <a:pos x="179" y="252"/>
                </a:cxn>
                <a:cxn ang="0">
                  <a:pos x="184" y="213"/>
                </a:cxn>
                <a:cxn ang="0">
                  <a:pos x="150" y="205"/>
                </a:cxn>
                <a:cxn ang="0">
                  <a:pos x="100" y="171"/>
                </a:cxn>
                <a:cxn ang="0">
                  <a:pos x="65" y="150"/>
                </a:cxn>
                <a:cxn ang="0">
                  <a:pos x="32" y="125"/>
                </a:cxn>
                <a:cxn ang="0">
                  <a:pos x="15" y="102"/>
                </a:cxn>
                <a:cxn ang="0">
                  <a:pos x="37" y="80"/>
                </a:cxn>
                <a:cxn ang="0">
                  <a:pos x="68" y="105"/>
                </a:cxn>
                <a:cxn ang="0">
                  <a:pos x="104" y="118"/>
                </a:cxn>
              </a:cxnLst>
              <a:rect l="0" t="0" r="r" b="b"/>
              <a:pathLst>
                <a:path w="473" h="384">
                  <a:moveTo>
                    <a:pt x="104" y="118"/>
                  </a:moveTo>
                  <a:lnTo>
                    <a:pt x="84" y="102"/>
                  </a:lnTo>
                  <a:lnTo>
                    <a:pt x="68" y="88"/>
                  </a:lnTo>
                  <a:lnTo>
                    <a:pt x="54" y="81"/>
                  </a:lnTo>
                  <a:lnTo>
                    <a:pt x="37" y="60"/>
                  </a:lnTo>
                  <a:lnTo>
                    <a:pt x="21" y="78"/>
                  </a:lnTo>
                  <a:lnTo>
                    <a:pt x="10" y="90"/>
                  </a:lnTo>
                  <a:lnTo>
                    <a:pt x="0" y="99"/>
                  </a:lnTo>
                  <a:lnTo>
                    <a:pt x="10" y="113"/>
                  </a:lnTo>
                  <a:lnTo>
                    <a:pt x="35" y="141"/>
                  </a:lnTo>
                  <a:lnTo>
                    <a:pt x="51" y="155"/>
                  </a:lnTo>
                  <a:lnTo>
                    <a:pt x="78" y="178"/>
                  </a:lnTo>
                  <a:lnTo>
                    <a:pt x="110" y="193"/>
                  </a:lnTo>
                  <a:lnTo>
                    <a:pt x="141" y="212"/>
                  </a:lnTo>
                  <a:lnTo>
                    <a:pt x="169" y="228"/>
                  </a:lnTo>
                  <a:lnTo>
                    <a:pt x="162" y="275"/>
                  </a:lnTo>
                  <a:lnTo>
                    <a:pt x="160" y="318"/>
                  </a:lnTo>
                  <a:lnTo>
                    <a:pt x="154" y="352"/>
                  </a:lnTo>
                  <a:lnTo>
                    <a:pt x="148" y="384"/>
                  </a:lnTo>
                  <a:lnTo>
                    <a:pt x="179" y="380"/>
                  </a:lnTo>
                  <a:lnTo>
                    <a:pt x="215" y="359"/>
                  </a:lnTo>
                  <a:lnTo>
                    <a:pt x="273" y="346"/>
                  </a:lnTo>
                  <a:lnTo>
                    <a:pt x="312" y="340"/>
                  </a:lnTo>
                  <a:lnTo>
                    <a:pt x="350" y="332"/>
                  </a:lnTo>
                  <a:lnTo>
                    <a:pt x="376" y="335"/>
                  </a:lnTo>
                  <a:lnTo>
                    <a:pt x="398" y="321"/>
                  </a:lnTo>
                  <a:lnTo>
                    <a:pt x="417" y="322"/>
                  </a:lnTo>
                  <a:lnTo>
                    <a:pt x="403" y="305"/>
                  </a:lnTo>
                  <a:lnTo>
                    <a:pt x="376" y="274"/>
                  </a:lnTo>
                  <a:lnTo>
                    <a:pt x="354" y="247"/>
                  </a:lnTo>
                  <a:lnTo>
                    <a:pt x="334" y="212"/>
                  </a:lnTo>
                  <a:lnTo>
                    <a:pt x="328" y="187"/>
                  </a:lnTo>
                  <a:lnTo>
                    <a:pt x="341" y="171"/>
                  </a:lnTo>
                  <a:lnTo>
                    <a:pt x="370" y="156"/>
                  </a:lnTo>
                  <a:lnTo>
                    <a:pt x="403" y="125"/>
                  </a:lnTo>
                  <a:lnTo>
                    <a:pt x="419" y="110"/>
                  </a:lnTo>
                  <a:lnTo>
                    <a:pt x="441" y="93"/>
                  </a:lnTo>
                  <a:lnTo>
                    <a:pt x="448" y="80"/>
                  </a:lnTo>
                  <a:lnTo>
                    <a:pt x="463" y="65"/>
                  </a:lnTo>
                  <a:lnTo>
                    <a:pt x="473" y="59"/>
                  </a:lnTo>
                  <a:lnTo>
                    <a:pt x="469" y="38"/>
                  </a:lnTo>
                  <a:lnTo>
                    <a:pt x="461" y="31"/>
                  </a:lnTo>
                  <a:lnTo>
                    <a:pt x="451" y="13"/>
                  </a:lnTo>
                  <a:lnTo>
                    <a:pt x="439" y="0"/>
                  </a:lnTo>
                  <a:lnTo>
                    <a:pt x="420" y="27"/>
                  </a:lnTo>
                  <a:lnTo>
                    <a:pt x="398" y="55"/>
                  </a:lnTo>
                  <a:lnTo>
                    <a:pt x="376" y="71"/>
                  </a:lnTo>
                  <a:lnTo>
                    <a:pt x="347" y="87"/>
                  </a:lnTo>
                  <a:lnTo>
                    <a:pt x="316" y="99"/>
                  </a:lnTo>
                  <a:lnTo>
                    <a:pt x="289" y="99"/>
                  </a:lnTo>
                  <a:lnTo>
                    <a:pt x="264" y="102"/>
                  </a:lnTo>
                  <a:lnTo>
                    <a:pt x="264" y="112"/>
                  </a:lnTo>
                  <a:lnTo>
                    <a:pt x="289" y="116"/>
                  </a:lnTo>
                  <a:lnTo>
                    <a:pt x="314" y="112"/>
                  </a:lnTo>
                  <a:lnTo>
                    <a:pt x="348" y="103"/>
                  </a:lnTo>
                  <a:lnTo>
                    <a:pt x="370" y="88"/>
                  </a:lnTo>
                  <a:lnTo>
                    <a:pt x="388" y="72"/>
                  </a:lnTo>
                  <a:lnTo>
                    <a:pt x="409" y="60"/>
                  </a:lnTo>
                  <a:lnTo>
                    <a:pt x="420" y="47"/>
                  </a:lnTo>
                  <a:lnTo>
                    <a:pt x="431" y="40"/>
                  </a:lnTo>
                  <a:lnTo>
                    <a:pt x="441" y="25"/>
                  </a:lnTo>
                  <a:lnTo>
                    <a:pt x="451" y="37"/>
                  </a:lnTo>
                  <a:lnTo>
                    <a:pt x="461" y="55"/>
                  </a:lnTo>
                  <a:lnTo>
                    <a:pt x="447" y="71"/>
                  </a:lnTo>
                  <a:lnTo>
                    <a:pt x="428" y="88"/>
                  </a:lnTo>
                  <a:lnTo>
                    <a:pt x="401" y="112"/>
                  </a:lnTo>
                  <a:lnTo>
                    <a:pt x="381" y="128"/>
                  </a:lnTo>
                  <a:lnTo>
                    <a:pt x="356" y="147"/>
                  </a:lnTo>
                  <a:lnTo>
                    <a:pt x="332" y="159"/>
                  </a:lnTo>
                  <a:lnTo>
                    <a:pt x="310" y="174"/>
                  </a:lnTo>
                  <a:lnTo>
                    <a:pt x="307" y="180"/>
                  </a:lnTo>
                  <a:lnTo>
                    <a:pt x="319" y="219"/>
                  </a:lnTo>
                  <a:lnTo>
                    <a:pt x="337" y="235"/>
                  </a:lnTo>
                  <a:lnTo>
                    <a:pt x="350" y="266"/>
                  </a:lnTo>
                  <a:lnTo>
                    <a:pt x="366" y="287"/>
                  </a:lnTo>
                  <a:lnTo>
                    <a:pt x="386" y="309"/>
                  </a:lnTo>
                  <a:lnTo>
                    <a:pt x="376" y="322"/>
                  </a:lnTo>
                  <a:lnTo>
                    <a:pt x="347" y="321"/>
                  </a:lnTo>
                  <a:lnTo>
                    <a:pt x="322" y="325"/>
                  </a:lnTo>
                  <a:lnTo>
                    <a:pt x="289" y="331"/>
                  </a:lnTo>
                  <a:lnTo>
                    <a:pt x="270" y="334"/>
                  </a:lnTo>
                  <a:lnTo>
                    <a:pt x="234" y="346"/>
                  </a:lnTo>
                  <a:lnTo>
                    <a:pt x="201" y="346"/>
                  </a:lnTo>
                  <a:lnTo>
                    <a:pt x="172" y="365"/>
                  </a:lnTo>
                  <a:lnTo>
                    <a:pt x="170" y="337"/>
                  </a:lnTo>
                  <a:lnTo>
                    <a:pt x="178" y="307"/>
                  </a:lnTo>
                  <a:lnTo>
                    <a:pt x="182" y="274"/>
                  </a:lnTo>
                  <a:lnTo>
                    <a:pt x="179" y="252"/>
                  </a:lnTo>
                  <a:lnTo>
                    <a:pt x="182" y="231"/>
                  </a:lnTo>
                  <a:lnTo>
                    <a:pt x="184" y="213"/>
                  </a:lnTo>
                  <a:lnTo>
                    <a:pt x="175" y="212"/>
                  </a:lnTo>
                  <a:lnTo>
                    <a:pt x="150" y="205"/>
                  </a:lnTo>
                  <a:lnTo>
                    <a:pt x="126" y="188"/>
                  </a:lnTo>
                  <a:lnTo>
                    <a:pt x="100" y="171"/>
                  </a:lnTo>
                  <a:lnTo>
                    <a:pt x="82" y="159"/>
                  </a:lnTo>
                  <a:lnTo>
                    <a:pt x="65" y="150"/>
                  </a:lnTo>
                  <a:lnTo>
                    <a:pt x="51" y="137"/>
                  </a:lnTo>
                  <a:lnTo>
                    <a:pt x="32" y="125"/>
                  </a:lnTo>
                  <a:lnTo>
                    <a:pt x="22" y="110"/>
                  </a:lnTo>
                  <a:lnTo>
                    <a:pt x="15" y="102"/>
                  </a:lnTo>
                  <a:lnTo>
                    <a:pt x="31" y="84"/>
                  </a:lnTo>
                  <a:lnTo>
                    <a:pt x="37" y="80"/>
                  </a:lnTo>
                  <a:lnTo>
                    <a:pt x="54" y="90"/>
                  </a:lnTo>
                  <a:lnTo>
                    <a:pt x="68" y="105"/>
                  </a:lnTo>
                  <a:lnTo>
                    <a:pt x="97" y="124"/>
                  </a:lnTo>
                  <a:lnTo>
                    <a:pt x="104" y="118"/>
                  </a:lnTo>
                  <a:lnTo>
                    <a:pt x="104" y="118"/>
                  </a:lnTo>
                  <a:close/>
                </a:path>
              </a:pathLst>
            </a:custGeom>
            <a:solidFill>
              <a:srgbClr val="000000"/>
            </a:solidFill>
            <a:ln w="9525">
              <a:noFill/>
              <a:round/>
              <a:headEnd/>
              <a:tailEnd/>
            </a:ln>
          </p:spPr>
          <p:txBody>
            <a:bodyPr/>
            <a:lstStyle/>
            <a:p>
              <a:endParaRPr lang="en-US"/>
            </a:p>
          </p:txBody>
        </p:sp>
        <p:sp>
          <p:nvSpPr>
            <p:cNvPr id="313577" name="Freeform 233"/>
            <p:cNvSpPr>
              <a:spLocks/>
            </p:cNvSpPr>
            <p:nvPr/>
          </p:nvSpPr>
          <p:spPr bwMode="auto">
            <a:xfrm>
              <a:off x="4879" y="1065"/>
              <a:ext cx="140" cy="101"/>
            </a:xfrm>
            <a:custGeom>
              <a:avLst/>
              <a:gdLst/>
              <a:ahLst/>
              <a:cxnLst>
                <a:cxn ang="0">
                  <a:pos x="1" y="52"/>
                </a:cxn>
                <a:cxn ang="0">
                  <a:pos x="3" y="75"/>
                </a:cxn>
                <a:cxn ang="0">
                  <a:pos x="10" y="99"/>
                </a:cxn>
                <a:cxn ang="0">
                  <a:pos x="7" y="125"/>
                </a:cxn>
                <a:cxn ang="0">
                  <a:pos x="3" y="160"/>
                </a:cxn>
                <a:cxn ang="0">
                  <a:pos x="4" y="179"/>
                </a:cxn>
                <a:cxn ang="0">
                  <a:pos x="0" y="203"/>
                </a:cxn>
                <a:cxn ang="0">
                  <a:pos x="29" y="199"/>
                </a:cxn>
                <a:cxn ang="0">
                  <a:pos x="57" y="188"/>
                </a:cxn>
                <a:cxn ang="0">
                  <a:pos x="85" y="179"/>
                </a:cxn>
                <a:cxn ang="0">
                  <a:pos x="106" y="169"/>
                </a:cxn>
                <a:cxn ang="0">
                  <a:pos x="144" y="166"/>
                </a:cxn>
                <a:cxn ang="0">
                  <a:pos x="179" y="160"/>
                </a:cxn>
                <a:cxn ang="0">
                  <a:pos x="198" y="160"/>
                </a:cxn>
                <a:cxn ang="0">
                  <a:pos x="222" y="159"/>
                </a:cxn>
                <a:cxn ang="0">
                  <a:pos x="248" y="153"/>
                </a:cxn>
                <a:cxn ang="0">
                  <a:pos x="264" y="149"/>
                </a:cxn>
                <a:cxn ang="0">
                  <a:pos x="279" y="147"/>
                </a:cxn>
                <a:cxn ang="0">
                  <a:pos x="266" y="131"/>
                </a:cxn>
                <a:cxn ang="0">
                  <a:pos x="258" y="103"/>
                </a:cxn>
                <a:cxn ang="0">
                  <a:pos x="247" y="75"/>
                </a:cxn>
                <a:cxn ang="0">
                  <a:pos x="232" y="50"/>
                </a:cxn>
                <a:cxn ang="0">
                  <a:pos x="216" y="22"/>
                </a:cxn>
                <a:cxn ang="0">
                  <a:pos x="214" y="12"/>
                </a:cxn>
                <a:cxn ang="0">
                  <a:pos x="210" y="0"/>
                </a:cxn>
                <a:cxn ang="0">
                  <a:pos x="194" y="0"/>
                </a:cxn>
                <a:cxn ang="0">
                  <a:pos x="198" y="7"/>
                </a:cxn>
                <a:cxn ang="0">
                  <a:pos x="206" y="34"/>
                </a:cxn>
                <a:cxn ang="0">
                  <a:pos x="220" y="53"/>
                </a:cxn>
                <a:cxn ang="0">
                  <a:pos x="231" y="74"/>
                </a:cxn>
                <a:cxn ang="0">
                  <a:pos x="242" y="96"/>
                </a:cxn>
                <a:cxn ang="0">
                  <a:pos x="248" y="124"/>
                </a:cxn>
                <a:cxn ang="0">
                  <a:pos x="255" y="138"/>
                </a:cxn>
                <a:cxn ang="0">
                  <a:pos x="241" y="143"/>
                </a:cxn>
                <a:cxn ang="0">
                  <a:pos x="211" y="147"/>
                </a:cxn>
                <a:cxn ang="0">
                  <a:pos x="189" y="147"/>
                </a:cxn>
                <a:cxn ang="0">
                  <a:pos x="156" y="149"/>
                </a:cxn>
                <a:cxn ang="0">
                  <a:pos x="134" y="156"/>
                </a:cxn>
                <a:cxn ang="0">
                  <a:pos x="113" y="159"/>
                </a:cxn>
                <a:cxn ang="0">
                  <a:pos x="97" y="157"/>
                </a:cxn>
                <a:cxn ang="0">
                  <a:pos x="76" y="163"/>
                </a:cxn>
                <a:cxn ang="0">
                  <a:pos x="57" y="171"/>
                </a:cxn>
                <a:cxn ang="0">
                  <a:pos x="37" y="179"/>
                </a:cxn>
                <a:cxn ang="0">
                  <a:pos x="20" y="181"/>
                </a:cxn>
                <a:cxn ang="0">
                  <a:pos x="19" y="149"/>
                </a:cxn>
                <a:cxn ang="0">
                  <a:pos x="25" y="124"/>
                </a:cxn>
                <a:cxn ang="0">
                  <a:pos x="23" y="99"/>
                </a:cxn>
                <a:cxn ang="0">
                  <a:pos x="23" y="79"/>
                </a:cxn>
                <a:cxn ang="0">
                  <a:pos x="16" y="65"/>
                </a:cxn>
                <a:cxn ang="0">
                  <a:pos x="12" y="37"/>
                </a:cxn>
                <a:cxn ang="0">
                  <a:pos x="1" y="52"/>
                </a:cxn>
                <a:cxn ang="0">
                  <a:pos x="1" y="52"/>
                </a:cxn>
              </a:cxnLst>
              <a:rect l="0" t="0" r="r" b="b"/>
              <a:pathLst>
                <a:path w="279" h="203">
                  <a:moveTo>
                    <a:pt x="1" y="52"/>
                  </a:moveTo>
                  <a:lnTo>
                    <a:pt x="3" y="75"/>
                  </a:lnTo>
                  <a:lnTo>
                    <a:pt x="10" y="99"/>
                  </a:lnTo>
                  <a:lnTo>
                    <a:pt x="7" y="125"/>
                  </a:lnTo>
                  <a:lnTo>
                    <a:pt x="3" y="160"/>
                  </a:lnTo>
                  <a:lnTo>
                    <a:pt x="4" y="179"/>
                  </a:lnTo>
                  <a:lnTo>
                    <a:pt x="0" y="203"/>
                  </a:lnTo>
                  <a:lnTo>
                    <a:pt x="29" y="199"/>
                  </a:lnTo>
                  <a:lnTo>
                    <a:pt x="57" y="188"/>
                  </a:lnTo>
                  <a:lnTo>
                    <a:pt x="85" y="179"/>
                  </a:lnTo>
                  <a:lnTo>
                    <a:pt x="106" y="169"/>
                  </a:lnTo>
                  <a:lnTo>
                    <a:pt x="144" y="166"/>
                  </a:lnTo>
                  <a:lnTo>
                    <a:pt x="179" y="160"/>
                  </a:lnTo>
                  <a:lnTo>
                    <a:pt x="198" y="160"/>
                  </a:lnTo>
                  <a:lnTo>
                    <a:pt x="222" y="159"/>
                  </a:lnTo>
                  <a:lnTo>
                    <a:pt x="248" y="153"/>
                  </a:lnTo>
                  <a:lnTo>
                    <a:pt x="264" y="149"/>
                  </a:lnTo>
                  <a:lnTo>
                    <a:pt x="279" y="147"/>
                  </a:lnTo>
                  <a:lnTo>
                    <a:pt x="266" y="131"/>
                  </a:lnTo>
                  <a:lnTo>
                    <a:pt x="258" y="103"/>
                  </a:lnTo>
                  <a:lnTo>
                    <a:pt x="247" y="75"/>
                  </a:lnTo>
                  <a:lnTo>
                    <a:pt x="232" y="50"/>
                  </a:lnTo>
                  <a:lnTo>
                    <a:pt x="216" y="22"/>
                  </a:lnTo>
                  <a:lnTo>
                    <a:pt x="214" y="12"/>
                  </a:lnTo>
                  <a:lnTo>
                    <a:pt x="210" y="0"/>
                  </a:lnTo>
                  <a:lnTo>
                    <a:pt x="194" y="0"/>
                  </a:lnTo>
                  <a:lnTo>
                    <a:pt x="198" y="7"/>
                  </a:lnTo>
                  <a:lnTo>
                    <a:pt x="206" y="34"/>
                  </a:lnTo>
                  <a:lnTo>
                    <a:pt x="220" y="53"/>
                  </a:lnTo>
                  <a:lnTo>
                    <a:pt x="231" y="74"/>
                  </a:lnTo>
                  <a:lnTo>
                    <a:pt x="242" y="96"/>
                  </a:lnTo>
                  <a:lnTo>
                    <a:pt x="248" y="124"/>
                  </a:lnTo>
                  <a:lnTo>
                    <a:pt x="255" y="138"/>
                  </a:lnTo>
                  <a:lnTo>
                    <a:pt x="241" y="143"/>
                  </a:lnTo>
                  <a:lnTo>
                    <a:pt x="211" y="147"/>
                  </a:lnTo>
                  <a:lnTo>
                    <a:pt x="189" y="147"/>
                  </a:lnTo>
                  <a:lnTo>
                    <a:pt x="156" y="149"/>
                  </a:lnTo>
                  <a:lnTo>
                    <a:pt x="134" y="156"/>
                  </a:lnTo>
                  <a:lnTo>
                    <a:pt x="113" y="159"/>
                  </a:lnTo>
                  <a:lnTo>
                    <a:pt x="97" y="157"/>
                  </a:lnTo>
                  <a:lnTo>
                    <a:pt x="76" y="163"/>
                  </a:lnTo>
                  <a:lnTo>
                    <a:pt x="57" y="171"/>
                  </a:lnTo>
                  <a:lnTo>
                    <a:pt x="37" y="179"/>
                  </a:lnTo>
                  <a:lnTo>
                    <a:pt x="20" y="181"/>
                  </a:lnTo>
                  <a:lnTo>
                    <a:pt x="19" y="149"/>
                  </a:lnTo>
                  <a:lnTo>
                    <a:pt x="25" y="124"/>
                  </a:lnTo>
                  <a:lnTo>
                    <a:pt x="23" y="99"/>
                  </a:lnTo>
                  <a:lnTo>
                    <a:pt x="23" y="79"/>
                  </a:lnTo>
                  <a:lnTo>
                    <a:pt x="16" y="65"/>
                  </a:lnTo>
                  <a:lnTo>
                    <a:pt x="12" y="37"/>
                  </a:lnTo>
                  <a:lnTo>
                    <a:pt x="1" y="52"/>
                  </a:lnTo>
                  <a:lnTo>
                    <a:pt x="1" y="52"/>
                  </a:lnTo>
                  <a:close/>
                </a:path>
              </a:pathLst>
            </a:custGeom>
            <a:solidFill>
              <a:srgbClr val="000000"/>
            </a:solidFill>
            <a:ln w="9525">
              <a:noFill/>
              <a:round/>
              <a:headEnd/>
              <a:tailEnd/>
            </a:ln>
          </p:spPr>
          <p:txBody>
            <a:bodyPr/>
            <a:lstStyle/>
            <a:p>
              <a:endParaRPr lang="en-US"/>
            </a:p>
          </p:txBody>
        </p:sp>
        <p:sp>
          <p:nvSpPr>
            <p:cNvPr id="313578" name="Freeform 234"/>
            <p:cNvSpPr>
              <a:spLocks/>
            </p:cNvSpPr>
            <p:nvPr/>
          </p:nvSpPr>
          <p:spPr bwMode="auto">
            <a:xfrm>
              <a:off x="4908" y="1146"/>
              <a:ext cx="58" cy="135"/>
            </a:xfrm>
            <a:custGeom>
              <a:avLst/>
              <a:gdLst/>
              <a:ahLst/>
              <a:cxnLst>
                <a:cxn ang="0">
                  <a:pos x="0" y="25"/>
                </a:cxn>
                <a:cxn ang="0">
                  <a:pos x="12" y="47"/>
                </a:cxn>
                <a:cxn ang="0">
                  <a:pos x="16" y="72"/>
                </a:cxn>
                <a:cxn ang="0">
                  <a:pos x="27" y="97"/>
                </a:cxn>
                <a:cxn ang="0">
                  <a:pos x="34" y="116"/>
                </a:cxn>
                <a:cxn ang="0">
                  <a:pos x="43" y="140"/>
                </a:cxn>
                <a:cxn ang="0">
                  <a:pos x="49" y="158"/>
                </a:cxn>
                <a:cxn ang="0">
                  <a:pos x="53" y="172"/>
                </a:cxn>
                <a:cxn ang="0">
                  <a:pos x="54" y="183"/>
                </a:cxn>
                <a:cxn ang="0">
                  <a:pos x="38" y="197"/>
                </a:cxn>
                <a:cxn ang="0">
                  <a:pos x="24" y="215"/>
                </a:cxn>
                <a:cxn ang="0">
                  <a:pos x="16" y="240"/>
                </a:cxn>
                <a:cxn ang="0">
                  <a:pos x="21" y="261"/>
                </a:cxn>
                <a:cxn ang="0">
                  <a:pos x="41" y="271"/>
                </a:cxn>
                <a:cxn ang="0">
                  <a:pos x="63" y="261"/>
                </a:cxn>
                <a:cxn ang="0">
                  <a:pos x="72" y="247"/>
                </a:cxn>
                <a:cxn ang="0">
                  <a:pos x="77" y="241"/>
                </a:cxn>
                <a:cxn ang="0">
                  <a:pos x="84" y="263"/>
                </a:cxn>
                <a:cxn ang="0">
                  <a:pos x="116" y="249"/>
                </a:cxn>
                <a:cxn ang="0">
                  <a:pos x="110" y="211"/>
                </a:cxn>
                <a:cxn ang="0">
                  <a:pos x="97" y="156"/>
                </a:cxn>
                <a:cxn ang="0">
                  <a:pos x="82" y="87"/>
                </a:cxn>
                <a:cxn ang="0">
                  <a:pos x="74" y="46"/>
                </a:cxn>
                <a:cxn ang="0">
                  <a:pos x="68" y="22"/>
                </a:cxn>
                <a:cxn ang="0">
                  <a:pos x="63" y="0"/>
                </a:cxn>
                <a:cxn ang="0">
                  <a:pos x="49" y="6"/>
                </a:cxn>
                <a:cxn ang="0">
                  <a:pos x="59" y="31"/>
                </a:cxn>
                <a:cxn ang="0">
                  <a:pos x="72" y="86"/>
                </a:cxn>
                <a:cxn ang="0">
                  <a:pos x="77" y="111"/>
                </a:cxn>
                <a:cxn ang="0">
                  <a:pos x="79" y="140"/>
                </a:cxn>
                <a:cxn ang="0">
                  <a:pos x="87" y="166"/>
                </a:cxn>
                <a:cxn ang="0">
                  <a:pos x="91" y="188"/>
                </a:cxn>
                <a:cxn ang="0">
                  <a:pos x="96" y="208"/>
                </a:cxn>
                <a:cxn ang="0">
                  <a:pos x="99" y="227"/>
                </a:cxn>
                <a:cxn ang="0">
                  <a:pos x="104" y="243"/>
                </a:cxn>
                <a:cxn ang="0">
                  <a:pos x="87" y="250"/>
                </a:cxn>
                <a:cxn ang="0">
                  <a:pos x="84" y="240"/>
                </a:cxn>
                <a:cxn ang="0">
                  <a:pos x="78" y="227"/>
                </a:cxn>
                <a:cxn ang="0">
                  <a:pos x="66" y="236"/>
                </a:cxn>
                <a:cxn ang="0">
                  <a:pos x="59" y="247"/>
                </a:cxn>
                <a:cxn ang="0">
                  <a:pos x="46" y="256"/>
                </a:cxn>
                <a:cxn ang="0">
                  <a:pos x="35" y="253"/>
                </a:cxn>
                <a:cxn ang="0">
                  <a:pos x="29" y="241"/>
                </a:cxn>
                <a:cxn ang="0">
                  <a:pos x="35" y="227"/>
                </a:cxn>
                <a:cxn ang="0">
                  <a:pos x="43" y="211"/>
                </a:cxn>
                <a:cxn ang="0">
                  <a:pos x="50" y="199"/>
                </a:cxn>
                <a:cxn ang="0">
                  <a:pos x="60" y="190"/>
                </a:cxn>
                <a:cxn ang="0">
                  <a:pos x="66" y="178"/>
                </a:cxn>
                <a:cxn ang="0">
                  <a:pos x="60" y="159"/>
                </a:cxn>
                <a:cxn ang="0">
                  <a:pos x="54" y="137"/>
                </a:cxn>
                <a:cxn ang="0">
                  <a:pos x="49" y="114"/>
                </a:cxn>
                <a:cxn ang="0">
                  <a:pos x="35" y="90"/>
                </a:cxn>
                <a:cxn ang="0">
                  <a:pos x="27" y="65"/>
                </a:cxn>
                <a:cxn ang="0">
                  <a:pos x="24" y="47"/>
                </a:cxn>
                <a:cxn ang="0">
                  <a:pos x="18" y="31"/>
                </a:cxn>
                <a:cxn ang="0">
                  <a:pos x="15" y="12"/>
                </a:cxn>
                <a:cxn ang="0">
                  <a:pos x="0" y="25"/>
                </a:cxn>
                <a:cxn ang="0">
                  <a:pos x="0" y="25"/>
                </a:cxn>
              </a:cxnLst>
              <a:rect l="0" t="0" r="r" b="b"/>
              <a:pathLst>
                <a:path w="116" h="271">
                  <a:moveTo>
                    <a:pt x="0" y="25"/>
                  </a:moveTo>
                  <a:lnTo>
                    <a:pt x="12" y="47"/>
                  </a:lnTo>
                  <a:lnTo>
                    <a:pt x="16" y="72"/>
                  </a:lnTo>
                  <a:lnTo>
                    <a:pt x="27" y="97"/>
                  </a:lnTo>
                  <a:lnTo>
                    <a:pt x="34" y="116"/>
                  </a:lnTo>
                  <a:lnTo>
                    <a:pt x="43" y="140"/>
                  </a:lnTo>
                  <a:lnTo>
                    <a:pt x="49" y="158"/>
                  </a:lnTo>
                  <a:lnTo>
                    <a:pt x="53" y="172"/>
                  </a:lnTo>
                  <a:lnTo>
                    <a:pt x="54" y="183"/>
                  </a:lnTo>
                  <a:lnTo>
                    <a:pt x="38" y="197"/>
                  </a:lnTo>
                  <a:lnTo>
                    <a:pt x="24" y="215"/>
                  </a:lnTo>
                  <a:lnTo>
                    <a:pt x="16" y="240"/>
                  </a:lnTo>
                  <a:lnTo>
                    <a:pt x="21" y="261"/>
                  </a:lnTo>
                  <a:lnTo>
                    <a:pt x="41" y="271"/>
                  </a:lnTo>
                  <a:lnTo>
                    <a:pt x="63" y="261"/>
                  </a:lnTo>
                  <a:lnTo>
                    <a:pt x="72" y="247"/>
                  </a:lnTo>
                  <a:lnTo>
                    <a:pt x="77" y="241"/>
                  </a:lnTo>
                  <a:lnTo>
                    <a:pt x="84" y="263"/>
                  </a:lnTo>
                  <a:lnTo>
                    <a:pt x="116" y="249"/>
                  </a:lnTo>
                  <a:lnTo>
                    <a:pt x="110" y="211"/>
                  </a:lnTo>
                  <a:lnTo>
                    <a:pt x="97" y="156"/>
                  </a:lnTo>
                  <a:lnTo>
                    <a:pt x="82" y="87"/>
                  </a:lnTo>
                  <a:lnTo>
                    <a:pt x="74" y="46"/>
                  </a:lnTo>
                  <a:lnTo>
                    <a:pt x="68" y="22"/>
                  </a:lnTo>
                  <a:lnTo>
                    <a:pt x="63" y="0"/>
                  </a:lnTo>
                  <a:lnTo>
                    <a:pt x="49" y="6"/>
                  </a:lnTo>
                  <a:lnTo>
                    <a:pt x="59" y="31"/>
                  </a:lnTo>
                  <a:lnTo>
                    <a:pt x="72" y="86"/>
                  </a:lnTo>
                  <a:lnTo>
                    <a:pt x="77" y="111"/>
                  </a:lnTo>
                  <a:lnTo>
                    <a:pt x="79" y="140"/>
                  </a:lnTo>
                  <a:lnTo>
                    <a:pt x="87" y="166"/>
                  </a:lnTo>
                  <a:lnTo>
                    <a:pt x="91" y="188"/>
                  </a:lnTo>
                  <a:lnTo>
                    <a:pt x="96" y="208"/>
                  </a:lnTo>
                  <a:lnTo>
                    <a:pt x="99" y="227"/>
                  </a:lnTo>
                  <a:lnTo>
                    <a:pt x="104" y="243"/>
                  </a:lnTo>
                  <a:lnTo>
                    <a:pt x="87" y="250"/>
                  </a:lnTo>
                  <a:lnTo>
                    <a:pt x="84" y="240"/>
                  </a:lnTo>
                  <a:lnTo>
                    <a:pt x="78" y="227"/>
                  </a:lnTo>
                  <a:lnTo>
                    <a:pt x="66" y="236"/>
                  </a:lnTo>
                  <a:lnTo>
                    <a:pt x="59" y="247"/>
                  </a:lnTo>
                  <a:lnTo>
                    <a:pt x="46" y="256"/>
                  </a:lnTo>
                  <a:lnTo>
                    <a:pt x="35" y="253"/>
                  </a:lnTo>
                  <a:lnTo>
                    <a:pt x="29" y="241"/>
                  </a:lnTo>
                  <a:lnTo>
                    <a:pt x="35" y="227"/>
                  </a:lnTo>
                  <a:lnTo>
                    <a:pt x="43" y="211"/>
                  </a:lnTo>
                  <a:lnTo>
                    <a:pt x="50" y="199"/>
                  </a:lnTo>
                  <a:lnTo>
                    <a:pt x="60" y="190"/>
                  </a:lnTo>
                  <a:lnTo>
                    <a:pt x="66" y="178"/>
                  </a:lnTo>
                  <a:lnTo>
                    <a:pt x="60" y="159"/>
                  </a:lnTo>
                  <a:lnTo>
                    <a:pt x="54" y="137"/>
                  </a:lnTo>
                  <a:lnTo>
                    <a:pt x="49" y="114"/>
                  </a:lnTo>
                  <a:lnTo>
                    <a:pt x="35" y="90"/>
                  </a:lnTo>
                  <a:lnTo>
                    <a:pt x="27" y="65"/>
                  </a:lnTo>
                  <a:lnTo>
                    <a:pt x="24" y="47"/>
                  </a:lnTo>
                  <a:lnTo>
                    <a:pt x="18" y="31"/>
                  </a:lnTo>
                  <a:lnTo>
                    <a:pt x="15" y="12"/>
                  </a:lnTo>
                  <a:lnTo>
                    <a:pt x="0" y="25"/>
                  </a:lnTo>
                  <a:lnTo>
                    <a:pt x="0" y="25"/>
                  </a:lnTo>
                  <a:close/>
                </a:path>
              </a:pathLst>
            </a:custGeom>
            <a:solidFill>
              <a:srgbClr val="000000"/>
            </a:solidFill>
            <a:ln w="9525">
              <a:noFill/>
              <a:round/>
              <a:headEnd/>
              <a:tailEnd/>
            </a:ln>
          </p:spPr>
          <p:txBody>
            <a:bodyPr/>
            <a:lstStyle/>
            <a:p>
              <a:endParaRPr lang="en-US"/>
            </a:p>
          </p:txBody>
        </p:sp>
        <p:sp>
          <p:nvSpPr>
            <p:cNvPr id="313579" name="Freeform 235"/>
            <p:cNvSpPr>
              <a:spLocks/>
            </p:cNvSpPr>
            <p:nvPr/>
          </p:nvSpPr>
          <p:spPr bwMode="auto">
            <a:xfrm>
              <a:off x="4935" y="1234"/>
              <a:ext cx="22" cy="10"/>
            </a:xfrm>
            <a:custGeom>
              <a:avLst/>
              <a:gdLst/>
              <a:ahLst/>
              <a:cxnLst>
                <a:cxn ang="0">
                  <a:pos x="6" y="15"/>
                </a:cxn>
                <a:cxn ang="0">
                  <a:pos x="27" y="21"/>
                </a:cxn>
                <a:cxn ang="0">
                  <a:pos x="43" y="18"/>
                </a:cxn>
                <a:cxn ang="0">
                  <a:pos x="39" y="0"/>
                </a:cxn>
                <a:cxn ang="0">
                  <a:pos x="28" y="9"/>
                </a:cxn>
                <a:cxn ang="0">
                  <a:pos x="6" y="8"/>
                </a:cxn>
                <a:cxn ang="0">
                  <a:pos x="0" y="9"/>
                </a:cxn>
                <a:cxn ang="0">
                  <a:pos x="6" y="15"/>
                </a:cxn>
                <a:cxn ang="0">
                  <a:pos x="6" y="15"/>
                </a:cxn>
              </a:cxnLst>
              <a:rect l="0" t="0" r="r" b="b"/>
              <a:pathLst>
                <a:path w="43" h="21">
                  <a:moveTo>
                    <a:pt x="6" y="15"/>
                  </a:moveTo>
                  <a:lnTo>
                    <a:pt x="27" y="21"/>
                  </a:lnTo>
                  <a:lnTo>
                    <a:pt x="43" y="18"/>
                  </a:lnTo>
                  <a:lnTo>
                    <a:pt x="39" y="0"/>
                  </a:lnTo>
                  <a:lnTo>
                    <a:pt x="28" y="9"/>
                  </a:lnTo>
                  <a:lnTo>
                    <a:pt x="6" y="8"/>
                  </a:lnTo>
                  <a:lnTo>
                    <a:pt x="0" y="9"/>
                  </a:lnTo>
                  <a:lnTo>
                    <a:pt x="6" y="15"/>
                  </a:lnTo>
                  <a:lnTo>
                    <a:pt x="6" y="15"/>
                  </a:lnTo>
                  <a:close/>
                </a:path>
              </a:pathLst>
            </a:custGeom>
            <a:solidFill>
              <a:srgbClr val="000000"/>
            </a:solidFill>
            <a:ln w="9525">
              <a:noFill/>
              <a:round/>
              <a:headEnd/>
              <a:tailEnd/>
            </a:ln>
          </p:spPr>
          <p:txBody>
            <a:bodyPr/>
            <a:lstStyle/>
            <a:p>
              <a:endParaRPr lang="en-US"/>
            </a:p>
          </p:txBody>
        </p:sp>
        <p:sp>
          <p:nvSpPr>
            <p:cNvPr id="313580" name="Freeform 236"/>
            <p:cNvSpPr>
              <a:spLocks/>
            </p:cNvSpPr>
            <p:nvPr/>
          </p:nvSpPr>
          <p:spPr bwMode="auto">
            <a:xfrm>
              <a:off x="4947" y="1141"/>
              <a:ext cx="98" cy="124"/>
            </a:xfrm>
            <a:custGeom>
              <a:avLst/>
              <a:gdLst/>
              <a:ahLst/>
              <a:cxnLst>
                <a:cxn ang="0">
                  <a:pos x="63" y="1"/>
                </a:cxn>
                <a:cxn ang="0">
                  <a:pos x="71" y="26"/>
                </a:cxn>
                <a:cxn ang="0">
                  <a:pos x="82" y="49"/>
                </a:cxn>
                <a:cxn ang="0">
                  <a:pos x="88" y="75"/>
                </a:cxn>
                <a:cxn ang="0">
                  <a:pos x="96" y="93"/>
                </a:cxn>
                <a:cxn ang="0">
                  <a:pos x="101" y="118"/>
                </a:cxn>
                <a:cxn ang="0">
                  <a:pos x="107" y="134"/>
                </a:cxn>
                <a:cxn ang="0">
                  <a:pos x="116" y="150"/>
                </a:cxn>
                <a:cxn ang="0">
                  <a:pos x="120" y="156"/>
                </a:cxn>
                <a:cxn ang="0">
                  <a:pos x="140" y="160"/>
                </a:cxn>
                <a:cxn ang="0">
                  <a:pos x="165" y="165"/>
                </a:cxn>
                <a:cxn ang="0">
                  <a:pos x="187" y="178"/>
                </a:cxn>
                <a:cxn ang="0">
                  <a:pos x="195" y="198"/>
                </a:cxn>
                <a:cxn ang="0">
                  <a:pos x="184" y="219"/>
                </a:cxn>
                <a:cxn ang="0">
                  <a:pos x="160" y="225"/>
                </a:cxn>
                <a:cxn ang="0">
                  <a:pos x="145" y="221"/>
                </a:cxn>
                <a:cxn ang="0">
                  <a:pos x="138" y="218"/>
                </a:cxn>
                <a:cxn ang="0">
                  <a:pos x="144" y="241"/>
                </a:cxn>
                <a:cxn ang="0">
                  <a:pos x="112" y="248"/>
                </a:cxn>
                <a:cxn ang="0">
                  <a:pos x="93" y="215"/>
                </a:cxn>
                <a:cxn ang="0">
                  <a:pos x="71" y="165"/>
                </a:cxn>
                <a:cxn ang="0">
                  <a:pos x="38" y="100"/>
                </a:cxn>
                <a:cxn ang="0">
                  <a:pos x="21" y="62"/>
                </a:cxn>
                <a:cxn ang="0">
                  <a:pos x="9" y="40"/>
                </a:cxn>
                <a:cxn ang="0">
                  <a:pos x="0" y="6"/>
                </a:cxn>
                <a:cxn ang="0">
                  <a:pos x="10" y="3"/>
                </a:cxn>
                <a:cxn ang="0">
                  <a:pos x="24" y="41"/>
                </a:cxn>
                <a:cxn ang="0">
                  <a:pos x="46" y="93"/>
                </a:cxn>
                <a:cxn ang="0">
                  <a:pos x="57" y="116"/>
                </a:cxn>
                <a:cxn ang="0">
                  <a:pos x="73" y="140"/>
                </a:cxn>
                <a:cxn ang="0">
                  <a:pos x="84" y="166"/>
                </a:cxn>
                <a:cxn ang="0">
                  <a:pos x="94" y="184"/>
                </a:cxn>
                <a:cxn ang="0">
                  <a:pos x="104" y="203"/>
                </a:cxn>
                <a:cxn ang="0">
                  <a:pos x="112" y="219"/>
                </a:cxn>
                <a:cxn ang="0">
                  <a:pos x="118" y="237"/>
                </a:cxn>
                <a:cxn ang="0">
                  <a:pos x="135" y="232"/>
                </a:cxn>
                <a:cxn ang="0">
                  <a:pos x="132" y="222"/>
                </a:cxn>
                <a:cxn ang="0">
                  <a:pos x="129" y="209"/>
                </a:cxn>
                <a:cxn ang="0">
                  <a:pos x="144" y="207"/>
                </a:cxn>
                <a:cxn ang="0">
                  <a:pos x="157" y="212"/>
                </a:cxn>
                <a:cxn ang="0">
                  <a:pos x="172" y="212"/>
                </a:cxn>
                <a:cxn ang="0">
                  <a:pos x="176" y="203"/>
                </a:cxn>
                <a:cxn ang="0">
                  <a:pos x="175" y="188"/>
                </a:cxn>
                <a:cxn ang="0">
                  <a:pos x="162" y="181"/>
                </a:cxn>
                <a:cxn ang="0">
                  <a:pos x="145" y="173"/>
                </a:cxn>
                <a:cxn ang="0">
                  <a:pos x="132" y="169"/>
                </a:cxn>
                <a:cxn ang="0">
                  <a:pos x="119" y="169"/>
                </a:cxn>
                <a:cxn ang="0">
                  <a:pos x="107" y="162"/>
                </a:cxn>
                <a:cxn ang="0">
                  <a:pos x="101" y="143"/>
                </a:cxn>
                <a:cxn ang="0">
                  <a:pos x="91" y="122"/>
                </a:cxn>
                <a:cxn ang="0">
                  <a:pos x="82" y="100"/>
                </a:cxn>
                <a:cxn ang="0">
                  <a:pos x="78" y="74"/>
                </a:cxn>
                <a:cxn ang="0">
                  <a:pos x="69" y="49"/>
                </a:cxn>
                <a:cxn ang="0">
                  <a:pos x="62" y="32"/>
                </a:cxn>
                <a:cxn ang="0">
                  <a:pos x="54" y="16"/>
                </a:cxn>
                <a:cxn ang="0">
                  <a:pos x="47" y="0"/>
                </a:cxn>
                <a:cxn ang="0">
                  <a:pos x="63" y="1"/>
                </a:cxn>
                <a:cxn ang="0">
                  <a:pos x="63" y="1"/>
                </a:cxn>
              </a:cxnLst>
              <a:rect l="0" t="0" r="r" b="b"/>
              <a:pathLst>
                <a:path w="195" h="248">
                  <a:moveTo>
                    <a:pt x="63" y="1"/>
                  </a:moveTo>
                  <a:lnTo>
                    <a:pt x="71" y="26"/>
                  </a:lnTo>
                  <a:lnTo>
                    <a:pt x="82" y="49"/>
                  </a:lnTo>
                  <a:lnTo>
                    <a:pt x="88" y="75"/>
                  </a:lnTo>
                  <a:lnTo>
                    <a:pt x="96" y="93"/>
                  </a:lnTo>
                  <a:lnTo>
                    <a:pt x="101" y="118"/>
                  </a:lnTo>
                  <a:lnTo>
                    <a:pt x="107" y="134"/>
                  </a:lnTo>
                  <a:lnTo>
                    <a:pt x="116" y="150"/>
                  </a:lnTo>
                  <a:lnTo>
                    <a:pt x="120" y="156"/>
                  </a:lnTo>
                  <a:lnTo>
                    <a:pt x="140" y="160"/>
                  </a:lnTo>
                  <a:lnTo>
                    <a:pt x="165" y="165"/>
                  </a:lnTo>
                  <a:lnTo>
                    <a:pt x="187" y="178"/>
                  </a:lnTo>
                  <a:lnTo>
                    <a:pt x="195" y="198"/>
                  </a:lnTo>
                  <a:lnTo>
                    <a:pt x="184" y="219"/>
                  </a:lnTo>
                  <a:lnTo>
                    <a:pt x="160" y="225"/>
                  </a:lnTo>
                  <a:lnTo>
                    <a:pt x="145" y="221"/>
                  </a:lnTo>
                  <a:lnTo>
                    <a:pt x="138" y="218"/>
                  </a:lnTo>
                  <a:lnTo>
                    <a:pt x="144" y="241"/>
                  </a:lnTo>
                  <a:lnTo>
                    <a:pt x="112" y="248"/>
                  </a:lnTo>
                  <a:lnTo>
                    <a:pt x="93" y="215"/>
                  </a:lnTo>
                  <a:lnTo>
                    <a:pt x="71" y="165"/>
                  </a:lnTo>
                  <a:lnTo>
                    <a:pt x="38" y="100"/>
                  </a:lnTo>
                  <a:lnTo>
                    <a:pt x="21" y="62"/>
                  </a:lnTo>
                  <a:lnTo>
                    <a:pt x="9" y="40"/>
                  </a:lnTo>
                  <a:lnTo>
                    <a:pt x="0" y="6"/>
                  </a:lnTo>
                  <a:lnTo>
                    <a:pt x="10" y="3"/>
                  </a:lnTo>
                  <a:lnTo>
                    <a:pt x="24" y="41"/>
                  </a:lnTo>
                  <a:lnTo>
                    <a:pt x="46" y="93"/>
                  </a:lnTo>
                  <a:lnTo>
                    <a:pt x="57" y="116"/>
                  </a:lnTo>
                  <a:lnTo>
                    <a:pt x="73" y="140"/>
                  </a:lnTo>
                  <a:lnTo>
                    <a:pt x="84" y="166"/>
                  </a:lnTo>
                  <a:lnTo>
                    <a:pt x="94" y="184"/>
                  </a:lnTo>
                  <a:lnTo>
                    <a:pt x="104" y="203"/>
                  </a:lnTo>
                  <a:lnTo>
                    <a:pt x="112" y="219"/>
                  </a:lnTo>
                  <a:lnTo>
                    <a:pt x="118" y="237"/>
                  </a:lnTo>
                  <a:lnTo>
                    <a:pt x="135" y="232"/>
                  </a:lnTo>
                  <a:lnTo>
                    <a:pt x="132" y="222"/>
                  </a:lnTo>
                  <a:lnTo>
                    <a:pt x="129" y="209"/>
                  </a:lnTo>
                  <a:lnTo>
                    <a:pt x="144" y="207"/>
                  </a:lnTo>
                  <a:lnTo>
                    <a:pt x="157" y="212"/>
                  </a:lnTo>
                  <a:lnTo>
                    <a:pt x="172" y="212"/>
                  </a:lnTo>
                  <a:lnTo>
                    <a:pt x="176" y="203"/>
                  </a:lnTo>
                  <a:lnTo>
                    <a:pt x="175" y="188"/>
                  </a:lnTo>
                  <a:lnTo>
                    <a:pt x="162" y="181"/>
                  </a:lnTo>
                  <a:lnTo>
                    <a:pt x="145" y="173"/>
                  </a:lnTo>
                  <a:lnTo>
                    <a:pt x="132" y="169"/>
                  </a:lnTo>
                  <a:lnTo>
                    <a:pt x="119" y="169"/>
                  </a:lnTo>
                  <a:lnTo>
                    <a:pt x="107" y="162"/>
                  </a:lnTo>
                  <a:lnTo>
                    <a:pt x="101" y="143"/>
                  </a:lnTo>
                  <a:lnTo>
                    <a:pt x="91" y="122"/>
                  </a:lnTo>
                  <a:lnTo>
                    <a:pt x="82" y="100"/>
                  </a:lnTo>
                  <a:lnTo>
                    <a:pt x="78" y="74"/>
                  </a:lnTo>
                  <a:lnTo>
                    <a:pt x="69" y="49"/>
                  </a:lnTo>
                  <a:lnTo>
                    <a:pt x="62" y="32"/>
                  </a:lnTo>
                  <a:lnTo>
                    <a:pt x="54" y="16"/>
                  </a:lnTo>
                  <a:lnTo>
                    <a:pt x="47" y="0"/>
                  </a:lnTo>
                  <a:lnTo>
                    <a:pt x="63" y="1"/>
                  </a:lnTo>
                  <a:lnTo>
                    <a:pt x="63" y="1"/>
                  </a:lnTo>
                  <a:close/>
                </a:path>
              </a:pathLst>
            </a:custGeom>
            <a:solidFill>
              <a:srgbClr val="000000"/>
            </a:solidFill>
            <a:ln w="9525">
              <a:noFill/>
              <a:round/>
              <a:headEnd/>
              <a:tailEnd/>
            </a:ln>
          </p:spPr>
          <p:txBody>
            <a:bodyPr/>
            <a:lstStyle/>
            <a:p>
              <a:endParaRPr lang="en-US"/>
            </a:p>
          </p:txBody>
        </p:sp>
        <p:sp>
          <p:nvSpPr>
            <p:cNvPr id="313581" name="Freeform 237"/>
            <p:cNvSpPr>
              <a:spLocks/>
            </p:cNvSpPr>
            <p:nvPr/>
          </p:nvSpPr>
          <p:spPr bwMode="auto">
            <a:xfrm>
              <a:off x="4988" y="1221"/>
              <a:ext cx="18" cy="16"/>
            </a:xfrm>
            <a:custGeom>
              <a:avLst/>
              <a:gdLst/>
              <a:ahLst/>
              <a:cxnLst>
                <a:cxn ang="0">
                  <a:pos x="36" y="9"/>
                </a:cxn>
                <a:cxn ang="0">
                  <a:pos x="22" y="25"/>
                </a:cxn>
                <a:cxn ang="0">
                  <a:pos x="8" y="33"/>
                </a:cxn>
                <a:cxn ang="0">
                  <a:pos x="0" y="16"/>
                </a:cxn>
                <a:cxn ang="0">
                  <a:pos x="14" y="18"/>
                </a:cxn>
                <a:cxn ang="0">
                  <a:pos x="28" y="2"/>
                </a:cxn>
                <a:cxn ang="0">
                  <a:pos x="34" y="0"/>
                </a:cxn>
                <a:cxn ang="0">
                  <a:pos x="36" y="9"/>
                </a:cxn>
                <a:cxn ang="0">
                  <a:pos x="36" y="9"/>
                </a:cxn>
              </a:cxnLst>
              <a:rect l="0" t="0" r="r" b="b"/>
              <a:pathLst>
                <a:path w="36" h="33">
                  <a:moveTo>
                    <a:pt x="36" y="9"/>
                  </a:moveTo>
                  <a:lnTo>
                    <a:pt x="22" y="25"/>
                  </a:lnTo>
                  <a:lnTo>
                    <a:pt x="8" y="33"/>
                  </a:lnTo>
                  <a:lnTo>
                    <a:pt x="0" y="16"/>
                  </a:lnTo>
                  <a:lnTo>
                    <a:pt x="14" y="18"/>
                  </a:lnTo>
                  <a:lnTo>
                    <a:pt x="28" y="2"/>
                  </a:lnTo>
                  <a:lnTo>
                    <a:pt x="34" y="0"/>
                  </a:lnTo>
                  <a:lnTo>
                    <a:pt x="36" y="9"/>
                  </a:lnTo>
                  <a:lnTo>
                    <a:pt x="36" y="9"/>
                  </a:lnTo>
                  <a:close/>
                </a:path>
              </a:pathLst>
            </a:custGeom>
            <a:solidFill>
              <a:srgbClr val="000000"/>
            </a:solidFill>
            <a:ln w="9525">
              <a:noFill/>
              <a:round/>
              <a:headEnd/>
              <a:tailEnd/>
            </a:ln>
          </p:spPr>
          <p:txBody>
            <a:bodyPr/>
            <a:lstStyle/>
            <a:p>
              <a:endParaRPr lang="en-US"/>
            </a:p>
          </p:txBody>
        </p:sp>
        <p:sp>
          <p:nvSpPr>
            <p:cNvPr id="313582" name="Freeform 238"/>
            <p:cNvSpPr>
              <a:spLocks/>
            </p:cNvSpPr>
            <p:nvPr/>
          </p:nvSpPr>
          <p:spPr bwMode="auto">
            <a:xfrm>
              <a:off x="4870" y="915"/>
              <a:ext cx="53" cy="35"/>
            </a:xfrm>
            <a:custGeom>
              <a:avLst/>
              <a:gdLst/>
              <a:ahLst/>
              <a:cxnLst>
                <a:cxn ang="0">
                  <a:pos x="91" y="5"/>
                </a:cxn>
                <a:cxn ang="0">
                  <a:pos x="78" y="2"/>
                </a:cxn>
                <a:cxn ang="0">
                  <a:pos x="69" y="0"/>
                </a:cxn>
                <a:cxn ang="0">
                  <a:pos x="56" y="2"/>
                </a:cxn>
                <a:cxn ang="0">
                  <a:pos x="53" y="10"/>
                </a:cxn>
                <a:cxn ang="0">
                  <a:pos x="44" y="12"/>
                </a:cxn>
                <a:cxn ang="0">
                  <a:pos x="29" y="9"/>
                </a:cxn>
                <a:cxn ang="0">
                  <a:pos x="17" y="10"/>
                </a:cxn>
                <a:cxn ang="0">
                  <a:pos x="10" y="27"/>
                </a:cxn>
                <a:cxn ang="0">
                  <a:pos x="1" y="47"/>
                </a:cxn>
                <a:cxn ang="0">
                  <a:pos x="0" y="55"/>
                </a:cxn>
                <a:cxn ang="0">
                  <a:pos x="19" y="62"/>
                </a:cxn>
                <a:cxn ang="0">
                  <a:pos x="42" y="66"/>
                </a:cxn>
                <a:cxn ang="0">
                  <a:pos x="60" y="71"/>
                </a:cxn>
                <a:cxn ang="0">
                  <a:pos x="75" y="71"/>
                </a:cxn>
                <a:cxn ang="0">
                  <a:pos x="105" y="49"/>
                </a:cxn>
                <a:cxn ang="0">
                  <a:pos x="101" y="31"/>
                </a:cxn>
                <a:cxn ang="0">
                  <a:pos x="94" y="37"/>
                </a:cxn>
                <a:cxn ang="0">
                  <a:pos x="66" y="49"/>
                </a:cxn>
                <a:cxn ang="0">
                  <a:pos x="44" y="49"/>
                </a:cxn>
                <a:cxn ang="0">
                  <a:pos x="26" y="47"/>
                </a:cxn>
                <a:cxn ang="0">
                  <a:pos x="31" y="32"/>
                </a:cxn>
                <a:cxn ang="0">
                  <a:pos x="48" y="31"/>
                </a:cxn>
                <a:cxn ang="0">
                  <a:pos x="63" y="31"/>
                </a:cxn>
                <a:cxn ang="0">
                  <a:pos x="70" y="18"/>
                </a:cxn>
                <a:cxn ang="0">
                  <a:pos x="83" y="18"/>
                </a:cxn>
                <a:cxn ang="0">
                  <a:pos x="100" y="22"/>
                </a:cxn>
                <a:cxn ang="0">
                  <a:pos x="100" y="15"/>
                </a:cxn>
                <a:cxn ang="0">
                  <a:pos x="91" y="5"/>
                </a:cxn>
                <a:cxn ang="0">
                  <a:pos x="91" y="5"/>
                </a:cxn>
              </a:cxnLst>
              <a:rect l="0" t="0" r="r" b="b"/>
              <a:pathLst>
                <a:path w="105" h="71">
                  <a:moveTo>
                    <a:pt x="91" y="5"/>
                  </a:moveTo>
                  <a:lnTo>
                    <a:pt x="78" y="2"/>
                  </a:lnTo>
                  <a:lnTo>
                    <a:pt x="69" y="0"/>
                  </a:lnTo>
                  <a:lnTo>
                    <a:pt x="56" y="2"/>
                  </a:lnTo>
                  <a:lnTo>
                    <a:pt x="53" y="10"/>
                  </a:lnTo>
                  <a:lnTo>
                    <a:pt x="44" y="12"/>
                  </a:lnTo>
                  <a:lnTo>
                    <a:pt x="29" y="9"/>
                  </a:lnTo>
                  <a:lnTo>
                    <a:pt x="17" y="10"/>
                  </a:lnTo>
                  <a:lnTo>
                    <a:pt x="10" y="27"/>
                  </a:lnTo>
                  <a:lnTo>
                    <a:pt x="1" y="47"/>
                  </a:lnTo>
                  <a:lnTo>
                    <a:pt x="0" y="55"/>
                  </a:lnTo>
                  <a:lnTo>
                    <a:pt x="19" y="62"/>
                  </a:lnTo>
                  <a:lnTo>
                    <a:pt x="42" y="66"/>
                  </a:lnTo>
                  <a:lnTo>
                    <a:pt x="60" y="71"/>
                  </a:lnTo>
                  <a:lnTo>
                    <a:pt x="75" y="71"/>
                  </a:lnTo>
                  <a:lnTo>
                    <a:pt x="105" y="49"/>
                  </a:lnTo>
                  <a:lnTo>
                    <a:pt x="101" y="31"/>
                  </a:lnTo>
                  <a:lnTo>
                    <a:pt x="94" y="37"/>
                  </a:lnTo>
                  <a:lnTo>
                    <a:pt x="66" y="49"/>
                  </a:lnTo>
                  <a:lnTo>
                    <a:pt x="44" y="49"/>
                  </a:lnTo>
                  <a:lnTo>
                    <a:pt x="26" y="47"/>
                  </a:lnTo>
                  <a:lnTo>
                    <a:pt x="31" y="32"/>
                  </a:lnTo>
                  <a:lnTo>
                    <a:pt x="48" y="31"/>
                  </a:lnTo>
                  <a:lnTo>
                    <a:pt x="63" y="31"/>
                  </a:lnTo>
                  <a:lnTo>
                    <a:pt x="70" y="18"/>
                  </a:lnTo>
                  <a:lnTo>
                    <a:pt x="83" y="18"/>
                  </a:lnTo>
                  <a:lnTo>
                    <a:pt x="100" y="22"/>
                  </a:lnTo>
                  <a:lnTo>
                    <a:pt x="100" y="15"/>
                  </a:lnTo>
                  <a:lnTo>
                    <a:pt x="91" y="5"/>
                  </a:lnTo>
                  <a:lnTo>
                    <a:pt x="91" y="5"/>
                  </a:lnTo>
                  <a:close/>
                </a:path>
              </a:pathLst>
            </a:custGeom>
            <a:solidFill>
              <a:srgbClr val="000000"/>
            </a:solidFill>
            <a:ln w="9525">
              <a:noFill/>
              <a:round/>
              <a:headEnd/>
              <a:tailEnd/>
            </a:ln>
          </p:spPr>
          <p:txBody>
            <a:bodyPr/>
            <a:lstStyle/>
            <a:p>
              <a:endParaRPr lang="en-US"/>
            </a:p>
          </p:txBody>
        </p:sp>
        <p:sp>
          <p:nvSpPr>
            <p:cNvPr id="313583" name="Freeform 239"/>
            <p:cNvSpPr>
              <a:spLocks/>
            </p:cNvSpPr>
            <p:nvPr/>
          </p:nvSpPr>
          <p:spPr bwMode="auto">
            <a:xfrm>
              <a:off x="4835" y="807"/>
              <a:ext cx="41" cy="36"/>
            </a:xfrm>
            <a:custGeom>
              <a:avLst/>
              <a:gdLst/>
              <a:ahLst/>
              <a:cxnLst>
                <a:cxn ang="0">
                  <a:pos x="82" y="0"/>
                </a:cxn>
                <a:cxn ang="0">
                  <a:pos x="40" y="11"/>
                </a:cxn>
                <a:cxn ang="0">
                  <a:pos x="21" y="27"/>
                </a:cxn>
                <a:cxn ang="0">
                  <a:pos x="6" y="48"/>
                </a:cxn>
                <a:cxn ang="0">
                  <a:pos x="0" y="72"/>
                </a:cxn>
                <a:cxn ang="0">
                  <a:pos x="10" y="72"/>
                </a:cxn>
                <a:cxn ang="0">
                  <a:pos x="21" y="46"/>
                </a:cxn>
                <a:cxn ang="0">
                  <a:pos x="38" y="31"/>
                </a:cxn>
                <a:cxn ang="0">
                  <a:pos x="56" y="18"/>
                </a:cxn>
                <a:cxn ang="0">
                  <a:pos x="74" y="14"/>
                </a:cxn>
                <a:cxn ang="0">
                  <a:pos x="82" y="0"/>
                </a:cxn>
                <a:cxn ang="0">
                  <a:pos x="82" y="0"/>
                </a:cxn>
              </a:cxnLst>
              <a:rect l="0" t="0" r="r" b="b"/>
              <a:pathLst>
                <a:path w="82" h="72">
                  <a:moveTo>
                    <a:pt x="82" y="0"/>
                  </a:moveTo>
                  <a:lnTo>
                    <a:pt x="40" y="11"/>
                  </a:lnTo>
                  <a:lnTo>
                    <a:pt x="21" y="27"/>
                  </a:lnTo>
                  <a:lnTo>
                    <a:pt x="6" y="48"/>
                  </a:lnTo>
                  <a:lnTo>
                    <a:pt x="0" y="72"/>
                  </a:lnTo>
                  <a:lnTo>
                    <a:pt x="10" y="72"/>
                  </a:lnTo>
                  <a:lnTo>
                    <a:pt x="21" y="46"/>
                  </a:lnTo>
                  <a:lnTo>
                    <a:pt x="38" y="31"/>
                  </a:lnTo>
                  <a:lnTo>
                    <a:pt x="56" y="18"/>
                  </a:lnTo>
                  <a:lnTo>
                    <a:pt x="74" y="14"/>
                  </a:lnTo>
                  <a:lnTo>
                    <a:pt x="82" y="0"/>
                  </a:lnTo>
                  <a:lnTo>
                    <a:pt x="82" y="0"/>
                  </a:lnTo>
                  <a:close/>
                </a:path>
              </a:pathLst>
            </a:custGeom>
            <a:solidFill>
              <a:srgbClr val="000000"/>
            </a:solidFill>
            <a:ln w="9525">
              <a:noFill/>
              <a:round/>
              <a:headEnd/>
              <a:tailEnd/>
            </a:ln>
          </p:spPr>
          <p:txBody>
            <a:bodyPr/>
            <a:lstStyle/>
            <a:p>
              <a:endParaRPr lang="en-US"/>
            </a:p>
          </p:txBody>
        </p:sp>
        <p:sp>
          <p:nvSpPr>
            <p:cNvPr id="313584" name="Freeform 240"/>
            <p:cNvSpPr>
              <a:spLocks/>
            </p:cNvSpPr>
            <p:nvPr/>
          </p:nvSpPr>
          <p:spPr bwMode="auto">
            <a:xfrm>
              <a:off x="4835" y="807"/>
              <a:ext cx="42" cy="38"/>
            </a:xfrm>
            <a:custGeom>
              <a:avLst/>
              <a:gdLst/>
              <a:ahLst/>
              <a:cxnLst>
                <a:cxn ang="0">
                  <a:pos x="82" y="0"/>
                </a:cxn>
                <a:cxn ang="0">
                  <a:pos x="85" y="25"/>
                </a:cxn>
                <a:cxn ang="0">
                  <a:pos x="72" y="49"/>
                </a:cxn>
                <a:cxn ang="0">
                  <a:pos x="55" y="67"/>
                </a:cxn>
                <a:cxn ang="0">
                  <a:pos x="30" y="77"/>
                </a:cxn>
                <a:cxn ang="0">
                  <a:pos x="15" y="77"/>
                </a:cxn>
                <a:cxn ang="0">
                  <a:pos x="0" y="72"/>
                </a:cxn>
                <a:cxn ang="0">
                  <a:pos x="12" y="62"/>
                </a:cxn>
                <a:cxn ang="0">
                  <a:pos x="25" y="67"/>
                </a:cxn>
                <a:cxn ang="0">
                  <a:pos x="50" y="58"/>
                </a:cxn>
                <a:cxn ang="0">
                  <a:pos x="66" y="43"/>
                </a:cxn>
                <a:cxn ang="0">
                  <a:pos x="74" y="25"/>
                </a:cxn>
                <a:cxn ang="0">
                  <a:pos x="74" y="14"/>
                </a:cxn>
                <a:cxn ang="0">
                  <a:pos x="71" y="9"/>
                </a:cxn>
                <a:cxn ang="0">
                  <a:pos x="82" y="0"/>
                </a:cxn>
                <a:cxn ang="0">
                  <a:pos x="82" y="0"/>
                </a:cxn>
              </a:cxnLst>
              <a:rect l="0" t="0" r="r" b="b"/>
              <a:pathLst>
                <a:path w="85" h="77">
                  <a:moveTo>
                    <a:pt x="82" y="0"/>
                  </a:moveTo>
                  <a:lnTo>
                    <a:pt x="85" y="25"/>
                  </a:lnTo>
                  <a:lnTo>
                    <a:pt x="72" y="49"/>
                  </a:lnTo>
                  <a:lnTo>
                    <a:pt x="55" y="67"/>
                  </a:lnTo>
                  <a:lnTo>
                    <a:pt x="30" y="77"/>
                  </a:lnTo>
                  <a:lnTo>
                    <a:pt x="15" y="77"/>
                  </a:lnTo>
                  <a:lnTo>
                    <a:pt x="0" y="72"/>
                  </a:lnTo>
                  <a:lnTo>
                    <a:pt x="12" y="62"/>
                  </a:lnTo>
                  <a:lnTo>
                    <a:pt x="25" y="67"/>
                  </a:lnTo>
                  <a:lnTo>
                    <a:pt x="50" y="58"/>
                  </a:lnTo>
                  <a:lnTo>
                    <a:pt x="66" y="43"/>
                  </a:lnTo>
                  <a:lnTo>
                    <a:pt x="74" y="25"/>
                  </a:lnTo>
                  <a:lnTo>
                    <a:pt x="74" y="14"/>
                  </a:lnTo>
                  <a:lnTo>
                    <a:pt x="71" y="9"/>
                  </a:lnTo>
                  <a:lnTo>
                    <a:pt x="82" y="0"/>
                  </a:lnTo>
                  <a:lnTo>
                    <a:pt x="82" y="0"/>
                  </a:lnTo>
                  <a:close/>
                </a:path>
              </a:pathLst>
            </a:custGeom>
            <a:solidFill>
              <a:srgbClr val="000000"/>
            </a:solidFill>
            <a:ln w="9525">
              <a:noFill/>
              <a:round/>
              <a:headEnd/>
              <a:tailEnd/>
            </a:ln>
          </p:spPr>
          <p:txBody>
            <a:bodyPr/>
            <a:lstStyle/>
            <a:p>
              <a:endParaRPr lang="en-US"/>
            </a:p>
          </p:txBody>
        </p:sp>
        <p:sp>
          <p:nvSpPr>
            <p:cNvPr id="313585" name="Freeform 241"/>
            <p:cNvSpPr>
              <a:spLocks/>
            </p:cNvSpPr>
            <p:nvPr/>
          </p:nvSpPr>
          <p:spPr bwMode="auto">
            <a:xfrm>
              <a:off x="4854" y="812"/>
              <a:ext cx="14" cy="14"/>
            </a:xfrm>
            <a:custGeom>
              <a:avLst/>
              <a:gdLst/>
              <a:ahLst/>
              <a:cxnLst>
                <a:cxn ang="0">
                  <a:pos x="6" y="3"/>
                </a:cxn>
                <a:cxn ang="0">
                  <a:pos x="18" y="0"/>
                </a:cxn>
                <a:cxn ang="0">
                  <a:pos x="25" y="9"/>
                </a:cxn>
                <a:cxn ang="0">
                  <a:pos x="28" y="20"/>
                </a:cxn>
                <a:cxn ang="0">
                  <a:pos x="19" y="26"/>
                </a:cxn>
                <a:cxn ang="0">
                  <a:pos x="8" y="26"/>
                </a:cxn>
                <a:cxn ang="0">
                  <a:pos x="0" y="17"/>
                </a:cxn>
                <a:cxn ang="0">
                  <a:pos x="0" y="10"/>
                </a:cxn>
                <a:cxn ang="0">
                  <a:pos x="6" y="3"/>
                </a:cxn>
                <a:cxn ang="0">
                  <a:pos x="6" y="3"/>
                </a:cxn>
              </a:cxnLst>
              <a:rect l="0" t="0" r="r" b="b"/>
              <a:pathLst>
                <a:path w="28" h="26">
                  <a:moveTo>
                    <a:pt x="6" y="3"/>
                  </a:moveTo>
                  <a:lnTo>
                    <a:pt x="18" y="0"/>
                  </a:lnTo>
                  <a:lnTo>
                    <a:pt x="25" y="9"/>
                  </a:lnTo>
                  <a:lnTo>
                    <a:pt x="28" y="20"/>
                  </a:lnTo>
                  <a:lnTo>
                    <a:pt x="19" y="26"/>
                  </a:lnTo>
                  <a:lnTo>
                    <a:pt x="8" y="26"/>
                  </a:lnTo>
                  <a:lnTo>
                    <a:pt x="0" y="17"/>
                  </a:lnTo>
                  <a:lnTo>
                    <a:pt x="0" y="10"/>
                  </a:lnTo>
                  <a:lnTo>
                    <a:pt x="6" y="3"/>
                  </a:lnTo>
                  <a:lnTo>
                    <a:pt x="6" y="3"/>
                  </a:lnTo>
                  <a:close/>
                </a:path>
              </a:pathLst>
            </a:custGeom>
            <a:solidFill>
              <a:srgbClr val="000000"/>
            </a:solidFill>
            <a:ln w="9525">
              <a:noFill/>
              <a:round/>
              <a:headEnd/>
              <a:tailEnd/>
            </a:ln>
          </p:spPr>
          <p:txBody>
            <a:bodyPr/>
            <a:lstStyle/>
            <a:p>
              <a:endParaRPr lang="en-US"/>
            </a:p>
          </p:txBody>
        </p:sp>
        <p:sp>
          <p:nvSpPr>
            <p:cNvPr id="313586" name="Freeform 242"/>
            <p:cNvSpPr>
              <a:spLocks/>
            </p:cNvSpPr>
            <p:nvPr/>
          </p:nvSpPr>
          <p:spPr bwMode="auto">
            <a:xfrm>
              <a:off x="4875" y="814"/>
              <a:ext cx="11" cy="7"/>
            </a:xfrm>
            <a:custGeom>
              <a:avLst/>
              <a:gdLst/>
              <a:ahLst/>
              <a:cxnLst>
                <a:cxn ang="0">
                  <a:pos x="3" y="4"/>
                </a:cxn>
                <a:cxn ang="0">
                  <a:pos x="19" y="0"/>
                </a:cxn>
                <a:cxn ang="0">
                  <a:pos x="22" y="14"/>
                </a:cxn>
                <a:cxn ang="0">
                  <a:pos x="0" y="13"/>
                </a:cxn>
                <a:cxn ang="0">
                  <a:pos x="3" y="4"/>
                </a:cxn>
                <a:cxn ang="0">
                  <a:pos x="3" y="4"/>
                </a:cxn>
              </a:cxnLst>
              <a:rect l="0" t="0" r="r" b="b"/>
              <a:pathLst>
                <a:path w="22" h="14">
                  <a:moveTo>
                    <a:pt x="3" y="4"/>
                  </a:moveTo>
                  <a:lnTo>
                    <a:pt x="19" y="0"/>
                  </a:lnTo>
                  <a:lnTo>
                    <a:pt x="22" y="14"/>
                  </a:lnTo>
                  <a:lnTo>
                    <a:pt x="0" y="13"/>
                  </a:lnTo>
                  <a:lnTo>
                    <a:pt x="3" y="4"/>
                  </a:lnTo>
                  <a:lnTo>
                    <a:pt x="3" y="4"/>
                  </a:lnTo>
                  <a:close/>
                </a:path>
              </a:pathLst>
            </a:custGeom>
            <a:solidFill>
              <a:srgbClr val="000000"/>
            </a:solidFill>
            <a:ln w="9525">
              <a:noFill/>
              <a:round/>
              <a:headEnd/>
              <a:tailEnd/>
            </a:ln>
          </p:spPr>
          <p:txBody>
            <a:bodyPr/>
            <a:lstStyle/>
            <a:p>
              <a:endParaRPr lang="en-US"/>
            </a:p>
          </p:txBody>
        </p:sp>
        <p:sp>
          <p:nvSpPr>
            <p:cNvPr id="313587" name="Freeform 243"/>
            <p:cNvSpPr>
              <a:spLocks/>
            </p:cNvSpPr>
            <p:nvPr/>
          </p:nvSpPr>
          <p:spPr bwMode="auto">
            <a:xfrm>
              <a:off x="4871" y="825"/>
              <a:ext cx="11" cy="7"/>
            </a:xfrm>
            <a:custGeom>
              <a:avLst/>
              <a:gdLst/>
              <a:ahLst/>
              <a:cxnLst>
                <a:cxn ang="0">
                  <a:pos x="4" y="0"/>
                </a:cxn>
                <a:cxn ang="0">
                  <a:pos x="22" y="7"/>
                </a:cxn>
                <a:cxn ang="0">
                  <a:pos x="19" y="14"/>
                </a:cxn>
                <a:cxn ang="0">
                  <a:pos x="0" y="3"/>
                </a:cxn>
                <a:cxn ang="0">
                  <a:pos x="4" y="0"/>
                </a:cxn>
                <a:cxn ang="0">
                  <a:pos x="4" y="0"/>
                </a:cxn>
              </a:cxnLst>
              <a:rect l="0" t="0" r="r" b="b"/>
              <a:pathLst>
                <a:path w="22" h="14">
                  <a:moveTo>
                    <a:pt x="4" y="0"/>
                  </a:moveTo>
                  <a:lnTo>
                    <a:pt x="22" y="7"/>
                  </a:lnTo>
                  <a:lnTo>
                    <a:pt x="19" y="14"/>
                  </a:lnTo>
                  <a:lnTo>
                    <a:pt x="0" y="3"/>
                  </a:lnTo>
                  <a:lnTo>
                    <a:pt x="4" y="0"/>
                  </a:lnTo>
                  <a:lnTo>
                    <a:pt x="4" y="0"/>
                  </a:lnTo>
                  <a:close/>
                </a:path>
              </a:pathLst>
            </a:custGeom>
            <a:solidFill>
              <a:srgbClr val="000000"/>
            </a:solidFill>
            <a:ln w="9525">
              <a:noFill/>
              <a:round/>
              <a:headEnd/>
              <a:tailEnd/>
            </a:ln>
          </p:spPr>
          <p:txBody>
            <a:bodyPr/>
            <a:lstStyle/>
            <a:p>
              <a:endParaRPr lang="en-US"/>
            </a:p>
          </p:txBody>
        </p:sp>
        <p:sp>
          <p:nvSpPr>
            <p:cNvPr id="313588" name="Freeform 244"/>
            <p:cNvSpPr>
              <a:spLocks/>
            </p:cNvSpPr>
            <p:nvPr/>
          </p:nvSpPr>
          <p:spPr bwMode="auto">
            <a:xfrm>
              <a:off x="4868" y="831"/>
              <a:ext cx="10" cy="11"/>
            </a:xfrm>
            <a:custGeom>
              <a:avLst/>
              <a:gdLst/>
              <a:ahLst/>
              <a:cxnLst>
                <a:cxn ang="0">
                  <a:pos x="6" y="0"/>
                </a:cxn>
                <a:cxn ang="0">
                  <a:pos x="21" y="13"/>
                </a:cxn>
                <a:cxn ang="0">
                  <a:pos x="16" y="21"/>
                </a:cxn>
                <a:cxn ang="0">
                  <a:pos x="0" y="6"/>
                </a:cxn>
                <a:cxn ang="0">
                  <a:pos x="6" y="0"/>
                </a:cxn>
                <a:cxn ang="0">
                  <a:pos x="6" y="0"/>
                </a:cxn>
              </a:cxnLst>
              <a:rect l="0" t="0" r="r" b="b"/>
              <a:pathLst>
                <a:path w="21" h="21">
                  <a:moveTo>
                    <a:pt x="6" y="0"/>
                  </a:moveTo>
                  <a:lnTo>
                    <a:pt x="21" y="13"/>
                  </a:lnTo>
                  <a:lnTo>
                    <a:pt x="16" y="21"/>
                  </a:lnTo>
                  <a:lnTo>
                    <a:pt x="0" y="6"/>
                  </a:lnTo>
                  <a:lnTo>
                    <a:pt x="6" y="0"/>
                  </a:lnTo>
                  <a:lnTo>
                    <a:pt x="6" y="0"/>
                  </a:lnTo>
                  <a:close/>
                </a:path>
              </a:pathLst>
            </a:custGeom>
            <a:solidFill>
              <a:srgbClr val="000000"/>
            </a:solidFill>
            <a:ln w="9525">
              <a:noFill/>
              <a:round/>
              <a:headEnd/>
              <a:tailEnd/>
            </a:ln>
          </p:spPr>
          <p:txBody>
            <a:bodyPr/>
            <a:lstStyle/>
            <a:p>
              <a:endParaRPr lang="en-US"/>
            </a:p>
          </p:txBody>
        </p:sp>
        <p:sp>
          <p:nvSpPr>
            <p:cNvPr id="313589" name="Freeform 245"/>
            <p:cNvSpPr>
              <a:spLocks/>
            </p:cNvSpPr>
            <p:nvPr/>
          </p:nvSpPr>
          <p:spPr bwMode="auto">
            <a:xfrm>
              <a:off x="4862" y="837"/>
              <a:ext cx="9" cy="12"/>
            </a:xfrm>
            <a:custGeom>
              <a:avLst/>
              <a:gdLst/>
              <a:ahLst/>
              <a:cxnLst>
                <a:cxn ang="0">
                  <a:pos x="4" y="0"/>
                </a:cxn>
                <a:cxn ang="0">
                  <a:pos x="19" y="19"/>
                </a:cxn>
                <a:cxn ang="0">
                  <a:pos x="11" y="23"/>
                </a:cxn>
                <a:cxn ang="0">
                  <a:pos x="0" y="3"/>
                </a:cxn>
                <a:cxn ang="0">
                  <a:pos x="4" y="0"/>
                </a:cxn>
                <a:cxn ang="0">
                  <a:pos x="4" y="0"/>
                </a:cxn>
              </a:cxnLst>
              <a:rect l="0" t="0" r="r" b="b"/>
              <a:pathLst>
                <a:path w="19" h="23">
                  <a:moveTo>
                    <a:pt x="4" y="0"/>
                  </a:moveTo>
                  <a:lnTo>
                    <a:pt x="19" y="19"/>
                  </a:lnTo>
                  <a:lnTo>
                    <a:pt x="11" y="23"/>
                  </a:lnTo>
                  <a:lnTo>
                    <a:pt x="0" y="3"/>
                  </a:lnTo>
                  <a:lnTo>
                    <a:pt x="4" y="0"/>
                  </a:lnTo>
                  <a:lnTo>
                    <a:pt x="4" y="0"/>
                  </a:lnTo>
                  <a:close/>
                </a:path>
              </a:pathLst>
            </a:custGeom>
            <a:solidFill>
              <a:srgbClr val="000000"/>
            </a:solidFill>
            <a:ln w="9525">
              <a:noFill/>
              <a:round/>
              <a:headEnd/>
              <a:tailEnd/>
            </a:ln>
          </p:spPr>
          <p:txBody>
            <a:bodyPr/>
            <a:lstStyle/>
            <a:p>
              <a:endParaRPr lang="en-US"/>
            </a:p>
          </p:txBody>
        </p:sp>
        <p:sp>
          <p:nvSpPr>
            <p:cNvPr id="313590" name="Freeform 246"/>
            <p:cNvSpPr>
              <a:spLocks/>
            </p:cNvSpPr>
            <p:nvPr/>
          </p:nvSpPr>
          <p:spPr bwMode="auto">
            <a:xfrm>
              <a:off x="4854" y="842"/>
              <a:ext cx="8" cy="13"/>
            </a:xfrm>
            <a:custGeom>
              <a:avLst/>
              <a:gdLst/>
              <a:ahLst/>
              <a:cxnLst>
                <a:cxn ang="0">
                  <a:pos x="7" y="0"/>
                </a:cxn>
                <a:cxn ang="0">
                  <a:pos x="16" y="25"/>
                </a:cxn>
                <a:cxn ang="0">
                  <a:pos x="7" y="26"/>
                </a:cxn>
                <a:cxn ang="0">
                  <a:pos x="0" y="0"/>
                </a:cxn>
                <a:cxn ang="0">
                  <a:pos x="7" y="0"/>
                </a:cxn>
                <a:cxn ang="0">
                  <a:pos x="7" y="0"/>
                </a:cxn>
              </a:cxnLst>
              <a:rect l="0" t="0" r="r" b="b"/>
              <a:pathLst>
                <a:path w="16" h="26">
                  <a:moveTo>
                    <a:pt x="7" y="0"/>
                  </a:moveTo>
                  <a:lnTo>
                    <a:pt x="16" y="25"/>
                  </a:lnTo>
                  <a:lnTo>
                    <a:pt x="7" y="26"/>
                  </a:lnTo>
                  <a:lnTo>
                    <a:pt x="0" y="0"/>
                  </a:lnTo>
                  <a:lnTo>
                    <a:pt x="7" y="0"/>
                  </a:lnTo>
                  <a:lnTo>
                    <a:pt x="7" y="0"/>
                  </a:lnTo>
                  <a:close/>
                </a:path>
              </a:pathLst>
            </a:custGeom>
            <a:solidFill>
              <a:srgbClr val="000000"/>
            </a:solidFill>
            <a:ln w="9525">
              <a:noFill/>
              <a:round/>
              <a:headEnd/>
              <a:tailEnd/>
            </a:ln>
          </p:spPr>
          <p:txBody>
            <a:bodyPr/>
            <a:lstStyle/>
            <a:p>
              <a:endParaRPr lang="en-US"/>
            </a:p>
          </p:txBody>
        </p:sp>
        <p:sp>
          <p:nvSpPr>
            <p:cNvPr id="313591" name="Freeform 247"/>
            <p:cNvSpPr>
              <a:spLocks/>
            </p:cNvSpPr>
            <p:nvPr/>
          </p:nvSpPr>
          <p:spPr bwMode="auto">
            <a:xfrm>
              <a:off x="4846" y="845"/>
              <a:ext cx="8" cy="11"/>
            </a:xfrm>
            <a:custGeom>
              <a:avLst/>
              <a:gdLst/>
              <a:ahLst/>
              <a:cxnLst>
                <a:cxn ang="0">
                  <a:pos x="8" y="0"/>
                </a:cxn>
                <a:cxn ang="0">
                  <a:pos x="16" y="22"/>
                </a:cxn>
                <a:cxn ang="0">
                  <a:pos x="6" y="24"/>
                </a:cxn>
                <a:cxn ang="0">
                  <a:pos x="0" y="0"/>
                </a:cxn>
                <a:cxn ang="0">
                  <a:pos x="8" y="0"/>
                </a:cxn>
                <a:cxn ang="0">
                  <a:pos x="8" y="0"/>
                </a:cxn>
              </a:cxnLst>
              <a:rect l="0" t="0" r="r" b="b"/>
              <a:pathLst>
                <a:path w="16" h="24">
                  <a:moveTo>
                    <a:pt x="8" y="0"/>
                  </a:moveTo>
                  <a:lnTo>
                    <a:pt x="16" y="22"/>
                  </a:lnTo>
                  <a:lnTo>
                    <a:pt x="6" y="24"/>
                  </a:lnTo>
                  <a:lnTo>
                    <a:pt x="0" y="0"/>
                  </a:lnTo>
                  <a:lnTo>
                    <a:pt x="8" y="0"/>
                  </a:lnTo>
                  <a:lnTo>
                    <a:pt x="8" y="0"/>
                  </a:lnTo>
                  <a:close/>
                </a:path>
              </a:pathLst>
            </a:custGeom>
            <a:solidFill>
              <a:srgbClr val="000000"/>
            </a:solidFill>
            <a:ln w="9525">
              <a:noFill/>
              <a:round/>
              <a:headEnd/>
              <a:tailEnd/>
            </a:ln>
          </p:spPr>
          <p:txBody>
            <a:bodyPr/>
            <a:lstStyle/>
            <a:p>
              <a:endParaRPr lang="en-US"/>
            </a:p>
          </p:txBody>
        </p:sp>
        <p:sp>
          <p:nvSpPr>
            <p:cNvPr id="313592" name="Freeform 248"/>
            <p:cNvSpPr>
              <a:spLocks/>
            </p:cNvSpPr>
            <p:nvPr/>
          </p:nvSpPr>
          <p:spPr bwMode="auto">
            <a:xfrm>
              <a:off x="4838" y="843"/>
              <a:ext cx="5" cy="11"/>
            </a:xfrm>
            <a:custGeom>
              <a:avLst/>
              <a:gdLst/>
              <a:ahLst/>
              <a:cxnLst>
                <a:cxn ang="0">
                  <a:pos x="8" y="3"/>
                </a:cxn>
                <a:cxn ang="0">
                  <a:pos x="9" y="23"/>
                </a:cxn>
                <a:cxn ang="0">
                  <a:pos x="0" y="17"/>
                </a:cxn>
                <a:cxn ang="0">
                  <a:pos x="3" y="0"/>
                </a:cxn>
                <a:cxn ang="0">
                  <a:pos x="8" y="3"/>
                </a:cxn>
                <a:cxn ang="0">
                  <a:pos x="8" y="3"/>
                </a:cxn>
              </a:cxnLst>
              <a:rect l="0" t="0" r="r" b="b"/>
              <a:pathLst>
                <a:path w="9" h="23">
                  <a:moveTo>
                    <a:pt x="8" y="3"/>
                  </a:moveTo>
                  <a:lnTo>
                    <a:pt x="9" y="23"/>
                  </a:lnTo>
                  <a:lnTo>
                    <a:pt x="0" y="17"/>
                  </a:lnTo>
                  <a:lnTo>
                    <a:pt x="3" y="0"/>
                  </a:lnTo>
                  <a:lnTo>
                    <a:pt x="8" y="3"/>
                  </a:lnTo>
                  <a:lnTo>
                    <a:pt x="8" y="3"/>
                  </a:lnTo>
                  <a:close/>
                </a:path>
              </a:pathLst>
            </a:custGeom>
            <a:solidFill>
              <a:srgbClr val="000000"/>
            </a:solidFill>
            <a:ln w="9525">
              <a:noFill/>
              <a:round/>
              <a:headEnd/>
              <a:tailEnd/>
            </a:ln>
          </p:spPr>
          <p:txBody>
            <a:bodyPr/>
            <a:lstStyle/>
            <a:p>
              <a:endParaRPr lang="en-US"/>
            </a:p>
          </p:txBody>
        </p:sp>
        <p:sp>
          <p:nvSpPr>
            <p:cNvPr id="313593" name="Freeform 249"/>
            <p:cNvSpPr>
              <a:spLocks/>
            </p:cNvSpPr>
            <p:nvPr/>
          </p:nvSpPr>
          <p:spPr bwMode="auto">
            <a:xfrm>
              <a:off x="4828" y="832"/>
              <a:ext cx="10" cy="6"/>
            </a:xfrm>
            <a:custGeom>
              <a:avLst/>
              <a:gdLst/>
              <a:ahLst/>
              <a:cxnLst>
                <a:cxn ang="0">
                  <a:pos x="18" y="12"/>
                </a:cxn>
                <a:cxn ang="0">
                  <a:pos x="0" y="8"/>
                </a:cxn>
                <a:cxn ang="0">
                  <a:pos x="4" y="0"/>
                </a:cxn>
                <a:cxn ang="0">
                  <a:pos x="20" y="8"/>
                </a:cxn>
                <a:cxn ang="0">
                  <a:pos x="18" y="12"/>
                </a:cxn>
                <a:cxn ang="0">
                  <a:pos x="18" y="12"/>
                </a:cxn>
              </a:cxnLst>
              <a:rect l="0" t="0" r="r" b="b"/>
              <a:pathLst>
                <a:path w="20" h="12">
                  <a:moveTo>
                    <a:pt x="18" y="12"/>
                  </a:moveTo>
                  <a:lnTo>
                    <a:pt x="0" y="8"/>
                  </a:lnTo>
                  <a:lnTo>
                    <a:pt x="4" y="0"/>
                  </a:lnTo>
                  <a:lnTo>
                    <a:pt x="20" y="8"/>
                  </a:lnTo>
                  <a:lnTo>
                    <a:pt x="18" y="12"/>
                  </a:lnTo>
                  <a:lnTo>
                    <a:pt x="18" y="12"/>
                  </a:lnTo>
                  <a:close/>
                </a:path>
              </a:pathLst>
            </a:custGeom>
            <a:solidFill>
              <a:srgbClr val="000000"/>
            </a:solidFill>
            <a:ln w="9525">
              <a:noFill/>
              <a:round/>
              <a:headEnd/>
              <a:tailEnd/>
            </a:ln>
          </p:spPr>
          <p:txBody>
            <a:bodyPr/>
            <a:lstStyle/>
            <a:p>
              <a:endParaRPr lang="en-US"/>
            </a:p>
          </p:txBody>
        </p:sp>
        <p:sp>
          <p:nvSpPr>
            <p:cNvPr id="313594" name="Freeform 250"/>
            <p:cNvSpPr>
              <a:spLocks/>
            </p:cNvSpPr>
            <p:nvPr/>
          </p:nvSpPr>
          <p:spPr bwMode="auto">
            <a:xfrm>
              <a:off x="4829" y="823"/>
              <a:ext cx="12" cy="8"/>
            </a:xfrm>
            <a:custGeom>
              <a:avLst/>
              <a:gdLst/>
              <a:ahLst/>
              <a:cxnLst>
                <a:cxn ang="0">
                  <a:pos x="20" y="18"/>
                </a:cxn>
                <a:cxn ang="0">
                  <a:pos x="0" y="12"/>
                </a:cxn>
                <a:cxn ang="0">
                  <a:pos x="1" y="0"/>
                </a:cxn>
                <a:cxn ang="0">
                  <a:pos x="23" y="12"/>
                </a:cxn>
                <a:cxn ang="0">
                  <a:pos x="20" y="18"/>
                </a:cxn>
                <a:cxn ang="0">
                  <a:pos x="20" y="18"/>
                </a:cxn>
              </a:cxnLst>
              <a:rect l="0" t="0" r="r" b="b"/>
              <a:pathLst>
                <a:path w="23" h="18">
                  <a:moveTo>
                    <a:pt x="20" y="18"/>
                  </a:moveTo>
                  <a:lnTo>
                    <a:pt x="0" y="12"/>
                  </a:lnTo>
                  <a:lnTo>
                    <a:pt x="1" y="0"/>
                  </a:lnTo>
                  <a:lnTo>
                    <a:pt x="23" y="12"/>
                  </a:lnTo>
                  <a:lnTo>
                    <a:pt x="20" y="18"/>
                  </a:lnTo>
                  <a:lnTo>
                    <a:pt x="20" y="18"/>
                  </a:lnTo>
                  <a:close/>
                </a:path>
              </a:pathLst>
            </a:custGeom>
            <a:solidFill>
              <a:srgbClr val="000000"/>
            </a:solidFill>
            <a:ln w="9525">
              <a:noFill/>
              <a:round/>
              <a:headEnd/>
              <a:tailEnd/>
            </a:ln>
          </p:spPr>
          <p:txBody>
            <a:bodyPr/>
            <a:lstStyle/>
            <a:p>
              <a:endParaRPr lang="en-US"/>
            </a:p>
          </p:txBody>
        </p:sp>
        <p:sp>
          <p:nvSpPr>
            <p:cNvPr id="313595" name="Freeform 251"/>
            <p:cNvSpPr>
              <a:spLocks/>
            </p:cNvSpPr>
            <p:nvPr/>
          </p:nvSpPr>
          <p:spPr bwMode="auto">
            <a:xfrm>
              <a:off x="4833" y="815"/>
              <a:ext cx="11" cy="11"/>
            </a:xfrm>
            <a:custGeom>
              <a:avLst/>
              <a:gdLst/>
              <a:ahLst/>
              <a:cxnLst>
                <a:cxn ang="0">
                  <a:pos x="19" y="20"/>
                </a:cxn>
                <a:cxn ang="0">
                  <a:pos x="0" y="6"/>
                </a:cxn>
                <a:cxn ang="0">
                  <a:pos x="6" y="0"/>
                </a:cxn>
                <a:cxn ang="0">
                  <a:pos x="22" y="16"/>
                </a:cxn>
                <a:cxn ang="0">
                  <a:pos x="19" y="20"/>
                </a:cxn>
                <a:cxn ang="0">
                  <a:pos x="19" y="20"/>
                </a:cxn>
              </a:cxnLst>
              <a:rect l="0" t="0" r="r" b="b"/>
              <a:pathLst>
                <a:path w="22" h="20">
                  <a:moveTo>
                    <a:pt x="19" y="20"/>
                  </a:moveTo>
                  <a:lnTo>
                    <a:pt x="0" y="6"/>
                  </a:lnTo>
                  <a:lnTo>
                    <a:pt x="6" y="0"/>
                  </a:lnTo>
                  <a:lnTo>
                    <a:pt x="22" y="16"/>
                  </a:lnTo>
                  <a:lnTo>
                    <a:pt x="19" y="20"/>
                  </a:lnTo>
                  <a:lnTo>
                    <a:pt x="19" y="20"/>
                  </a:lnTo>
                  <a:close/>
                </a:path>
              </a:pathLst>
            </a:custGeom>
            <a:solidFill>
              <a:srgbClr val="000000"/>
            </a:solidFill>
            <a:ln w="9525">
              <a:noFill/>
              <a:round/>
              <a:headEnd/>
              <a:tailEnd/>
            </a:ln>
          </p:spPr>
          <p:txBody>
            <a:bodyPr/>
            <a:lstStyle/>
            <a:p>
              <a:endParaRPr lang="en-US"/>
            </a:p>
          </p:txBody>
        </p:sp>
        <p:sp>
          <p:nvSpPr>
            <p:cNvPr id="313596" name="Freeform 252"/>
            <p:cNvSpPr>
              <a:spLocks/>
            </p:cNvSpPr>
            <p:nvPr/>
          </p:nvSpPr>
          <p:spPr bwMode="auto">
            <a:xfrm>
              <a:off x="4840" y="807"/>
              <a:ext cx="11" cy="12"/>
            </a:xfrm>
            <a:custGeom>
              <a:avLst/>
              <a:gdLst/>
              <a:ahLst/>
              <a:cxnLst>
                <a:cxn ang="0">
                  <a:pos x="18" y="24"/>
                </a:cxn>
                <a:cxn ang="0">
                  <a:pos x="0" y="8"/>
                </a:cxn>
                <a:cxn ang="0">
                  <a:pos x="9" y="0"/>
                </a:cxn>
                <a:cxn ang="0">
                  <a:pos x="22" y="21"/>
                </a:cxn>
                <a:cxn ang="0">
                  <a:pos x="18" y="24"/>
                </a:cxn>
                <a:cxn ang="0">
                  <a:pos x="18" y="24"/>
                </a:cxn>
              </a:cxnLst>
              <a:rect l="0" t="0" r="r" b="b"/>
              <a:pathLst>
                <a:path w="22" h="24">
                  <a:moveTo>
                    <a:pt x="18" y="24"/>
                  </a:moveTo>
                  <a:lnTo>
                    <a:pt x="0" y="8"/>
                  </a:lnTo>
                  <a:lnTo>
                    <a:pt x="9" y="0"/>
                  </a:lnTo>
                  <a:lnTo>
                    <a:pt x="22" y="21"/>
                  </a:lnTo>
                  <a:lnTo>
                    <a:pt x="18" y="24"/>
                  </a:lnTo>
                  <a:lnTo>
                    <a:pt x="18" y="24"/>
                  </a:lnTo>
                  <a:close/>
                </a:path>
              </a:pathLst>
            </a:custGeom>
            <a:solidFill>
              <a:srgbClr val="000000"/>
            </a:solidFill>
            <a:ln w="9525">
              <a:noFill/>
              <a:round/>
              <a:headEnd/>
              <a:tailEnd/>
            </a:ln>
          </p:spPr>
          <p:txBody>
            <a:bodyPr/>
            <a:lstStyle/>
            <a:p>
              <a:endParaRPr lang="en-US"/>
            </a:p>
          </p:txBody>
        </p:sp>
        <p:sp>
          <p:nvSpPr>
            <p:cNvPr id="313597" name="Freeform 253"/>
            <p:cNvSpPr>
              <a:spLocks/>
            </p:cNvSpPr>
            <p:nvPr/>
          </p:nvSpPr>
          <p:spPr bwMode="auto">
            <a:xfrm>
              <a:off x="4849" y="801"/>
              <a:ext cx="9" cy="13"/>
            </a:xfrm>
            <a:custGeom>
              <a:avLst/>
              <a:gdLst/>
              <a:ahLst/>
              <a:cxnLst>
                <a:cxn ang="0">
                  <a:pos x="13" y="25"/>
                </a:cxn>
                <a:cxn ang="0">
                  <a:pos x="0" y="6"/>
                </a:cxn>
                <a:cxn ang="0">
                  <a:pos x="9" y="0"/>
                </a:cxn>
                <a:cxn ang="0">
                  <a:pos x="19" y="23"/>
                </a:cxn>
                <a:cxn ang="0">
                  <a:pos x="13" y="25"/>
                </a:cxn>
                <a:cxn ang="0">
                  <a:pos x="13" y="25"/>
                </a:cxn>
              </a:cxnLst>
              <a:rect l="0" t="0" r="r" b="b"/>
              <a:pathLst>
                <a:path w="19" h="25">
                  <a:moveTo>
                    <a:pt x="13" y="25"/>
                  </a:moveTo>
                  <a:lnTo>
                    <a:pt x="0" y="6"/>
                  </a:lnTo>
                  <a:lnTo>
                    <a:pt x="9" y="0"/>
                  </a:lnTo>
                  <a:lnTo>
                    <a:pt x="19" y="23"/>
                  </a:lnTo>
                  <a:lnTo>
                    <a:pt x="13" y="25"/>
                  </a:lnTo>
                  <a:lnTo>
                    <a:pt x="13" y="25"/>
                  </a:lnTo>
                  <a:close/>
                </a:path>
              </a:pathLst>
            </a:custGeom>
            <a:solidFill>
              <a:srgbClr val="000000"/>
            </a:solidFill>
            <a:ln w="9525">
              <a:noFill/>
              <a:round/>
              <a:headEnd/>
              <a:tailEnd/>
            </a:ln>
          </p:spPr>
          <p:txBody>
            <a:bodyPr/>
            <a:lstStyle/>
            <a:p>
              <a:endParaRPr lang="en-US"/>
            </a:p>
          </p:txBody>
        </p:sp>
        <p:sp>
          <p:nvSpPr>
            <p:cNvPr id="313598" name="Freeform 254"/>
            <p:cNvSpPr>
              <a:spLocks/>
            </p:cNvSpPr>
            <p:nvPr/>
          </p:nvSpPr>
          <p:spPr bwMode="auto">
            <a:xfrm>
              <a:off x="4859" y="801"/>
              <a:ext cx="6" cy="11"/>
            </a:xfrm>
            <a:custGeom>
              <a:avLst/>
              <a:gdLst/>
              <a:ahLst/>
              <a:cxnLst>
                <a:cxn ang="0">
                  <a:pos x="7" y="20"/>
                </a:cxn>
                <a:cxn ang="0">
                  <a:pos x="0" y="0"/>
                </a:cxn>
                <a:cxn ang="0">
                  <a:pos x="7" y="0"/>
                </a:cxn>
                <a:cxn ang="0">
                  <a:pos x="13" y="20"/>
                </a:cxn>
                <a:cxn ang="0">
                  <a:pos x="7" y="20"/>
                </a:cxn>
                <a:cxn ang="0">
                  <a:pos x="7" y="20"/>
                </a:cxn>
              </a:cxnLst>
              <a:rect l="0" t="0" r="r" b="b"/>
              <a:pathLst>
                <a:path w="13" h="20">
                  <a:moveTo>
                    <a:pt x="7" y="20"/>
                  </a:moveTo>
                  <a:lnTo>
                    <a:pt x="0" y="0"/>
                  </a:lnTo>
                  <a:lnTo>
                    <a:pt x="7" y="0"/>
                  </a:lnTo>
                  <a:lnTo>
                    <a:pt x="13" y="20"/>
                  </a:lnTo>
                  <a:lnTo>
                    <a:pt x="7" y="20"/>
                  </a:lnTo>
                  <a:lnTo>
                    <a:pt x="7" y="20"/>
                  </a:lnTo>
                  <a:close/>
                </a:path>
              </a:pathLst>
            </a:custGeom>
            <a:solidFill>
              <a:srgbClr val="000000"/>
            </a:solidFill>
            <a:ln w="9525">
              <a:noFill/>
              <a:round/>
              <a:headEnd/>
              <a:tailEnd/>
            </a:ln>
          </p:spPr>
          <p:txBody>
            <a:bodyPr/>
            <a:lstStyle/>
            <a:p>
              <a:endParaRPr lang="en-US"/>
            </a:p>
          </p:txBody>
        </p:sp>
        <p:sp>
          <p:nvSpPr>
            <p:cNvPr id="313599" name="Freeform 255"/>
            <p:cNvSpPr>
              <a:spLocks/>
            </p:cNvSpPr>
            <p:nvPr/>
          </p:nvSpPr>
          <p:spPr bwMode="auto">
            <a:xfrm>
              <a:off x="4794" y="775"/>
              <a:ext cx="82" cy="204"/>
            </a:xfrm>
            <a:custGeom>
              <a:avLst/>
              <a:gdLst/>
              <a:ahLst/>
              <a:cxnLst>
                <a:cxn ang="0">
                  <a:pos x="159" y="37"/>
                </a:cxn>
                <a:cxn ang="0">
                  <a:pos x="134" y="10"/>
                </a:cxn>
                <a:cxn ang="0">
                  <a:pos x="96" y="0"/>
                </a:cxn>
                <a:cxn ang="0">
                  <a:pos x="61" y="0"/>
                </a:cxn>
                <a:cxn ang="0">
                  <a:pos x="30" y="14"/>
                </a:cxn>
                <a:cxn ang="0">
                  <a:pos x="3" y="60"/>
                </a:cxn>
                <a:cxn ang="0">
                  <a:pos x="0" y="101"/>
                </a:cxn>
                <a:cxn ang="0">
                  <a:pos x="6" y="134"/>
                </a:cxn>
                <a:cxn ang="0">
                  <a:pos x="28" y="178"/>
                </a:cxn>
                <a:cxn ang="0">
                  <a:pos x="40" y="222"/>
                </a:cxn>
                <a:cxn ang="0">
                  <a:pos x="61" y="269"/>
                </a:cxn>
                <a:cxn ang="0">
                  <a:pos x="81" y="311"/>
                </a:cxn>
                <a:cxn ang="0">
                  <a:pos x="93" y="344"/>
                </a:cxn>
                <a:cxn ang="0">
                  <a:pos x="97" y="361"/>
                </a:cxn>
                <a:cxn ang="0">
                  <a:pos x="93" y="369"/>
                </a:cxn>
                <a:cxn ang="0">
                  <a:pos x="81" y="376"/>
                </a:cxn>
                <a:cxn ang="0">
                  <a:pos x="61" y="382"/>
                </a:cxn>
                <a:cxn ang="0">
                  <a:pos x="83" y="398"/>
                </a:cxn>
                <a:cxn ang="0">
                  <a:pos x="109" y="407"/>
                </a:cxn>
                <a:cxn ang="0">
                  <a:pos x="133" y="407"/>
                </a:cxn>
                <a:cxn ang="0">
                  <a:pos x="147" y="392"/>
                </a:cxn>
                <a:cxn ang="0">
                  <a:pos x="163" y="382"/>
                </a:cxn>
                <a:cxn ang="0">
                  <a:pos x="147" y="373"/>
                </a:cxn>
                <a:cxn ang="0">
                  <a:pos x="137" y="386"/>
                </a:cxn>
                <a:cxn ang="0">
                  <a:pos x="124" y="394"/>
                </a:cxn>
                <a:cxn ang="0">
                  <a:pos x="105" y="392"/>
                </a:cxn>
                <a:cxn ang="0">
                  <a:pos x="84" y="386"/>
                </a:cxn>
                <a:cxn ang="0">
                  <a:pos x="106" y="373"/>
                </a:cxn>
                <a:cxn ang="0">
                  <a:pos x="109" y="359"/>
                </a:cxn>
                <a:cxn ang="0">
                  <a:pos x="102" y="329"/>
                </a:cxn>
                <a:cxn ang="0">
                  <a:pos x="83" y="285"/>
                </a:cxn>
                <a:cxn ang="0">
                  <a:pos x="62" y="245"/>
                </a:cxn>
                <a:cxn ang="0">
                  <a:pos x="36" y="176"/>
                </a:cxn>
                <a:cxn ang="0">
                  <a:pos x="22" y="136"/>
                </a:cxn>
                <a:cxn ang="0">
                  <a:pos x="18" y="107"/>
                </a:cxn>
                <a:cxn ang="0">
                  <a:pos x="19" y="67"/>
                </a:cxn>
                <a:cxn ang="0">
                  <a:pos x="36" y="39"/>
                </a:cxn>
                <a:cxn ang="0">
                  <a:pos x="66" y="16"/>
                </a:cxn>
                <a:cxn ang="0">
                  <a:pos x="86" y="12"/>
                </a:cxn>
                <a:cxn ang="0">
                  <a:pos x="105" y="16"/>
                </a:cxn>
                <a:cxn ang="0">
                  <a:pos x="121" y="25"/>
                </a:cxn>
                <a:cxn ang="0">
                  <a:pos x="144" y="39"/>
                </a:cxn>
                <a:cxn ang="0">
                  <a:pos x="159" y="37"/>
                </a:cxn>
                <a:cxn ang="0">
                  <a:pos x="159" y="37"/>
                </a:cxn>
              </a:cxnLst>
              <a:rect l="0" t="0" r="r" b="b"/>
              <a:pathLst>
                <a:path w="163" h="407">
                  <a:moveTo>
                    <a:pt x="159" y="37"/>
                  </a:moveTo>
                  <a:lnTo>
                    <a:pt x="134" y="10"/>
                  </a:lnTo>
                  <a:lnTo>
                    <a:pt x="96" y="0"/>
                  </a:lnTo>
                  <a:lnTo>
                    <a:pt x="61" y="0"/>
                  </a:lnTo>
                  <a:lnTo>
                    <a:pt x="30" y="14"/>
                  </a:lnTo>
                  <a:lnTo>
                    <a:pt x="3" y="60"/>
                  </a:lnTo>
                  <a:lnTo>
                    <a:pt x="0" y="101"/>
                  </a:lnTo>
                  <a:lnTo>
                    <a:pt x="6" y="134"/>
                  </a:lnTo>
                  <a:lnTo>
                    <a:pt x="28" y="178"/>
                  </a:lnTo>
                  <a:lnTo>
                    <a:pt x="40" y="222"/>
                  </a:lnTo>
                  <a:lnTo>
                    <a:pt x="61" y="269"/>
                  </a:lnTo>
                  <a:lnTo>
                    <a:pt x="81" y="311"/>
                  </a:lnTo>
                  <a:lnTo>
                    <a:pt x="93" y="344"/>
                  </a:lnTo>
                  <a:lnTo>
                    <a:pt x="97" y="361"/>
                  </a:lnTo>
                  <a:lnTo>
                    <a:pt x="93" y="369"/>
                  </a:lnTo>
                  <a:lnTo>
                    <a:pt x="81" y="376"/>
                  </a:lnTo>
                  <a:lnTo>
                    <a:pt x="61" y="382"/>
                  </a:lnTo>
                  <a:lnTo>
                    <a:pt x="83" y="398"/>
                  </a:lnTo>
                  <a:lnTo>
                    <a:pt x="109" y="407"/>
                  </a:lnTo>
                  <a:lnTo>
                    <a:pt x="133" y="407"/>
                  </a:lnTo>
                  <a:lnTo>
                    <a:pt x="147" y="392"/>
                  </a:lnTo>
                  <a:lnTo>
                    <a:pt x="163" y="382"/>
                  </a:lnTo>
                  <a:lnTo>
                    <a:pt x="147" y="373"/>
                  </a:lnTo>
                  <a:lnTo>
                    <a:pt x="137" y="386"/>
                  </a:lnTo>
                  <a:lnTo>
                    <a:pt x="124" y="394"/>
                  </a:lnTo>
                  <a:lnTo>
                    <a:pt x="105" y="392"/>
                  </a:lnTo>
                  <a:lnTo>
                    <a:pt x="84" y="386"/>
                  </a:lnTo>
                  <a:lnTo>
                    <a:pt x="106" y="373"/>
                  </a:lnTo>
                  <a:lnTo>
                    <a:pt x="109" y="359"/>
                  </a:lnTo>
                  <a:lnTo>
                    <a:pt x="102" y="329"/>
                  </a:lnTo>
                  <a:lnTo>
                    <a:pt x="83" y="285"/>
                  </a:lnTo>
                  <a:lnTo>
                    <a:pt x="62" y="245"/>
                  </a:lnTo>
                  <a:lnTo>
                    <a:pt x="36" y="176"/>
                  </a:lnTo>
                  <a:lnTo>
                    <a:pt x="22" y="136"/>
                  </a:lnTo>
                  <a:lnTo>
                    <a:pt x="18" y="107"/>
                  </a:lnTo>
                  <a:lnTo>
                    <a:pt x="19" y="67"/>
                  </a:lnTo>
                  <a:lnTo>
                    <a:pt x="36" y="39"/>
                  </a:lnTo>
                  <a:lnTo>
                    <a:pt x="66" y="16"/>
                  </a:lnTo>
                  <a:lnTo>
                    <a:pt x="86" y="12"/>
                  </a:lnTo>
                  <a:lnTo>
                    <a:pt x="105" y="16"/>
                  </a:lnTo>
                  <a:lnTo>
                    <a:pt x="121" y="25"/>
                  </a:lnTo>
                  <a:lnTo>
                    <a:pt x="144" y="39"/>
                  </a:lnTo>
                  <a:lnTo>
                    <a:pt x="159" y="37"/>
                  </a:lnTo>
                  <a:lnTo>
                    <a:pt x="159" y="37"/>
                  </a:lnTo>
                  <a:close/>
                </a:path>
              </a:pathLst>
            </a:custGeom>
            <a:solidFill>
              <a:srgbClr val="000000"/>
            </a:solidFill>
            <a:ln w="9525">
              <a:noFill/>
              <a:round/>
              <a:headEnd/>
              <a:tailEnd/>
            </a:ln>
          </p:spPr>
          <p:txBody>
            <a:bodyPr/>
            <a:lstStyle/>
            <a:p>
              <a:endParaRPr lang="en-US"/>
            </a:p>
          </p:txBody>
        </p:sp>
        <p:sp>
          <p:nvSpPr>
            <p:cNvPr id="313600" name="Freeform 256"/>
            <p:cNvSpPr>
              <a:spLocks/>
            </p:cNvSpPr>
            <p:nvPr/>
          </p:nvSpPr>
          <p:spPr bwMode="auto">
            <a:xfrm>
              <a:off x="4803" y="1040"/>
              <a:ext cx="760" cy="351"/>
            </a:xfrm>
            <a:custGeom>
              <a:avLst/>
              <a:gdLst/>
              <a:ahLst/>
              <a:cxnLst>
                <a:cxn ang="0">
                  <a:pos x="62" y="603"/>
                </a:cxn>
                <a:cxn ang="0">
                  <a:pos x="150" y="565"/>
                </a:cxn>
                <a:cxn ang="0">
                  <a:pos x="245" y="525"/>
                </a:cxn>
                <a:cxn ang="0">
                  <a:pos x="332" y="491"/>
                </a:cxn>
                <a:cxn ang="0">
                  <a:pos x="384" y="465"/>
                </a:cxn>
                <a:cxn ang="0">
                  <a:pos x="448" y="446"/>
                </a:cxn>
                <a:cxn ang="0">
                  <a:pos x="610" y="372"/>
                </a:cxn>
                <a:cxn ang="0">
                  <a:pos x="876" y="256"/>
                </a:cxn>
                <a:cxn ang="0">
                  <a:pos x="1004" y="199"/>
                </a:cxn>
                <a:cxn ang="0">
                  <a:pos x="1199" y="106"/>
                </a:cxn>
                <a:cxn ang="0">
                  <a:pos x="1326" y="56"/>
                </a:cxn>
                <a:cxn ang="0">
                  <a:pos x="1473" y="0"/>
                </a:cxn>
                <a:cxn ang="0">
                  <a:pos x="1512" y="49"/>
                </a:cxn>
                <a:cxn ang="0">
                  <a:pos x="1498" y="79"/>
                </a:cxn>
                <a:cxn ang="0">
                  <a:pos x="1345" y="150"/>
                </a:cxn>
                <a:cxn ang="0">
                  <a:pos x="1107" y="257"/>
                </a:cxn>
                <a:cxn ang="0">
                  <a:pos x="1011" y="290"/>
                </a:cxn>
                <a:cxn ang="0">
                  <a:pos x="889" y="340"/>
                </a:cxn>
                <a:cxn ang="0">
                  <a:pos x="813" y="374"/>
                </a:cxn>
                <a:cxn ang="0">
                  <a:pos x="699" y="424"/>
                </a:cxn>
                <a:cxn ang="0">
                  <a:pos x="553" y="484"/>
                </a:cxn>
                <a:cxn ang="0">
                  <a:pos x="359" y="575"/>
                </a:cxn>
                <a:cxn ang="0">
                  <a:pos x="213" y="634"/>
                </a:cxn>
                <a:cxn ang="0">
                  <a:pos x="110" y="674"/>
                </a:cxn>
                <a:cxn ang="0">
                  <a:pos x="32" y="688"/>
                </a:cxn>
                <a:cxn ang="0">
                  <a:pos x="167" y="634"/>
                </a:cxn>
                <a:cxn ang="0">
                  <a:pos x="309" y="584"/>
                </a:cxn>
                <a:cxn ang="0">
                  <a:pos x="519" y="482"/>
                </a:cxn>
                <a:cxn ang="0">
                  <a:pos x="652" y="425"/>
                </a:cxn>
                <a:cxn ang="0">
                  <a:pos x="772" y="375"/>
                </a:cxn>
                <a:cxn ang="0">
                  <a:pos x="870" y="332"/>
                </a:cxn>
                <a:cxn ang="0">
                  <a:pos x="966" y="291"/>
                </a:cxn>
                <a:cxn ang="0">
                  <a:pos x="1049" y="257"/>
                </a:cxn>
                <a:cxn ang="0">
                  <a:pos x="1142" y="225"/>
                </a:cxn>
                <a:cxn ang="0">
                  <a:pos x="1239" y="174"/>
                </a:cxn>
                <a:cxn ang="0">
                  <a:pos x="1387" y="121"/>
                </a:cxn>
                <a:cxn ang="0">
                  <a:pos x="1490" y="68"/>
                </a:cxn>
                <a:cxn ang="0">
                  <a:pos x="1490" y="37"/>
                </a:cxn>
                <a:cxn ang="0">
                  <a:pos x="1450" y="19"/>
                </a:cxn>
                <a:cxn ang="0">
                  <a:pos x="1359" y="59"/>
                </a:cxn>
                <a:cxn ang="0">
                  <a:pos x="1205" y="124"/>
                </a:cxn>
                <a:cxn ang="0">
                  <a:pos x="1045" y="199"/>
                </a:cxn>
                <a:cxn ang="0">
                  <a:pos x="852" y="282"/>
                </a:cxn>
                <a:cxn ang="0">
                  <a:pos x="761" y="315"/>
                </a:cxn>
                <a:cxn ang="0">
                  <a:pos x="632" y="378"/>
                </a:cxn>
                <a:cxn ang="0">
                  <a:pos x="501" y="435"/>
                </a:cxn>
                <a:cxn ang="0">
                  <a:pos x="341" y="506"/>
                </a:cxn>
                <a:cxn ang="0">
                  <a:pos x="226" y="553"/>
                </a:cxn>
                <a:cxn ang="0">
                  <a:pos x="101" y="606"/>
                </a:cxn>
                <a:cxn ang="0">
                  <a:pos x="25" y="646"/>
                </a:cxn>
                <a:cxn ang="0">
                  <a:pos x="0" y="644"/>
                </a:cxn>
              </a:cxnLst>
              <a:rect l="0" t="0" r="r" b="b"/>
              <a:pathLst>
                <a:path w="1520" h="703">
                  <a:moveTo>
                    <a:pt x="0" y="644"/>
                  </a:moveTo>
                  <a:lnTo>
                    <a:pt x="62" y="603"/>
                  </a:lnTo>
                  <a:lnTo>
                    <a:pt x="87" y="588"/>
                  </a:lnTo>
                  <a:lnTo>
                    <a:pt x="150" y="565"/>
                  </a:lnTo>
                  <a:lnTo>
                    <a:pt x="209" y="541"/>
                  </a:lnTo>
                  <a:lnTo>
                    <a:pt x="245" y="525"/>
                  </a:lnTo>
                  <a:lnTo>
                    <a:pt x="291" y="500"/>
                  </a:lnTo>
                  <a:lnTo>
                    <a:pt x="332" y="491"/>
                  </a:lnTo>
                  <a:lnTo>
                    <a:pt x="357" y="479"/>
                  </a:lnTo>
                  <a:lnTo>
                    <a:pt x="384" y="465"/>
                  </a:lnTo>
                  <a:lnTo>
                    <a:pt x="408" y="456"/>
                  </a:lnTo>
                  <a:lnTo>
                    <a:pt x="448" y="446"/>
                  </a:lnTo>
                  <a:lnTo>
                    <a:pt x="539" y="403"/>
                  </a:lnTo>
                  <a:lnTo>
                    <a:pt x="610" y="372"/>
                  </a:lnTo>
                  <a:lnTo>
                    <a:pt x="772" y="291"/>
                  </a:lnTo>
                  <a:lnTo>
                    <a:pt x="876" y="256"/>
                  </a:lnTo>
                  <a:lnTo>
                    <a:pt x="945" y="227"/>
                  </a:lnTo>
                  <a:lnTo>
                    <a:pt x="1004" y="199"/>
                  </a:lnTo>
                  <a:lnTo>
                    <a:pt x="1060" y="175"/>
                  </a:lnTo>
                  <a:lnTo>
                    <a:pt x="1199" y="106"/>
                  </a:lnTo>
                  <a:lnTo>
                    <a:pt x="1258" y="87"/>
                  </a:lnTo>
                  <a:lnTo>
                    <a:pt x="1326" y="56"/>
                  </a:lnTo>
                  <a:lnTo>
                    <a:pt x="1405" y="22"/>
                  </a:lnTo>
                  <a:lnTo>
                    <a:pt x="1473" y="0"/>
                  </a:lnTo>
                  <a:lnTo>
                    <a:pt x="1502" y="15"/>
                  </a:lnTo>
                  <a:lnTo>
                    <a:pt x="1512" y="49"/>
                  </a:lnTo>
                  <a:lnTo>
                    <a:pt x="1520" y="68"/>
                  </a:lnTo>
                  <a:lnTo>
                    <a:pt x="1498" y="79"/>
                  </a:lnTo>
                  <a:lnTo>
                    <a:pt x="1439" y="110"/>
                  </a:lnTo>
                  <a:lnTo>
                    <a:pt x="1345" y="150"/>
                  </a:lnTo>
                  <a:lnTo>
                    <a:pt x="1242" y="193"/>
                  </a:lnTo>
                  <a:lnTo>
                    <a:pt x="1107" y="257"/>
                  </a:lnTo>
                  <a:lnTo>
                    <a:pt x="1071" y="263"/>
                  </a:lnTo>
                  <a:lnTo>
                    <a:pt x="1011" y="290"/>
                  </a:lnTo>
                  <a:lnTo>
                    <a:pt x="939" y="321"/>
                  </a:lnTo>
                  <a:lnTo>
                    <a:pt x="889" y="340"/>
                  </a:lnTo>
                  <a:lnTo>
                    <a:pt x="835" y="368"/>
                  </a:lnTo>
                  <a:lnTo>
                    <a:pt x="813" y="374"/>
                  </a:lnTo>
                  <a:lnTo>
                    <a:pt x="763" y="391"/>
                  </a:lnTo>
                  <a:lnTo>
                    <a:pt x="699" y="424"/>
                  </a:lnTo>
                  <a:lnTo>
                    <a:pt x="627" y="453"/>
                  </a:lnTo>
                  <a:lnTo>
                    <a:pt x="553" y="484"/>
                  </a:lnTo>
                  <a:lnTo>
                    <a:pt x="426" y="544"/>
                  </a:lnTo>
                  <a:lnTo>
                    <a:pt x="359" y="575"/>
                  </a:lnTo>
                  <a:lnTo>
                    <a:pt x="269" y="616"/>
                  </a:lnTo>
                  <a:lnTo>
                    <a:pt x="213" y="634"/>
                  </a:lnTo>
                  <a:lnTo>
                    <a:pt x="167" y="650"/>
                  </a:lnTo>
                  <a:lnTo>
                    <a:pt x="110" y="674"/>
                  </a:lnTo>
                  <a:lnTo>
                    <a:pt x="38" y="703"/>
                  </a:lnTo>
                  <a:lnTo>
                    <a:pt x="32" y="688"/>
                  </a:lnTo>
                  <a:lnTo>
                    <a:pt x="87" y="666"/>
                  </a:lnTo>
                  <a:lnTo>
                    <a:pt x="167" y="634"/>
                  </a:lnTo>
                  <a:lnTo>
                    <a:pt x="231" y="613"/>
                  </a:lnTo>
                  <a:lnTo>
                    <a:pt x="309" y="584"/>
                  </a:lnTo>
                  <a:lnTo>
                    <a:pt x="442" y="521"/>
                  </a:lnTo>
                  <a:lnTo>
                    <a:pt x="519" y="482"/>
                  </a:lnTo>
                  <a:lnTo>
                    <a:pt x="600" y="449"/>
                  </a:lnTo>
                  <a:lnTo>
                    <a:pt x="652" y="425"/>
                  </a:lnTo>
                  <a:lnTo>
                    <a:pt x="704" y="403"/>
                  </a:lnTo>
                  <a:lnTo>
                    <a:pt x="772" y="375"/>
                  </a:lnTo>
                  <a:lnTo>
                    <a:pt x="824" y="354"/>
                  </a:lnTo>
                  <a:lnTo>
                    <a:pt x="870" y="332"/>
                  </a:lnTo>
                  <a:lnTo>
                    <a:pt x="913" y="312"/>
                  </a:lnTo>
                  <a:lnTo>
                    <a:pt x="966" y="291"/>
                  </a:lnTo>
                  <a:lnTo>
                    <a:pt x="1005" y="277"/>
                  </a:lnTo>
                  <a:lnTo>
                    <a:pt x="1049" y="257"/>
                  </a:lnTo>
                  <a:lnTo>
                    <a:pt x="1089" y="243"/>
                  </a:lnTo>
                  <a:lnTo>
                    <a:pt x="1142" y="225"/>
                  </a:lnTo>
                  <a:lnTo>
                    <a:pt x="1199" y="191"/>
                  </a:lnTo>
                  <a:lnTo>
                    <a:pt x="1239" y="174"/>
                  </a:lnTo>
                  <a:lnTo>
                    <a:pt x="1309" y="154"/>
                  </a:lnTo>
                  <a:lnTo>
                    <a:pt x="1387" y="121"/>
                  </a:lnTo>
                  <a:lnTo>
                    <a:pt x="1458" y="88"/>
                  </a:lnTo>
                  <a:lnTo>
                    <a:pt x="1490" y="68"/>
                  </a:lnTo>
                  <a:lnTo>
                    <a:pt x="1498" y="52"/>
                  </a:lnTo>
                  <a:lnTo>
                    <a:pt x="1490" y="37"/>
                  </a:lnTo>
                  <a:lnTo>
                    <a:pt x="1475" y="15"/>
                  </a:lnTo>
                  <a:lnTo>
                    <a:pt x="1450" y="19"/>
                  </a:lnTo>
                  <a:lnTo>
                    <a:pt x="1395" y="47"/>
                  </a:lnTo>
                  <a:lnTo>
                    <a:pt x="1359" y="59"/>
                  </a:lnTo>
                  <a:lnTo>
                    <a:pt x="1299" y="81"/>
                  </a:lnTo>
                  <a:lnTo>
                    <a:pt x="1205" y="124"/>
                  </a:lnTo>
                  <a:lnTo>
                    <a:pt x="1130" y="162"/>
                  </a:lnTo>
                  <a:lnTo>
                    <a:pt x="1045" y="199"/>
                  </a:lnTo>
                  <a:lnTo>
                    <a:pt x="970" y="231"/>
                  </a:lnTo>
                  <a:lnTo>
                    <a:pt x="852" y="282"/>
                  </a:lnTo>
                  <a:lnTo>
                    <a:pt x="804" y="299"/>
                  </a:lnTo>
                  <a:lnTo>
                    <a:pt x="761" y="315"/>
                  </a:lnTo>
                  <a:lnTo>
                    <a:pt x="710" y="341"/>
                  </a:lnTo>
                  <a:lnTo>
                    <a:pt x="632" y="378"/>
                  </a:lnTo>
                  <a:lnTo>
                    <a:pt x="582" y="403"/>
                  </a:lnTo>
                  <a:lnTo>
                    <a:pt x="501" y="435"/>
                  </a:lnTo>
                  <a:lnTo>
                    <a:pt x="413" y="472"/>
                  </a:lnTo>
                  <a:lnTo>
                    <a:pt x="341" y="506"/>
                  </a:lnTo>
                  <a:lnTo>
                    <a:pt x="292" y="515"/>
                  </a:lnTo>
                  <a:lnTo>
                    <a:pt x="226" y="553"/>
                  </a:lnTo>
                  <a:lnTo>
                    <a:pt x="157" y="579"/>
                  </a:lnTo>
                  <a:lnTo>
                    <a:pt x="101" y="606"/>
                  </a:lnTo>
                  <a:lnTo>
                    <a:pt x="59" y="625"/>
                  </a:lnTo>
                  <a:lnTo>
                    <a:pt x="25" y="646"/>
                  </a:lnTo>
                  <a:lnTo>
                    <a:pt x="0" y="644"/>
                  </a:lnTo>
                  <a:lnTo>
                    <a:pt x="0" y="644"/>
                  </a:lnTo>
                  <a:close/>
                </a:path>
              </a:pathLst>
            </a:custGeom>
            <a:solidFill>
              <a:srgbClr val="000000"/>
            </a:solidFill>
            <a:ln w="9525">
              <a:noFill/>
              <a:round/>
              <a:headEnd/>
              <a:tailEnd/>
            </a:ln>
          </p:spPr>
          <p:txBody>
            <a:bodyPr/>
            <a:lstStyle/>
            <a:p>
              <a:endParaRPr lang="en-US"/>
            </a:p>
          </p:txBody>
        </p:sp>
        <p:sp>
          <p:nvSpPr>
            <p:cNvPr id="313601" name="Freeform 257"/>
            <p:cNvSpPr>
              <a:spLocks/>
            </p:cNvSpPr>
            <p:nvPr/>
          </p:nvSpPr>
          <p:spPr bwMode="auto">
            <a:xfrm>
              <a:off x="4803" y="1355"/>
              <a:ext cx="21" cy="36"/>
            </a:xfrm>
            <a:custGeom>
              <a:avLst/>
              <a:gdLst/>
              <a:ahLst/>
              <a:cxnLst>
                <a:cxn ang="0">
                  <a:pos x="0" y="13"/>
                </a:cxn>
                <a:cxn ang="0">
                  <a:pos x="7" y="51"/>
                </a:cxn>
                <a:cxn ang="0">
                  <a:pos x="16" y="68"/>
                </a:cxn>
                <a:cxn ang="0">
                  <a:pos x="38" y="72"/>
                </a:cxn>
                <a:cxn ang="0">
                  <a:pos x="43" y="60"/>
                </a:cxn>
                <a:cxn ang="0">
                  <a:pos x="23" y="47"/>
                </a:cxn>
                <a:cxn ang="0">
                  <a:pos x="18" y="32"/>
                </a:cxn>
                <a:cxn ang="0">
                  <a:pos x="25" y="15"/>
                </a:cxn>
                <a:cxn ang="0">
                  <a:pos x="22" y="0"/>
                </a:cxn>
                <a:cxn ang="0">
                  <a:pos x="0" y="13"/>
                </a:cxn>
                <a:cxn ang="0">
                  <a:pos x="0" y="13"/>
                </a:cxn>
              </a:cxnLst>
              <a:rect l="0" t="0" r="r" b="b"/>
              <a:pathLst>
                <a:path w="43" h="72">
                  <a:moveTo>
                    <a:pt x="0" y="13"/>
                  </a:moveTo>
                  <a:lnTo>
                    <a:pt x="7" y="51"/>
                  </a:lnTo>
                  <a:lnTo>
                    <a:pt x="16" y="68"/>
                  </a:lnTo>
                  <a:lnTo>
                    <a:pt x="38" y="72"/>
                  </a:lnTo>
                  <a:lnTo>
                    <a:pt x="43" y="60"/>
                  </a:lnTo>
                  <a:lnTo>
                    <a:pt x="23" y="47"/>
                  </a:lnTo>
                  <a:lnTo>
                    <a:pt x="18" y="32"/>
                  </a:lnTo>
                  <a:lnTo>
                    <a:pt x="25" y="15"/>
                  </a:lnTo>
                  <a:lnTo>
                    <a:pt x="22" y="0"/>
                  </a:lnTo>
                  <a:lnTo>
                    <a:pt x="0" y="13"/>
                  </a:lnTo>
                  <a:lnTo>
                    <a:pt x="0" y="13"/>
                  </a:lnTo>
                  <a:close/>
                </a:path>
              </a:pathLst>
            </a:custGeom>
            <a:solidFill>
              <a:srgbClr val="000000"/>
            </a:solidFill>
            <a:ln w="9525">
              <a:noFill/>
              <a:round/>
              <a:headEnd/>
              <a:tailEnd/>
            </a:ln>
          </p:spPr>
          <p:txBody>
            <a:bodyPr/>
            <a:lstStyle/>
            <a:p>
              <a:endParaRPr lang="en-US"/>
            </a:p>
          </p:txBody>
        </p:sp>
        <p:sp>
          <p:nvSpPr>
            <p:cNvPr id="313602" name="Freeform 258"/>
            <p:cNvSpPr>
              <a:spLocks/>
            </p:cNvSpPr>
            <p:nvPr/>
          </p:nvSpPr>
          <p:spPr bwMode="auto">
            <a:xfrm>
              <a:off x="5079" y="1226"/>
              <a:ext cx="262" cy="178"/>
            </a:xfrm>
            <a:custGeom>
              <a:avLst/>
              <a:gdLst/>
              <a:ahLst/>
              <a:cxnLst>
                <a:cxn ang="0">
                  <a:pos x="0" y="350"/>
                </a:cxn>
                <a:cxn ang="0">
                  <a:pos x="50" y="285"/>
                </a:cxn>
                <a:cxn ang="0">
                  <a:pos x="96" y="219"/>
                </a:cxn>
                <a:cxn ang="0">
                  <a:pos x="144" y="159"/>
                </a:cxn>
                <a:cxn ang="0">
                  <a:pos x="201" y="81"/>
                </a:cxn>
                <a:cxn ang="0">
                  <a:pos x="235" y="29"/>
                </a:cxn>
                <a:cxn ang="0">
                  <a:pos x="270" y="0"/>
                </a:cxn>
                <a:cxn ang="0">
                  <a:pos x="293" y="2"/>
                </a:cxn>
                <a:cxn ang="0">
                  <a:pos x="345" y="56"/>
                </a:cxn>
                <a:cxn ang="0">
                  <a:pos x="398" y="131"/>
                </a:cxn>
                <a:cxn ang="0">
                  <a:pos x="451" y="221"/>
                </a:cxn>
                <a:cxn ang="0">
                  <a:pos x="487" y="278"/>
                </a:cxn>
                <a:cxn ang="0">
                  <a:pos x="525" y="357"/>
                </a:cxn>
                <a:cxn ang="0">
                  <a:pos x="501" y="349"/>
                </a:cxn>
                <a:cxn ang="0">
                  <a:pos x="481" y="306"/>
                </a:cxn>
                <a:cxn ang="0">
                  <a:pos x="451" y="256"/>
                </a:cxn>
                <a:cxn ang="0">
                  <a:pos x="419" y="191"/>
                </a:cxn>
                <a:cxn ang="0">
                  <a:pos x="379" y="125"/>
                </a:cxn>
                <a:cxn ang="0">
                  <a:pos x="334" y="79"/>
                </a:cxn>
                <a:cxn ang="0">
                  <a:pos x="312" y="47"/>
                </a:cxn>
                <a:cxn ang="0">
                  <a:pos x="279" y="13"/>
                </a:cxn>
                <a:cxn ang="0">
                  <a:pos x="262" y="25"/>
                </a:cxn>
                <a:cxn ang="0">
                  <a:pos x="228" y="72"/>
                </a:cxn>
                <a:cxn ang="0">
                  <a:pos x="190" y="124"/>
                </a:cxn>
                <a:cxn ang="0">
                  <a:pos x="144" y="193"/>
                </a:cxn>
                <a:cxn ang="0">
                  <a:pos x="99" y="249"/>
                </a:cxn>
                <a:cxn ang="0">
                  <a:pos x="68" y="287"/>
                </a:cxn>
                <a:cxn ang="0">
                  <a:pos x="29" y="346"/>
                </a:cxn>
                <a:cxn ang="0">
                  <a:pos x="0" y="350"/>
                </a:cxn>
                <a:cxn ang="0">
                  <a:pos x="0" y="350"/>
                </a:cxn>
              </a:cxnLst>
              <a:rect l="0" t="0" r="r" b="b"/>
              <a:pathLst>
                <a:path w="525" h="357">
                  <a:moveTo>
                    <a:pt x="0" y="350"/>
                  </a:moveTo>
                  <a:lnTo>
                    <a:pt x="50" y="285"/>
                  </a:lnTo>
                  <a:lnTo>
                    <a:pt x="96" y="219"/>
                  </a:lnTo>
                  <a:lnTo>
                    <a:pt x="144" y="159"/>
                  </a:lnTo>
                  <a:lnTo>
                    <a:pt x="201" y="81"/>
                  </a:lnTo>
                  <a:lnTo>
                    <a:pt x="235" y="29"/>
                  </a:lnTo>
                  <a:lnTo>
                    <a:pt x="270" y="0"/>
                  </a:lnTo>
                  <a:lnTo>
                    <a:pt x="293" y="2"/>
                  </a:lnTo>
                  <a:lnTo>
                    <a:pt x="345" y="56"/>
                  </a:lnTo>
                  <a:lnTo>
                    <a:pt x="398" y="131"/>
                  </a:lnTo>
                  <a:lnTo>
                    <a:pt x="451" y="221"/>
                  </a:lnTo>
                  <a:lnTo>
                    <a:pt x="487" y="278"/>
                  </a:lnTo>
                  <a:lnTo>
                    <a:pt x="525" y="357"/>
                  </a:lnTo>
                  <a:lnTo>
                    <a:pt x="501" y="349"/>
                  </a:lnTo>
                  <a:lnTo>
                    <a:pt x="481" y="306"/>
                  </a:lnTo>
                  <a:lnTo>
                    <a:pt x="451" y="256"/>
                  </a:lnTo>
                  <a:lnTo>
                    <a:pt x="419" y="191"/>
                  </a:lnTo>
                  <a:lnTo>
                    <a:pt x="379" y="125"/>
                  </a:lnTo>
                  <a:lnTo>
                    <a:pt x="334" y="79"/>
                  </a:lnTo>
                  <a:lnTo>
                    <a:pt x="312" y="47"/>
                  </a:lnTo>
                  <a:lnTo>
                    <a:pt x="279" y="13"/>
                  </a:lnTo>
                  <a:lnTo>
                    <a:pt x="262" y="25"/>
                  </a:lnTo>
                  <a:lnTo>
                    <a:pt x="228" y="72"/>
                  </a:lnTo>
                  <a:lnTo>
                    <a:pt x="190" y="124"/>
                  </a:lnTo>
                  <a:lnTo>
                    <a:pt x="144" y="193"/>
                  </a:lnTo>
                  <a:lnTo>
                    <a:pt x="99" y="249"/>
                  </a:lnTo>
                  <a:lnTo>
                    <a:pt x="68" y="287"/>
                  </a:lnTo>
                  <a:lnTo>
                    <a:pt x="29" y="346"/>
                  </a:lnTo>
                  <a:lnTo>
                    <a:pt x="0" y="350"/>
                  </a:lnTo>
                  <a:lnTo>
                    <a:pt x="0" y="350"/>
                  </a:lnTo>
                  <a:close/>
                </a:path>
              </a:pathLst>
            </a:custGeom>
            <a:solidFill>
              <a:srgbClr val="000000"/>
            </a:solidFill>
            <a:ln w="9525">
              <a:noFill/>
              <a:round/>
              <a:headEnd/>
              <a:tailEnd/>
            </a:ln>
          </p:spPr>
          <p:txBody>
            <a:bodyPr/>
            <a:lstStyle/>
            <a:p>
              <a:endParaRPr lang="en-US"/>
            </a:p>
          </p:txBody>
        </p:sp>
        <p:sp>
          <p:nvSpPr>
            <p:cNvPr id="313603" name="Freeform 259"/>
            <p:cNvSpPr>
              <a:spLocks/>
            </p:cNvSpPr>
            <p:nvPr/>
          </p:nvSpPr>
          <p:spPr bwMode="auto">
            <a:xfrm>
              <a:off x="5079" y="1392"/>
              <a:ext cx="262" cy="14"/>
            </a:xfrm>
            <a:custGeom>
              <a:avLst/>
              <a:gdLst/>
              <a:ahLst/>
              <a:cxnLst>
                <a:cxn ang="0">
                  <a:pos x="0" y="16"/>
                </a:cxn>
                <a:cxn ang="0">
                  <a:pos x="49" y="25"/>
                </a:cxn>
                <a:cxn ang="0">
                  <a:pos x="134" y="28"/>
                </a:cxn>
                <a:cxn ang="0">
                  <a:pos x="241" y="20"/>
                </a:cxn>
                <a:cxn ang="0">
                  <a:pos x="298" y="19"/>
                </a:cxn>
                <a:cxn ang="0">
                  <a:pos x="398" y="20"/>
                </a:cxn>
                <a:cxn ang="0">
                  <a:pos x="438" y="20"/>
                </a:cxn>
                <a:cxn ang="0">
                  <a:pos x="475" y="19"/>
                </a:cxn>
                <a:cxn ang="0">
                  <a:pos x="525" y="23"/>
                </a:cxn>
                <a:cxn ang="0">
                  <a:pos x="509" y="7"/>
                </a:cxn>
                <a:cxn ang="0">
                  <a:pos x="464" y="4"/>
                </a:cxn>
                <a:cxn ang="0">
                  <a:pos x="398" y="1"/>
                </a:cxn>
                <a:cxn ang="0">
                  <a:pos x="331" y="4"/>
                </a:cxn>
                <a:cxn ang="0">
                  <a:pos x="265" y="4"/>
                </a:cxn>
                <a:cxn ang="0">
                  <a:pos x="213" y="4"/>
                </a:cxn>
                <a:cxn ang="0">
                  <a:pos x="129" y="10"/>
                </a:cxn>
                <a:cxn ang="0">
                  <a:pos x="81" y="15"/>
                </a:cxn>
                <a:cxn ang="0">
                  <a:pos x="40" y="4"/>
                </a:cxn>
                <a:cxn ang="0">
                  <a:pos x="25" y="0"/>
                </a:cxn>
                <a:cxn ang="0">
                  <a:pos x="0" y="16"/>
                </a:cxn>
                <a:cxn ang="0">
                  <a:pos x="0" y="16"/>
                </a:cxn>
              </a:cxnLst>
              <a:rect l="0" t="0" r="r" b="b"/>
              <a:pathLst>
                <a:path w="525" h="28">
                  <a:moveTo>
                    <a:pt x="0" y="16"/>
                  </a:moveTo>
                  <a:lnTo>
                    <a:pt x="49" y="25"/>
                  </a:lnTo>
                  <a:lnTo>
                    <a:pt x="134" y="28"/>
                  </a:lnTo>
                  <a:lnTo>
                    <a:pt x="241" y="20"/>
                  </a:lnTo>
                  <a:lnTo>
                    <a:pt x="298" y="19"/>
                  </a:lnTo>
                  <a:lnTo>
                    <a:pt x="398" y="20"/>
                  </a:lnTo>
                  <a:lnTo>
                    <a:pt x="438" y="20"/>
                  </a:lnTo>
                  <a:lnTo>
                    <a:pt x="475" y="19"/>
                  </a:lnTo>
                  <a:lnTo>
                    <a:pt x="525" y="23"/>
                  </a:lnTo>
                  <a:lnTo>
                    <a:pt x="509" y="7"/>
                  </a:lnTo>
                  <a:lnTo>
                    <a:pt x="464" y="4"/>
                  </a:lnTo>
                  <a:lnTo>
                    <a:pt x="398" y="1"/>
                  </a:lnTo>
                  <a:lnTo>
                    <a:pt x="331" y="4"/>
                  </a:lnTo>
                  <a:lnTo>
                    <a:pt x="265" y="4"/>
                  </a:lnTo>
                  <a:lnTo>
                    <a:pt x="213" y="4"/>
                  </a:lnTo>
                  <a:lnTo>
                    <a:pt x="129" y="10"/>
                  </a:lnTo>
                  <a:lnTo>
                    <a:pt x="81" y="15"/>
                  </a:lnTo>
                  <a:lnTo>
                    <a:pt x="40" y="4"/>
                  </a:lnTo>
                  <a:lnTo>
                    <a:pt x="25" y="0"/>
                  </a:lnTo>
                  <a:lnTo>
                    <a:pt x="0" y="16"/>
                  </a:lnTo>
                  <a:lnTo>
                    <a:pt x="0" y="16"/>
                  </a:lnTo>
                  <a:close/>
                </a:path>
              </a:pathLst>
            </a:custGeom>
            <a:solidFill>
              <a:srgbClr val="000000"/>
            </a:solidFill>
            <a:ln w="9525">
              <a:noFill/>
              <a:round/>
              <a:headEnd/>
              <a:tailEnd/>
            </a:ln>
          </p:spPr>
          <p:txBody>
            <a:bodyPr/>
            <a:lstStyle/>
            <a:p>
              <a:endParaRPr lang="en-US"/>
            </a:p>
          </p:txBody>
        </p:sp>
        <p:sp>
          <p:nvSpPr>
            <p:cNvPr id="313604" name="Freeform 260"/>
            <p:cNvSpPr>
              <a:spLocks/>
            </p:cNvSpPr>
            <p:nvPr/>
          </p:nvSpPr>
          <p:spPr bwMode="auto">
            <a:xfrm>
              <a:off x="5472" y="152"/>
              <a:ext cx="60" cy="55"/>
            </a:xfrm>
            <a:custGeom>
              <a:avLst/>
              <a:gdLst/>
              <a:ahLst/>
              <a:cxnLst>
                <a:cxn ang="0">
                  <a:pos x="47" y="3"/>
                </a:cxn>
                <a:cxn ang="0">
                  <a:pos x="19" y="9"/>
                </a:cxn>
                <a:cxn ang="0">
                  <a:pos x="7" y="22"/>
                </a:cxn>
                <a:cxn ang="0">
                  <a:pos x="0" y="59"/>
                </a:cxn>
                <a:cxn ang="0">
                  <a:pos x="0" y="80"/>
                </a:cxn>
                <a:cxn ang="0">
                  <a:pos x="17" y="99"/>
                </a:cxn>
                <a:cxn ang="0">
                  <a:pos x="56" y="109"/>
                </a:cxn>
                <a:cxn ang="0">
                  <a:pos x="82" y="105"/>
                </a:cxn>
                <a:cxn ang="0">
                  <a:pos x="103" y="89"/>
                </a:cxn>
                <a:cxn ang="0">
                  <a:pos x="119" y="61"/>
                </a:cxn>
                <a:cxn ang="0">
                  <a:pos x="119" y="37"/>
                </a:cxn>
                <a:cxn ang="0">
                  <a:pos x="104" y="17"/>
                </a:cxn>
                <a:cxn ang="0">
                  <a:pos x="85" y="8"/>
                </a:cxn>
                <a:cxn ang="0">
                  <a:pos x="62" y="0"/>
                </a:cxn>
                <a:cxn ang="0">
                  <a:pos x="60" y="18"/>
                </a:cxn>
                <a:cxn ang="0">
                  <a:pos x="82" y="24"/>
                </a:cxn>
                <a:cxn ang="0">
                  <a:pos x="97" y="37"/>
                </a:cxn>
                <a:cxn ang="0">
                  <a:pos x="100" y="55"/>
                </a:cxn>
                <a:cxn ang="0">
                  <a:pos x="94" y="71"/>
                </a:cxn>
                <a:cxn ang="0">
                  <a:pos x="82" y="86"/>
                </a:cxn>
                <a:cxn ang="0">
                  <a:pos x="64" y="90"/>
                </a:cxn>
                <a:cxn ang="0">
                  <a:pos x="48" y="90"/>
                </a:cxn>
                <a:cxn ang="0">
                  <a:pos x="25" y="83"/>
                </a:cxn>
                <a:cxn ang="0">
                  <a:pos x="14" y="53"/>
                </a:cxn>
                <a:cxn ang="0">
                  <a:pos x="20" y="36"/>
                </a:cxn>
                <a:cxn ang="0">
                  <a:pos x="39" y="19"/>
                </a:cxn>
                <a:cxn ang="0">
                  <a:pos x="50" y="19"/>
                </a:cxn>
                <a:cxn ang="0">
                  <a:pos x="47" y="3"/>
                </a:cxn>
                <a:cxn ang="0">
                  <a:pos x="47" y="3"/>
                </a:cxn>
              </a:cxnLst>
              <a:rect l="0" t="0" r="r" b="b"/>
              <a:pathLst>
                <a:path w="119" h="109">
                  <a:moveTo>
                    <a:pt x="47" y="3"/>
                  </a:moveTo>
                  <a:lnTo>
                    <a:pt x="19" y="9"/>
                  </a:lnTo>
                  <a:lnTo>
                    <a:pt x="7" y="22"/>
                  </a:lnTo>
                  <a:lnTo>
                    <a:pt x="0" y="59"/>
                  </a:lnTo>
                  <a:lnTo>
                    <a:pt x="0" y="80"/>
                  </a:lnTo>
                  <a:lnTo>
                    <a:pt x="17" y="99"/>
                  </a:lnTo>
                  <a:lnTo>
                    <a:pt x="56" y="109"/>
                  </a:lnTo>
                  <a:lnTo>
                    <a:pt x="82" y="105"/>
                  </a:lnTo>
                  <a:lnTo>
                    <a:pt x="103" y="89"/>
                  </a:lnTo>
                  <a:lnTo>
                    <a:pt x="119" y="61"/>
                  </a:lnTo>
                  <a:lnTo>
                    <a:pt x="119" y="37"/>
                  </a:lnTo>
                  <a:lnTo>
                    <a:pt x="104" y="17"/>
                  </a:lnTo>
                  <a:lnTo>
                    <a:pt x="85" y="8"/>
                  </a:lnTo>
                  <a:lnTo>
                    <a:pt x="62" y="0"/>
                  </a:lnTo>
                  <a:lnTo>
                    <a:pt x="60" y="18"/>
                  </a:lnTo>
                  <a:lnTo>
                    <a:pt x="82" y="24"/>
                  </a:lnTo>
                  <a:lnTo>
                    <a:pt x="97" y="37"/>
                  </a:lnTo>
                  <a:lnTo>
                    <a:pt x="100" y="55"/>
                  </a:lnTo>
                  <a:lnTo>
                    <a:pt x="94" y="71"/>
                  </a:lnTo>
                  <a:lnTo>
                    <a:pt x="82" y="86"/>
                  </a:lnTo>
                  <a:lnTo>
                    <a:pt x="64" y="90"/>
                  </a:lnTo>
                  <a:lnTo>
                    <a:pt x="48" y="90"/>
                  </a:lnTo>
                  <a:lnTo>
                    <a:pt x="25" y="83"/>
                  </a:lnTo>
                  <a:lnTo>
                    <a:pt x="14" y="53"/>
                  </a:lnTo>
                  <a:lnTo>
                    <a:pt x="20" y="36"/>
                  </a:lnTo>
                  <a:lnTo>
                    <a:pt x="39" y="19"/>
                  </a:lnTo>
                  <a:lnTo>
                    <a:pt x="50" y="19"/>
                  </a:lnTo>
                  <a:lnTo>
                    <a:pt x="47" y="3"/>
                  </a:lnTo>
                  <a:lnTo>
                    <a:pt x="47" y="3"/>
                  </a:lnTo>
                  <a:close/>
                </a:path>
              </a:pathLst>
            </a:custGeom>
            <a:solidFill>
              <a:srgbClr val="000000"/>
            </a:solidFill>
            <a:ln w="9525">
              <a:noFill/>
              <a:round/>
              <a:headEnd/>
              <a:tailEnd/>
            </a:ln>
          </p:spPr>
          <p:txBody>
            <a:bodyPr/>
            <a:lstStyle/>
            <a:p>
              <a:endParaRPr lang="en-US"/>
            </a:p>
          </p:txBody>
        </p:sp>
        <p:sp>
          <p:nvSpPr>
            <p:cNvPr id="313605" name="Freeform 261"/>
            <p:cNvSpPr>
              <a:spLocks/>
            </p:cNvSpPr>
            <p:nvPr/>
          </p:nvSpPr>
          <p:spPr bwMode="auto">
            <a:xfrm>
              <a:off x="5494" y="152"/>
              <a:ext cx="14" cy="10"/>
            </a:xfrm>
            <a:custGeom>
              <a:avLst/>
              <a:gdLst/>
              <a:ahLst/>
              <a:cxnLst>
                <a:cxn ang="0">
                  <a:pos x="5" y="3"/>
                </a:cxn>
                <a:cxn ang="0">
                  <a:pos x="20" y="0"/>
                </a:cxn>
                <a:cxn ang="0">
                  <a:pos x="30" y="12"/>
                </a:cxn>
                <a:cxn ang="0">
                  <a:pos x="18" y="18"/>
                </a:cxn>
                <a:cxn ang="0">
                  <a:pos x="8" y="19"/>
                </a:cxn>
                <a:cxn ang="0">
                  <a:pos x="0" y="18"/>
                </a:cxn>
                <a:cxn ang="0">
                  <a:pos x="5" y="3"/>
                </a:cxn>
                <a:cxn ang="0">
                  <a:pos x="5" y="3"/>
                </a:cxn>
              </a:cxnLst>
              <a:rect l="0" t="0" r="r" b="b"/>
              <a:pathLst>
                <a:path w="30" h="19">
                  <a:moveTo>
                    <a:pt x="5" y="3"/>
                  </a:moveTo>
                  <a:lnTo>
                    <a:pt x="20" y="0"/>
                  </a:lnTo>
                  <a:lnTo>
                    <a:pt x="30" y="12"/>
                  </a:lnTo>
                  <a:lnTo>
                    <a:pt x="18" y="18"/>
                  </a:lnTo>
                  <a:lnTo>
                    <a:pt x="8" y="19"/>
                  </a:lnTo>
                  <a:lnTo>
                    <a:pt x="0" y="18"/>
                  </a:lnTo>
                  <a:lnTo>
                    <a:pt x="5" y="3"/>
                  </a:lnTo>
                  <a:lnTo>
                    <a:pt x="5" y="3"/>
                  </a:lnTo>
                  <a:close/>
                </a:path>
              </a:pathLst>
            </a:custGeom>
            <a:solidFill>
              <a:srgbClr val="000000"/>
            </a:solidFill>
            <a:ln w="9525">
              <a:noFill/>
              <a:round/>
              <a:headEnd/>
              <a:tailEnd/>
            </a:ln>
          </p:spPr>
          <p:txBody>
            <a:bodyPr/>
            <a:lstStyle/>
            <a:p>
              <a:endParaRPr lang="en-US"/>
            </a:p>
          </p:txBody>
        </p:sp>
        <p:sp>
          <p:nvSpPr>
            <p:cNvPr id="313606" name="Freeform 262"/>
            <p:cNvSpPr>
              <a:spLocks/>
            </p:cNvSpPr>
            <p:nvPr/>
          </p:nvSpPr>
          <p:spPr bwMode="auto">
            <a:xfrm>
              <a:off x="5419" y="104"/>
              <a:ext cx="154" cy="150"/>
            </a:xfrm>
            <a:custGeom>
              <a:avLst/>
              <a:gdLst/>
              <a:ahLst/>
              <a:cxnLst>
                <a:cxn ang="0">
                  <a:pos x="9" y="77"/>
                </a:cxn>
                <a:cxn ang="0">
                  <a:pos x="0" y="109"/>
                </a:cxn>
                <a:cxn ang="0">
                  <a:pos x="1" y="141"/>
                </a:cxn>
                <a:cxn ang="0">
                  <a:pos x="4" y="172"/>
                </a:cxn>
                <a:cxn ang="0">
                  <a:pos x="19" y="209"/>
                </a:cxn>
                <a:cxn ang="0">
                  <a:pos x="35" y="239"/>
                </a:cxn>
                <a:cxn ang="0">
                  <a:pos x="59" y="271"/>
                </a:cxn>
                <a:cxn ang="0">
                  <a:pos x="97" y="300"/>
                </a:cxn>
                <a:cxn ang="0">
                  <a:pos x="134" y="302"/>
                </a:cxn>
                <a:cxn ang="0">
                  <a:pos x="178" y="302"/>
                </a:cxn>
                <a:cxn ang="0">
                  <a:pos x="206" y="293"/>
                </a:cxn>
                <a:cxn ang="0">
                  <a:pos x="235" y="278"/>
                </a:cxn>
                <a:cxn ang="0">
                  <a:pos x="263" y="258"/>
                </a:cxn>
                <a:cxn ang="0">
                  <a:pos x="290" y="219"/>
                </a:cxn>
                <a:cxn ang="0">
                  <a:pos x="307" y="168"/>
                </a:cxn>
                <a:cxn ang="0">
                  <a:pos x="307" y="131"/>
                </a:cxn>
                <a:cxn ang="0">
                  <a:pos x="303" y="87"/>
                </a:cxn>
                <a:cxn ang="0">
                  <a:pos x="284" y="56"/>
                </a:cxn>
                <a:cxn ang="0">
                  <a:pos x="242" y="18"/>
                </a:cxn>
                <a:cxn ang="0">
                  <a:pos x="193" y="2"/>
                </a:cxn>
                <a:cxn ang="0">
                  <a:pos x="159" y="0"/>
                </a:cxn>
                <a:cxn ang="0">
                  <a:pos x="125" y="2"/>
                </a:cxn>
                <a:cxn ang="0">
                  <a:pos x="97" y="6"/>
                </a:cxn>
                <a:cxn ang="0">
                  <a:pos x="69" y="21"/>
                </a:cxn>
                <a:cxn ang="0">
                  <a:pos x="53" y="33"/>
                </a:cxn>
                <a:cxn ang="0">
                  <a:pos x="21" y="58"/>
                </a:cxn>
                <a:cxn ang="0">
                  <a:pos x="34" y="65"/>
                </a:cxn>
                <a:cxn ang="0">
                  <a:pos x="68" y="40"/>
                </a:cxn>
                <a:cxn ang="0">
                  <a:pos x="106" y="21"/>
                </a:cxn>
                <a:cxn ang="0">
                  <a:pos x="140" y="18"/>
                </a:cxn>
                <a:cxn ang="0">
                  <a:pos x="170" y="18"/>
                </a:cxn>
                <a:cxn ang="0">
                  <a:pos x="203" y="24"/>
                </a:cxn>
                <a:cxn ang="0">
                  <a:pos x="241" y="43"/>
                </a:cxn>
                <a:cxn ang="0">
                  <a:pos x="273" y="65"/>
                </a:cxn>
                <a:cxn ang="0">
                  <a:pos x="282" y="102"/>
                </a:cxn>
                <a:cxn ang="0">
                  <a:pos x="292" y="141"/>
                </a:cxn>
                <a:cxn ang="0">
                  <a:pos x="287" y="183"/>
                </a:cxn>
                <a:cxn ang="0">
                  <a:pos x="275" y="216"/>
                </a:cxn>
                <a:cxn ang="0">
                  <a:pos x="257" y="243"/>
                </a:cxn>
                <a:cxn ang="0">
                  <a:pos x="231" y="264"/>
                </a:cxn>
                <a:cxn ang="0">
                  <a:pos x="198" y="278"/>
                </a:cxn>
                <a:cxn ang="0">
                  <a:pos x="165" y="286"/>
                </a:cxn>
                <a:cxn ang="0">
                  <a:pos x="125" y="281"/>
                </a:cxn>
                <a:cxn ang="0">
                  <a:pos x="84" y="264"/>
                </a:cxn>
                <a:cxn ang="0">
                  <a:pos x="56" y="230"/>
                </a:cxn>
                <a:cxn ang="0">
                  <a:pos x="29" y="190"/>
                </a:cxn>
                <a:cxn ang="0">
                  <a:pos x="21" y="147"/>
                </a:cxn>
                <a:cxn ang="0">
                  <a:pos x="19" y="108"/>
                </a:cxn>
                <a:cxn ang="0">
                  <a:pos x="21" y="83"/>
                </a:cxn>
                <a:cxn ang="0">
                  <a:pos x="9" y="77"/>
                </a:cxn>
                <a:cxn ang="0">
                  <a:pos x="9" y="77"/>
                </a:cxn>
              </a:cxnLst>
              <a:rect l="0" t="0" r="r" b="b"/>
              <a:pathLst>
                <a:path w="307" h="302">
                  <a:moveTo>
                    <a:pt x="9" y="77"/>
                  </a:moveTo>
                  <a:lnTo>
                    <a:pt x="0" y="109"/>
                  </a:lnTo>
                  <a:lnTo>
                    <a:pt x="1" y="141"/>
                  </a:lnTo>
                  <a:lnTo>
                    <a:pt x="4" y="172"/>
                  </a:lnTo>
                  <a:lnTo>
                    <a:pt x="19" y="209"/>
                  </a:lnTo>
                  <a:lnTo>
                    <a:pt x="35" y="239"/>
                  </a:lnTo>
                  <a:lnTo>
                    <a:pt x="59" y="271"/>
                  </a:lnTo>
                  <a:lnTo>
                    <a:pt x="97" y="300"/>
                  </a:lnTo>
                  <a:lnTo>
                    <a:pt x="134" y="302"/>
                  </a:lnTo>
                  <a:lnTo>
                    <a:pt x="178" y="302"/>
                  </a:lnTo>
                  <a:lnTo>
                    <a:pt x="206" y="293"/>
                  </a:lnTo>
                  <a:lnTo>
                    <a:pt x="235" y="278"/>
                  </a:lnTo>
                  <a:lnTo>
                    <a:pt x="263" y="258"/>
                  </a:lnTo>
                  <a:lnTo>
                    <a:pt x="290" y="219"/>
                  </a:lnTo>
                  <a:lnTo>
                    <a:pt x="307" y="168"/>
                  </a:lnTo>
                  <a:lnTo>
                    <a:pt x="307" y="131"/>
                  </a:lnTo>
                  <a:lnTo>
                    <a:pt x="303" y="87"/>
                  </a:lnTo>
                  <a:lnTo>
                    <a:pt x="284" y="56"/>
                  </a:lnTo>
                  <a:lnTo>
                    <a:pt x="242" y="18"/>
                  </a:lnTo>
                  <a:lnTo>
                    <a:pt x="193" y="2"/>
                  </a:lnTo>
                  <a:lnTo>
                    <a:pt x="159" y="0"/>
                  </a:lnTo>
                  <a:lnTo>
                    <a:pt x="125" y="2"/>
                  </a:lnTo>
                  <a:lnTo>
                    <a:pt x="97" y="6"/>
                  </a:lnTo>
                  <a:lnTo>
                    <a:pt x="69" y="21"/>
                  </a:lnTo>
                  <a:lnTo>
                    <a:pt x="53" y="33"/>
                  </a:lnTo>
                  <a:lnTo>
                    <a:pt x="21" y="58"/>
                  </a:lnTo>
                  <a:lnTo>
                    <a:pt x="34" y="65"/>
                  </a:lnTo>
                  <a:lnTo>
                    <a:pt x="68" y="40"/>
                  </a:lnTo>
                  <a:lnTo>
                    <a:pt x="106" y="21"/>
                  </a:lnTo>
                  <a:lnTo>
                    <a:pt x="140" y="18"/>
                  </a:lnTo>
                  <a:lnTo>
                    <a:pt x="170" y="18"/>
                  </a:lnTo>
                  <a:lnTo>
                    <a:pt x="203" y="24"/>
                  </a:lnTo>
                  <a:lnTo>
                    <a:pt x="241" y="43"/>
                  </a:lnTo>
                  <a:lnTo>
                    <a:pt x="273" y="65"/>
                  </a:lnTo>
                  <a:lnTo>
                    <a:pt x="282" y="102"/>
                  </a:lnTo>
                  <a:lnTo>
                    <a:pt x="292" y="141"/>
                  </a:lnTo>
                  <a:lnTo>
                    <a:pt x="287" y="183"/>
                  </a:lnTo>
                  <a:lnTo>
                    <a:pt x="275" y="216"/>
                  </a:lnTo>
                  <a:lnTo>
                    <a:pt x="257" y="243"/>
                  </a:lnTo>
                  <a:lnTo>
                    <a:pt x="231" y="264"/>
                  </a:lnTo>
                  <a:lnTo>
                    <a:pt x="198" y="278"/>
                  </a:lnTo>
                  <a:lnTo>
                    <a:pt x="165" y="286"/>
                  </a:lnTo>
                  <a:lnTo>
                    <a:pt x="125" y="281"/>
                  </a:lnTo>
                  <a:lnTo>
                    <a:pt x="84" y="264"/>
                  </a:lnTo>
                  <a:lnTo>
                    <a:pt x="56" y="230"/>
                  </a:lnTo>
                  <a:lnTo>
                    <a:pt x="29" y="190"/>
                  </a:lnTo>
                  <a:lnTo>
                    <a:pt x="21" y="147"/>
                  </a:lnTo>
                  <a:lnTo>
                    <a:pt x="19" y="108"/>
                  </a:lnTo>
                  <a:lnTo>
                    <a:pt x="21" y="83"/>
                  </a:lnTo>
                  <a:lnTo>
                    <a:pt x="9" y="77"/>
                  </a:lnTo>
                  <a:lnTo>
                    <a:pt x="9" y="77"/>
                  </a:lnTo>
                  <a:close/>
                </a:path>
              </a:pathLst>
            </a:custGeom>
            <a:solidFill>
              <a:srgbClr val="000000"/>
            </a:solidFill>
            <a:ln w="9525">
              <a:noFill/>
              <a:round/>
              <a:headEnd/>
              <a:tailEnd/>
            </a:ln>
          </p:spPr>
          <p:txBody>
            <a:bodyPr/>
            <a:lstStyle/>
            <a:p>
              <a:endParaRPr lang="en-US"/>
            </a:p>
          </p:txBody>
        </p:sp>
        <p:sp>
          <p:nvSpPr>
            <p:cNvPr id="313607" name="Freeform 263"/>
            <p:cNvSpPr>
              <a:spLocks/>
            </p:cNvSpPr>
            <p:nvPr/>
          </p:nvSpPr>
          <p:spPr bwMode="auto">
            <a:xfrm>
              <a:off x="5424" y="131"/>
              <a:ext cx="15" cy="18"/>
            </a:xfrm>
            <a:custGeom>
              <a:avLst/>
              <a:gdLst/>
              <a:ahLst/>
              <a:cxnLst>
                <a:cxn ang="0">
                  <a:pos x="0" y="22"/>
                </a:cxn>
                <a:cxn ang="0">
                  <a:pos x="12" y="3"/>
                </a:cxn>
                <a:cxn ang="0">
                  <a:pos x="31" y="0"/>
                </a:cxn>
                <a:cxn ang="0">
                  <a:pos x="25" y="10"/>
                </a:cxn>
                <a:cxn ang="0">
                  <a:pos x="12" y="28"/>
                </a:cxn>
                <a:cxn ang="0">
                  <a:pos x="1" y="35"/>
                </a:cxn>
                <a:cxn ang="0">
                  <a:pos x="0" y="22"/>
                </a:cxn>
                <a:cxn ang="0">
                  <a:pos x="0" y="22"/>
                </a:cxn>
              </a:cxnLst>
              <a:rect l="0" t="0" r="r" b="b"/>
              <a:pathLst>
                <a:path w="31" h="35">
                  <a:moveTo>
                    <a:pt x="0" y="22"/>
                  </a:moveTo>
                  <a:lnTo>
                    <a:pt x="12" y="3"/>
                  </a:lnTo>
                  <a:lnTo>
                    <a:pt x="31" y="0"/>
                  </a:lnTo>
                  <a:lnTo>
                    <a:pt x="25" y="10"/>
                  </a:lnTo>
                  <a:lnTo>
                    <a:pt x="12" y="28"/>
                  </a:lnTo>
                  <a:lnTo>
                    <a:pt x="1" y="35"/>
                  </a:lnTo>
                  <a:lnTo>
                    <a:pt x="0" y="22"/>
                  </a:lnTo>
                  <a:lnTo>
                    <a:pt x="0" y="22"/>
                  </a:lnTo>
                  <a:close/>
                </a:path>
              </a:pathLst>
            </a:custGeom>
            <a:solidFill>
              <a:srgbClr val="000000"/>
            </a:solidFill>
            <a:ln w="9525">
              <a:noFill/>
              <a:round/>
              <a:headEnd/>
              <a:tailEnd/>
            </a:ln>
          </p:spPr>
          <p:txBody>
            <a:bodyPr/>
            <a:lstStyle/>
            <a:p>
              <a:endParaRPr lang="en-US"/>
            </a:p>
          </p:txBody>
        </p:sp>
        <p:sp>
          <p:nvSpPr>
            <p:cNvPr id="313608" name="Freeform 264"/>
            <p:cNvSpPr>
              <a:spLocks/>
            </p:cNvSpPr>
            <p:nvPr/>
          </p:nvSpPr>
          <p:spPr bwMode="auto">
            <a:xfrm>
              <a:off x="5365" y="52"/>
              <a:ext cx="265" cy="266"/>
            </a:xfrm>
            <a:custGeom>
              <a:avLst/>
              <a:gdLst/>
              <a:ahLst/>
              <a:cxnLst>
                <a:cxn ang="0">
                  <a:pos x="43" y="411"/>
                </a:cxn>
                <a:cxn ang="0">
                  <a:pos x="81" y="461"/>
                </a:cxn>
                <a:cxn ang="0">
                  <a:pos x="132" y="497"/>
                </a:cxn>
                <a:cxn ang="0">
                  <a:pos x="209" y="518"/>
                </a:cxn>
                <a:cxn ang="0">
                  <a:pos x="285" y="533"/>
                </a:cxn>
                <a:cxn ang="0">
                  <a:pos x="347" y="521"/>
                </a:cxn>
                <a:cxn ang="0">
                  <a:pos x="401" y="497"/>
                </a:cxn>
                <a:cxn ang="0">
                  <a:pos x="447" y="461"/>
                </a:cxn>
                <a:cxn ang="0">
                  <a:pos x="475" y="408"/>
                </a:cxn>
                <a:cxn ang="0">
                  <a:pos x="507" y="322"/>
                </a:cxn>
                <a:cxn ang="0">
                  <a:pos x="529" y="259"/>
                </a:cxn>
                <a:cxn ang="0">
                  <a:pos x="507" y="146"/>
                </a:cxn>
                <a:cxn ang="0">
                  <a:pos x="465" y="72"/>
                </a:cxn>
                <a:cxn ang="0">
                  <a:pos x="391" y="17"/>
                </a:cxn>
                <a:cxn ang="0">
                  <a:pos x="306" y="0"/>
                </a:cxn>
                <a:cxn ang="0">
                  <a:pos x="216" y="3"/>
                </a:cxn>
                <a:cxn ang="0">
                  <a:pos x="108" y="46"/>
                </a:cxn>
                <a:cxn ang="0">
                  <a:pos x="28" y="117"/>
                </a:cxn>
                <a:cxn ang="0">
                  <a:pos x="3" y="180"/>
                </a:cxn>
                <a:cxn ang="0">
                  <a:pos x="0" y="259"/>
                </a:cxn>
                <a:cxn ang="0">
                  <a:pos x="5" y="330"/>
                </a:cxn>
                <a:cxn ang="0">
                  <a:pos x="22" y="271"/>
                </a:cxn>
                <a:cxn ang="0">
                  <a:pos x="22" y="189"/>
                </a:cxn>
                <a:cxn ang="0">
                  <a:pos x="52" y="124"/>
                </a:cxn>
                <a:cxn ang="0">
                  <a:pos x="118" y="65"/>
                </a:cxn>
                <a:cxn ang="0">
                  <a:pos x="171" y="37"/>
                </a:cxn>
                <a:cxn ang="0">
                  <a:pos x="227" y="27"/>
                </a:cxn>
                <a:cxn ang="0">
                  <a:pos x="290" y="24"/>
                </a:cxn>
                <a:cxn ang="0">
                  <a:pos x="372" y="39"/>
                </a:cxn>
                <a:cxn ang="0">
                  <a:pos x="429" y="74"/>
                </a:cxn>
                <a:cxn ang="0">
                  <a:pos x="479" y="139"/>
                </a:cxn>
                <a:cxn ang="0">
                  <a:pos x="503" y="228"/>
                </a:cxn>
                <a:cxn ang="0">
                  <a:pos x="494" y="309"/>
                </a:cxn>
                <a:cxn ang="0">
                  <a:pos x="453" y="414"/>
                </a:cxn>
                <a:cxn ang="0">
                  <a:pos x="409" y="469"/>
                </a:cxn>
                <a:cxn ang="0">
                  <a:pos x="346" y="500"/>
                </a:cxn>
                <a:cxn ang="0">
                  <a:pos x="269" y="514"/>
                </a:cxn>
                <a:cxn ang="0">
                  <a:pos x="191" y="497"/>
                </a:cxn>
                <a:cxn ang="0">
                  <a:pos x="109" y="450"/>
                </a:cxn>
                <a:cxn ang="0">
                  <a:pos x="44" y="381"/>
                </a:cxn>
                <a:cxn ang="0">
                  <a:pos x="13" y="350"/>
                </a:cxn>
              </a:cxnLst>
              <a:rect l="0" t="0" r="r" b="b"/>
              <a:pathLst>
                <a:path w="529" h="533">
                  <a:moveTo>
                    <a:pt x="13" y="350"/>
                  </a:moveTo>
                  <a:lnTo>
                    <a:pt x="43" y="411"/>
                  </a:lnTo>
                  <a:lnTo>
                    <a:pt x="60" y="439"/>
                  </a:lnTo>
                  <a:lnTo>
                    <a:pt x="81" y="461"/>
                  </a:lnTo>
                  <a:lnTo>
                    <a:pt x="106" y="477"/>
                  </a:lnTo>
                  <a:lnTo>
                    <a:pt x="132" y="497"/>
                  </a:lnTo>
                  <a:lnTo>
                    <a:pt x="165" y="505"/>
                  </a:lnTo>
                  <a:lnTo>
                    <a:pt x="209" y="518"/>
                  </a:lnTo>
                  <a:lnTo>
                    <a:pt x="252" y="527"/>
                  </a:lnTo>
                  <a:lnTo>
                    <a:pt x="285" y="533"/>
                  </a:lnTo>
                  <a:lnTo>
                    <a:pt x="322" y="531"/>
                  </a:lnTo>
                  <a:lnTo>
                    <a:pt x="347" y="521"/>
                  </a:lnTo>
                  <a:lnTo>
                    <a:pt x="378" y="508"/>
                  </a:lnTo>
                  <a:lnTo>
                    <a:pt x="401" y="497"/>
                  </a:lnTo>
                  <a:lnTo>
                    <a:pt x="425" y="480"/>
                  </a:lnTo>
                  <a:lnTo>
                    <a:pt x="447" y="461"/>
                  </a:lnTo>
                  <a:lnTo>
                    <a:pt x="460" y="436"/>
                  </a:lnTo>
                  <a:lnTo>
                    <a:pt x="475" y="408"/>
                  </a:lnTo>
                  <a:lnTo>
                    <a:pt x="494" y="368"/>
                  </a:lnTo>
                  <a:lnTo>
                    <a:pt x="507" y="322"/>
                  </a:lnTo>
                  <a:lnTo>
                    <a:pt x="525" y="286"/>
                  </a:lnTo>
                  <a:lnTo>
                    <a:pt x="529" y="259"/>
                  </a:lnTo>
                  <a:lnTo>
                    <a:pt x="526" y="214"/>
                  </a:lnTo>
                  <a:lnTo>
                    <a:pt x="507" y="146"/>
                  </a:lnTo>
                  <a:lnTo>
                    <a:pt x="494" y="114"/>
                  </a:lnTo>
                  <a:lnTo>
                    <a:pt x="465" y="72"/>
                  </a:lnTo>
                  <a:lnTo>
                    <a:pt x="434" y="47"/>
                  </a:lnTo>
                  <a:lnTo>
                    <a:pt x="391" y="17"/>
                  </a:lnTo>
                  <a:lnTo>
                    <a:pt x="341" y="8"/>
                  </a:lnTo>
                  <a:lnTo>
                    <a:pt x="306" y="0"/>
                  </a:lnTo>
                  <a:lnTo>
                    <a:pt x="274" y="0"/>
                  </a:lnTo>
                  <a:lnTo>
                    <a:pt x="216" y="3"/>
                  </a:lnTo>
                  <a:lnTo>
                    <a:pt x="146" y="21"/>
                  </a:lnTo>
                  <a:lnTo>
                    <a:pt x="108" y="46"/>
                  </a:lnTo>
                  <a:lnTo>
                    <a:pt x="66" y="75"/>
                  </a:lnTo>
                  <a:lnTo>
                    <a:pt x="28" y="117"/>
                  </a:lnTo>
                  <a:lnTo>
                    <a:pt x="19" y="152"/>
                  </a:lnTo>
                  <a:lnTo>
                    <a:pt x="3" y="180"/>
                  </a:lnTo>
                  <a:lnTo>
                    <a:pt x="0" y="212"/>
                  </a:lnTo>
                  <a:lnTo>
                    <a:pt x="0" y="259"/>
                  </a:lnTo>
                  <a:lnTo>
                    <a:pt x="3" y="286"/>
                  </a:lnTo>
                  <a:lnTo>
                    <a:pt x="5" y="330"/>
                  </a:lnTo>
                  <a:lnTo>
                    <a:pt x="25" y="328"/>
                  </a:lnTo>
                  <a:lnTo>
                    <a:pt x="22" y="271"/>
                  </a:lnTo>
                  <a:lnTo>
                    <a:pt x="22" y="228"/>
                  </a:lnTo>
                  <a:lnTo>
                    <a:pt x="22" y="189"/>
                  </a:lnTo>
                  <a:lnTo>
                    <a:pt x="33" y="156"/>
                  </a:lnTo>
                  <a:lnTo>
                    <a:pt x="52" y="124"/>
                  </a:lnTo>
                  <a:lnTo>
                    <a:pt x="91" y="81"/>
                  </a:lnTo>
                  <a:lnTo>
                    <a:pt x="118" y="65"/>
                  </a:lnTo>
                  <a:lnTo>
                    <a:pt x="150" y="43"/>
                  </a:lnTo>
                  <a:lnTo>
                    <a:pt x="171" y="37"/>
                  </a:lnTo>
                  <a:lnTo>
                    <a:pt x="191" y="31"/>
                  </a:lnTo>
                  <a:lnTo>
                    <a:pt x="227" y="27"/>
                  </a:lnTo>
                  <a:lnTo>
                    <a:pt x="254" y="22"/>
                  </a:lnTo>
                  <a:lnTo>
                    <a:pt x="290" y="24"/>
                  </a:lnTo>
                  <a:lnTo>
                    <a:pt x="329" y="28"/>
                  </a:lnTo>
                  <a:lnTo>
                    <a:pt x="372" y="39"/>
                  </a:lnTo>
                  <a:lnTo>
                    <a:pt x="400" y="49"/>
                  </a:lnTo>
                  <a:lnTo>
                    <a:pt x="429" y="74"/>
                  </a:lnTo>
                  <a:lnTo>
                    <a:pt x="456" y="103"/>
                  </a:lnTo>
                  <a:lnTo>
                    <a:pt x="479" y="139"/>
                  </a:lnTo>
                  <a:lnTo>
                    <a:pt x="494" y="184"/>
                  </a:lnTo>
                  <a:lnTo>
                    <a:pt x="503" y="228"/>
                  </a:lnTo>
                  <a:lnTo>
                    <a:pt x="507" y="274"/>
                  </a:lnTo>
                  <a:lnTo>
                    <a:pt x="494" y="309"/>
                  </a:lnTo>
                  <a:lnTo>
                    <a:pt x="476" y="362"/>
                  </a:lnTo>
                  <a:lnTo>
                    <a:pt x="453" y="414"/>
                  </a:lnTo>
                  <a:lnTo>
                    <a:pt x="440" y="443"/>
                  </a:lnTo>
                  <a:lnTo>
                    <a:pt x="409" y="469"/>
                  </a:lnTo>
                  <a:lnTo>
                    <a:pt x="382" y="486"/>
                  </a:lnTo>
                  <a:lnTo>
                    <a:pt x="346" y="500"/>
                  </a:lnTo>
                  <a:lnTo>
                    <a:pt x="304" y="516"/>
                  </a:lnTo>
                  <a:lnTo>
                    <a:pt x="269" y="514"/>
                  </a:lnTo>
                  <a:lnTo>
                    <a:pt x="228" y="497"/>
                  </a:lnTo>
                  <a:lnTo>
                    <a:pt x="191" y="497"/>
                  </a:lnTo>
                  <a:lnTo>
                    <a:pt x="160" y="484"/>
                  </a:lnTo>
                  <a:lnTo>
                    <a:pt x="109" y="450"/>
                  </a:lnTo>
                  <a:lnTo>
                    <a:pt x="81" y="421"/>
                  </a:lnTo>
                  <a:lnTo>
                    <a:pt x="44" y="381"/>
                  </a:lnTo>
                  <a:lnTo>
                    <a:pt x="31" y="346"/>
                  </a:lnTo>
                  <a:lnTo>
                    <a:pt x="13" y="350"/>
                  </a:lnTo>
                  <a:lnTo>
                    <a:pt x="13" y="350"/>
                  </a:lnTo>
                  <a:close/>
                </a:path>
              </a:pathLst>
            </a:custGeom>
            <a:solidFill>
              <a:srgbClr val="000000"/>
            </a:solidFill>
            <a:ln w="9525">
              <a:noFill/>
              <a:round/>
              <a:headEnd/>
              <a:tailEnd/>
            </a:ln>
          </p:spPr>
          <p:txBody>
            <a:bodyPr/>
            <a:lstStyle/>
            <a:p>
              <a:endParaRPr lang="en-US"/>
            </a:p>
          </p:txBody>
        </p:sp>
        <p:sp>
          <p:nvSpPr>
            <p:cNvPr id="313609" name="Freeform 265"/>
            <p:cNvSpPr>
              <a:spLocks/>
            </p:cNvSpPr>
            <p:nvPr/>
          </p:nvSpPr>
          <p:spPr bwMode="auto">
            <a:xfrm>
              <a:off x="5367" y="211"/>
              <a:ext cx="14" cy="21"/>
            </a:xfrm>
            <a:custGeom>
              <a:avLst/>
              <a:gdLst/>
              <a:ahLst/>
              <a:cxnLst>
                <a:cxn ang="0">
                  <a:pos x="8" y="32"/>
                </a:cxn>
                <a:cxn ang="0">
                  <a:pos x="0" y="12"/>
                </a:cxn>
                <a:cxn ang="0">
                  <a:pos x="7" y="0"/>
                </a:cxn>
                <a:cxn ang="0">
                  <a:pos x="20" y="10"/>
                </a:cxn>
                <a:cxn ang="0">
                  <a:pos x="26" y="28"/>
                </a:cxn>
                <a:cxn ang="0">
                  <a:pos x="26" y="41"/>
                </a:cxn>
                <a:cxn ang="0">
                  <a:pos x="8" y="32"/>
                </a:cxn>
                <a:cxn ang="0">
                  <a:pos x="8" y="32"/>
                </a:cxn>
              </a:cxnLst>
              <a:rect l="0" t="0" r="r" b="b"/>
              <a:pathLst>
                <a:path w="26" h="41">
                  <a:moveTo>
                    <a:pt x="8" y="32"/>
                  </a:moveTo>
                  <a:lnTo>
                    <a:pt x="0" y="12"/>
                  </a:lnTo>
                  <a:lnTo>
                    <a:pt x="7" y="0"/>
                  </a:lnTo>
                  <a:lnTo>
                    <a:pt x="20" y="10"/>
                  </a:lnTo>
                  <a:lnTo>
                    <a:pt x="26" y="28"/>
                  </a:lnTo>
                  <a:lnTo>
                    <a:pt x="26" y="41"/>
                  </a:lnTo>
                  <a:lnTo>
                    <a:pt x="8" y="32"/>
                  </a:lnTo>
                  <a:lnTo>
                    <a:pt x="8" y="32"/>
                  </a:lnTo>
                  <a:close/>
                </a:path>
              </a:pathLst>
            </a:custGeom>
            <a:solidFill>
              <a:srgbClr val="000000"/>
            </a:solidFill>
            <a:ln w="9525">
              <a:noFill/>
              <a:round/>
              <a:headEnd/>
              <a:tailEnd/>
            </a:ln>
          </p:spPr>
          <p:txBody>
            <a:bodyPr/>
            <a:lstStyle/>
            <a:p>
              <a:endParaRPr lang="en-US"/>
            </a:p>
          </p:txBody>
        </p:sp>
        <p:sp>
          <p:nvSpPr>
            <p:cNvPr id="313610" name="Freeform 266"/>
            <p:cNvSpPr>
              <a:spLocks/>
            </p:cNvSpPr>
            <p:nvPr/>
          </p:nvSpPr>
          <p:spPr bwMode="auto">
            <a:xfrm>
              <a:off x="5763" y="430"/>
              <a:ext cx="47" cy="31"/>
            </a:xfrm>
            <a:custGeom>
              <a:avLst/>
              <a:gdLst/>
              <a:ahLst/>
              <a:cxnLst>
                <a:cxn ang="0">
                  <a:pos x="0" y="21"/>
                </a:cxn>
                <a:cxn ang="0">
                  <a:pos x="15" y="10"/>
                </a:cxn>
                <a:cxn ang="0">
                  <a:pos x="21" y="0"/>
                </a:cxn>
                <a:cxn ang="0">
                  <a:pos x="30" y="5"/>
                </a:cxn>
                <a:cxn ang="0">
                  <a:pos x="41" y="15"/>
                </a:cxn>
                <a:cxn ang="0">
                  <a:pos x="53" y="10"/>
                </a:cxn>
                <a:cxn ang="0">
                  <a:pos x="65" y="5"/>
                </a:cxn>
                <a:cxn ang="0">
                  <a:pos x="77" y="10"/>
                </a:cxn>
                <a:cxn ang="0">
                  <a:pos x="87" y="16"/>
                </a:cxn>
                <a:cxn ang="0">
                  <a:pos x="96" y="19"/>
                </a:cxn>
                <a:cxn ang="0">
                  <a:pos x="87" y="38"/>
                </a:cxn>
                <a:cxn ang="0">
                  <a:pos x="66" y="62"/>
                </a:cxn>
                <a:cxn ang="0">
                  <a:pos x="43" y="62"/>
                </a:cxn>
                <a:cxn ang="0">
                  <a:pos x="25" y="60"/>
                </a:cxn>
                <a:cxn ang="0">
                  <a:pos x="3" y="53"/>
                </a:cxn>
                <a:cxn ang="0">
                  <a:pos x="3" y="40"/>
                </a:cxn>
                <a:cxn ang="0">
                  <a:pos x="19" y="43"/>
                </a:cxn>
                <a:cxn ang="0">
                  <a:pos x="43" y="44"/>
                </a:cxn>
                <a:cxn ang="0">
                  <a:pos x="58" y="43"/>
                </a:cxn>
                <a:cxn ang="0">
                  <a:pos x="80" y="31"/>
                </a:cxn>
                <a:cxn ang="0">
                  <a:pos x="71" y="25"/>
                </a:cxn>
                <a:cxn ang="0">
                  <a:pos x="52" y="25"/>
                </a:cxn>
                <a:cxn ang="0">
                  <a:pos x="39" y="33"/>
                </a:cxn>
                <a:cxn ang="0">
                  <a:pos x="28" y="28"/>
                </a:cxn>
                <a:cxn ang="0">
                  <a:pos x="15" y="27"/>
                </a:cxn>
                <a:cxn ang="0">
                  <a:pos x="0" y="31"/>
                </a:cxn>
                <a:cxn ang="0">
                  <a:pos x="0" y="21"/>
                </a:cxn>
                <a:cxn ang="0">
                  <a:pos x="0" y="21"/>
                </a:cxn>
              </a:cxnLst>
              <a:rect l="0" t="0" r="r" b="b"/>
              <a:pathLst>
                <a:path w="96" h="62">
                  <a:moveTo>
                    <a:pt x="0" y="21"/>
                  </a:moveTo>
                  <a:lnTo>
                    <a:pt x="15" y="10"/>
                  </a:lnTo>
                  <a:lnTo>
                    <a:pt x="21" y="0"/>
                  </a:lnTo>
                  <a:lnTo>
                    <a:pt x="30" y="5"/>
                  </a:lnTo>
                  <a:lnTo>
                    <a:pt x="41" y="15"/>
                  </a:lnTo>
                  <a:lnTo>
                    <a:pt x="53" y="10"/>
                  </a:lnTo>
                  <a:lnTo>
                    <a:pt x="65" y="5"/>
                  </a:lnTo>
                  <a:lnTo>
                    <a:pt x="77" y="10"/>
                  </a:lnTo>
                  <a:lnTo>
                    <a:pt x="87" y="16"/>
                  </a:lnTo>
                  <a:lnTo>
                    <a:pt x="96" y="19"/>
                  </a:lnTo>
                  <a:lnTo>
                    <a:pt x="87" y="38"/>
                  </a:lnTo>
                  <a:lnTo>
                    <a:pt x="66" y="62"/>
                  </a:lnTo>
                  <a:lnTo>
                    <a:pt x="43" y="62"/>
                  </a:lnTo>
                  <a:lnTo>
                    <a:pt x="25" y="60"/>
                  </a:lnTo>
                  <a:lnTo>
                    <a:pt x="3" y="53"/>
                  </a:lnTo>
                  <a:lnTo>
                    <a:pt x="3" y="40"/>
                  </a:lnTo>
                  <a:lnTo>
                    <a:pt x="19" y="43"/>
                  </a:lnTo>
                  <a:lnTo>
                    <a:pt x="43" y="44"/>
                  </a:lnTo>
                  <a:lnTo>
                    <a:pt x="58" y="43"/>
                  </a:lnTo>
                  <a:lnTo>
                    <a:pt x="80" y="31"/>
                  </a:lnTo>
                  <a:lnTo>
                    <a:pt x="71" y="25"/>
                  </a:lnTo>
                  <a:lnTo>
                    <a:pt x="52" y="25"/>
                  </a:lnTo>
                  <a:lnTo>
                    <a:pt x="39" y="33"/>
                  </a:lnTo>
                  <a:lnTo>
                    <a:pt x="28" y="28"/>
                  </a:lnTo>
                  <a:lnTo>
                    <a:pt x="15" y="27"/>
                  </a:lnTo>
                  <a:lnTo>
                    <a:pt x="0" y="31"/>
                  </a:lnTo>
                  <a:lnTo>
                    <a:pt x="0" y="21"/>
                  </a:lnTo>
                  <a:lnTo>
                    <a:pt x="0" y="21"/>
                  </a:lnTo>
                  <a:close/>
                </a:path>
              </a:pathLst>
            </a:custGeom>
            <a:solidFill>
              <a:srgbClr val="000000"/>
            </a:solidFill>
            <a:ln w="9525">
              <a:noFill/>
              <a:round/>
              <a:headEnd/>
              <a:tailEnd/>
            </a:ln>
          </p:spPr>
          <p:txBody>
            <a:bodyPr/>
            <a:lstStyle/>
            <a:p>
              <a:endParaRPr lang="en-US"/>
            </a:p>
          </p:txBody>
        </p:sp>
        <p:sp>
          <p:nvSpPr>
            <p:cNvPr id="313611" name="Freeform 267"/>
            <p:cNvSpPr>
              <a:spLocks/>
            </p:cNvSpPr>
            <p:nvPr/>
          </p:nvSpPr>
          <p:spPr bwMode="auto">
            <a:xfrm>
              <a:off x="5773" y="324"/>
              <a:ext cx="46" cy="13"/>
            </a:xfrm>
            <a:custGeom>
              <a:avLst/>
              <a:gdLst/>
              <a:ahLst/>
              <a:cxnLst>
                <a:cxn ang="0">
                  <a:pos x="0" y="27"/>
                </a:cxn>
                <a:cxn ang="0">
                  <a:pos x="16" y="12"/>
                </a:cxn>
                <a:cxn ang="0">
                  <a:pos x="37" y="0"/>
                </a:cxn>
                <a:cxn ang="0">
                  <a:pos x="57" y="0"/>
                </a:cxn>
                <a:cxn ang="0">
                  <a:pos x="75" y="6"/>
                </a:cxn>
                <a:cxn ang="0">
                  <a:pos x="92" y="24"/>
                </a:cxn>
                <a:cxn ang="0">
                  <a:pos x="81" y="22"/>
                </a:cxn>
                <a:cxn ang="0">
                  <a:pos x="62" y="12"/>
                </a:cxn>
                <a:cxn ang="0">
                  <a:pos x="41" y="12"/>
                </a:cxn>
                <a:cxn ang="0">
                  <a:pos x="15" y="22"/>
                </a:cxn>
                <a:cxn ang="0">
                  <a:pos x="0" y="27"/>
                </a:cxn>
                <a:cxn ang="0">
                  <a:pos x="0" y="27"/>
                </a:cxn>
              </a:cxnLst>
              <a:rect l="0" t="0" r="r" b="b"/>
              <a:pathLst>
                <a:path w="92" h="27">
                  <a:moveTo>
                    <a:pt x="0" y="27"/>
                  </a:moveTo>
                  <a:lnTo>
                    <a:pt x="16" y="12"/>
                  </a:lnTo>
                  <a:lnTo>
                    <a:pt x="37" y="0"/>
                  </a:lnTo>
                  <a:lnTo>
                    <a:pt x="57" y="0"/>
                  </a:lnTo>
                  <a:lnTo>
                    <a:pt x="75" y="6"/>
                  </a:lnTo>
                  <a:lnTo>
                    <a:pt x="92" y="24"/>
                  </a:lnTo>
                  <a:lnTo>
                    <a:pt x="81" y="22"/>
                  </a:lnTo>
                  <a:lnTo>
                    <a:pt x="62" y="12"/>
                  </a:lnTo>
                  <a:lnTo>
                    <a:pt x="41" y="12"/>
                  </a:lnTo>
                  <a:lnTo>
                    <a:pt x="15" y="22"/>
                  </a:lnTo>
                  <a:lnTo>
                    <a:pt x="0" y="27"/>
                  </a:lnTo>
                  <a:lnTo>
                    <a:pt x="0" y="27"/>
                  </a:lnTo>
                  <a:close/>
                </a:path>
              </a:pathLst>
            </a:custGeom>
            <a:solidFill>
              <a:srgbClr val="000000"/>
            </a:solidFill>
            <a:ln w="9525">
              <a:noFill/>
              <a:round/>
              <a:headEnd/>
              <a:tailEnd/>
            </a:ln>
          </p:spPr>
          <p:txBody>
            <a:bodyPr/>
            <a:lstStyle/>
            <a:p>
              <a:endParaRPr lang="en-US"/>
            </a:p>
          </p:txBody>
        </p:sp>
        <p:sp>
          <p:nvSpPr>
            <p:cNvPr id="313612" name="Freeform 268"/>
            <p:cNvSpPr>
              <a:spLocks/>
            </p:cNvSpPr>
            <p:nvPr/>
          </p:nvSpPr>
          <p:spPr bwMode="auto">
            <a:xfrm>
              <a:off x="5773" y="333"/>
              <a:ext cx="46" cy="15"/>
            </a:xfrm>
            <a:custGeom>
              <a:avLst/>
              <a:gdLst/>
              <a:ahLst/>
              <a:cxnLst>
                <a:cxn ang="0">
                  <a:pos x="0" y="9"/>
                </a:cxn>
                <a:cxn ang="0">
                  <a:pos x="12" y="21"/>
                </a:cxn>
                <a:cxn ang="0">
                  <a:pos x="40" y="31"/>
                </a:cxn>
                <a:cxn ang="0">
                  <a:pos x="63" y="25"/>
                </a:cxn>
                <a:cxn ang="0">
                  <a:pos x="79" y="15"/>
                </a:cxn>
                <a:cxn ang="0">
                  <a:pos x="92" y="6"/>
                </a:cxn>
                <a:cxn ang="0">
                  <a:pos x="81" y="0"/>
                </a:cxn>
                <a:cxn ang="0">
                  <a:pos x="69" y="10"/>
                </a:cxn>
                <a:cxn ang="0">
                  <a:pos x="57" y="13"/>
                </a:cxn>
                <a:cxn ang="0">
                  <a:pos x="41" y="18"/>
                </a:cxn>
                <a:cxn ang="0">
                  <a:pos x="20" y="13"/>
                </a:cxn>
                <a:cxn ang="0">
                  <a:pos x="15" y="4"/>
                </a:cxn>
                <a:cxn ang="0">
                  <a:pos x="9" y="0"/>
                </a:cxn>
                <a:cxn ang="0">
                  <a:pos x="0" y="9"/>
                </a:cxn>
                <a:cxn ang="0">
                  <a:pos x="0" y="9"/>
                </a:cxn>
              </a:cxnLst>
              <a:rect l="0" t="0" r="r" b="b"/>
              <a:pathLst>
                <a:path w="92" h="31">
                  <a:moveTo>
                    <a:pt x="0" y="9"/>
                  </a:moveTo>
                  <a:lnTo>
                    <a:pt x="12" y="21"/>
                  </a:lnTo>
                  <a:lnTo>
                    <a:pt x="40" y="31"/>
                  </a:lnTo>
                  <a:lnTo>
                    <a:pt x="63" y="25"/>
                  </a:lnTo>
                  <a:lnTo>
                    <a:pt x="79" y="15"/>
                  </a:lnTo>
                  <a:lnTo>
                    <a:pt x="92" y="6"/>
                  </a:lnTo>
                  <a:lnTo>
                    <a:pt x="81" y="0"/>
                  </a:lnTo>
                  <a:lnTo>
                    <a:pt x="69" y="10"/>
                  </a:lnTo>
                  <a:lnTo>
                    <a:pt x="57" y="13"/>
                  </a:lnTo>
                  <a:lnTo>
                    <a:pt x="41" y="18"/>
                  </a:lnTo>
                  <a:lnTo>
                    <a:pt x="20" y="13"/>
                  </a:lnTo>
                  <a:lnTo>
                    <a:pt x="15" y="4"/>
                  </a:lnTo>
                  <a:lnTo>
                    <a:pt x="9" y="0"/>
                  </a:lnTo>
                  <a:lnTo>
                    <a:pt x="0" y="9"/>
                  </a:lnTo>
                  <a:lnTo>
                    <a:pt x="0" y="9"/>
                  </a:lnTo>
                  <a:close/>
                </a:path>
              </a:pathLst>
            </a:custGeom>
            <a:solidFill>
              <a:srgbClr val="000000"/>
            </a:solidFill>
            <a:ln w="9525">
              <a:noFill/>
              <a:round/>
              <a:headEnd/>
              <a:tailEnd/>
            </a:ln>
          </p:spPr>
          <p:txBody>
            <a:bodyPr/>
            <a:lstStyle/>
            <a:p>
              <a:endParaRPr lang="en-US"/>
            </a:p>
          </p:txBody>
        </p:sp>
        <p:sp>
          <p:nvSpPr>
            <p:cNvPr id="313613" name="Freeform 269"/>
            <p:cNvSpPr>
              <a:spLocks/>
            </p:cNvSpPr>
            <p:nvPr/>
          </p:nvSpPr>
          <p:spPr bwMode="auto">
            <a:xfrm>
              <a:off x="5780" y="332"/>
              <a:ext cx="12" cy="9"/>
            </a:xfrm>
            <a:custGeom>
              <a:avLst/>
              <a:gdLst/>
              <a:ahLst/>
              <a:cxnLst>
                <a:cxn ang="0">
                  <a:pos x="11" y="0"/>
                </a:cxn>
                <a:cxn ang="0">
                  <a:pos x="0" y="1"/>
                </a:cxn>
                <a:cxn ang="0">
                  <a:pos x="0" y="8"/>
                </a:cxn>
                <a:cxn ang="0">
                  <a:pos x="1" y="13"/>
                </a:cxn>
                <a:cxn ang="0">
                  <a:pos x="7" y="17"/>
                </a:cxn>
                <a:cxn ang="0">
                  <a:pos x="17" y="13"/>
                </a:cxn>
                <a:cxn ang="0">
                  <a:pos x="23" y="10"/>
                </a:cxn>
                <a:cxn ang="0">
                  <a:pos x="22" y="4"/>
                </a:cxn>
                <a:cxn ang="0">
                  <a:pos x="11" y="0"/>
                </a:cxn>
                <a:cxn ang="0">
                  <a:pos x="11" y="0"/>
                </a:cxn>
              </a:cxnLst>
              <a:rect l="0" t="0" r="r" b="b"/>
              <a:pathLst>
                <a:path w="23" h="17">
                  <a:moveTo>
                    <a:pt x="11" y="0"/>
                  </a:moveTo>
                  <a:lnTo>
                    <a:pt x="0" y="1"/>
                  </a:lnTo>
                  <a:lnTo>
                    <a:pt x="0" y="8"/>
                  </a:lnTo>
                  <a:lnTo>
                    <a:pt x="1" y="13"/>
                  </a:lnTo>
                  <a:lnTo>
                    <a:pt x="7" y="17"/>
                  </a:lnTo>
                  <a:lnTo>
                    <a:pt x="17" y="13"/>
                  </a:lnTo>
                  <a:lnTo>
                    <a:pt x="23" y="10"/>
                  </a:lnTo>
                  <a:lnTo>
                    <a:pt x="22" y="4"/>
                  </a:lnTo>
                  <a:lnTo>
                    <a:pt x="11" y="0"/>
                  </a:lnTo>
                  <a:lnTo>
                    <a:pt x="11" y="0"/>
                  </a:lnTo>
                  <a:close/>
                </a:path>
              </a:pathLst>
            </a:custGeom>
            <a:solidFill>
              <a:srgbClr val="000000"/>
            </a:solidFill>
            <a:ln w="9525">
              <a:noFill/>
              <a:round/>
              <a:headEnd/>
              <a:tailEnd/>
            </a:ln>
          </p:spPr>
          <p:txBody>
            <a:bodyPr/>
            <a:lstStyle/>
            <a:p>
              <a:endParaRPr lang="en-US"/>
            </a:p>
          </p:txBody>
        </p:sp>
        <p:sp>
          <p:nvSpPr>
            <p:cNvPr id="313614" name="Freeform 270"/>
            <p:cNvSpPr>
              <a:spLocks/>
            </p:cNvSpPr>
            <p:nvPr/>
          </p:nvSpPr>
          <p:spPr bwMode="auto">
            <a:xfrm>
              <a:off x="5735" y="667"/>
              <a:ext cx="34" cy="28"/>
            </a:xfrm>
            <a:custGeom>
              <a:avLst/>
              <a:gdLst/>
              <a:ahLst/>
              <a:cxnLst>
                <a:cxn ang="0">
                  <a:pos x="1" y="13"/>
                </a:cxn>
                <a:cxn ang="0">
                  <a:pos x="6" y="7"/>
                </a:cxn>
                <a:cxn ang="0">
                  <a:pos x="21" y="1"/>
                </a:cxn>
                <a:cxn ang="0">
                  <a:pos x="29" y="5"/>
                </a:cxn>
                <a:cxn ang="0">
                  <a:pos x="40" y="0"/>
                </a:cxn>
                <a:cxn ang="0">
                  <a:pos x="53" y="5"/>
                </a:cxn>
                <a:cxn ang="0">
                  <a:pos x="63" y="16"/>
                </a:cxn>
                <a:cxn ang="0">
                  <a:pos x="68" y="23"/>
                </a:cxn>
                <a:cxn ang="0">
                  <a:pos x="45" y="48"/>
                </a:cxn>
                <a:cxn ang="0">
                  <a:pos x="1" y="55"/>
                </a:cxn>
                <a:cxn ang="0">
                  <a:pos x="0" y="32"/>
                </a:cxn>
                <a:cxn ang="0">
                  <a:pos x="25" y="32"/>
                </a:cxn>
                <a:cxn ang="0">
                  <a:pos x="43" y="28"/>
                </a:cxn>
                <a:cxn ang="0">
                  <a:pos x="53" y="19"/>
                </a:cxn>
                <a:cxn ang="0">
                  <a:pos x="29" y="20"/>
                </a:cxn>
                <a:cxn ang="0">
                  <a:pos x="0" y="23"/>
                </a:cxn>
                <a:cxn ang="0">
                  <a:pos x="1" y="13"/>
                </a:cxn>
                <a:cxn ang="0">
                  <a:pos x="1" y="13"/>
                </a:cxn>
              </a:cxnLst>
              <a:rect l="0" t="0" r="r" b="b"/>
              <a:pathLst>
                <a:path w="68" h="55">
                  <a:moveTo>
                    <a:pt x="1" y="13"/>
                  </a:moveTo>
                  <a:lnTo>
                    <a:pt x="6" y="7"/>
                  </a:lnTo>
                  <a:lnTo>
                    <a:pt x="21" y="1"/>
                  </a:lnTo>
                  <a:lnTo>
                    <a:pt x="29" y="5"/>
                  </a:lnTo>
                  <a:lnTo>
                    <a:pt x="40" y="0"/>
                  </a:lnTo>
                  <a:lnTo>
                    <a:pt x="53" y="5"/>
                  </a:lnTo>
                  <a:lnTo>
                    <a:pt x="63" y="16"/>
                  </a:lnTo>
                  <a:lnTo>
                    <a:pt x="68" y="23"/>
                  </a:lnTo>
                  <a:lnTo>
                    <a:pt x="45" y="48"/>
                  </a:lnTo>
                  <a:lnTo>
                    <a:pt x="1" y="55"/>
                  </a:lnTo>
                  <a:lnTo>
                    <a:pt x="0" y="32"/>
                  </a:lnTo>
                  <a:lnTo>
                    <a:pt x="25" y="32"/>
                  </a:lnTo>
                  <a:lnTo>
                    <a:pt x="43" y="28"/>
                  </a:lnTo>
                  <a:lnTo>
                    <a:pt x="53" y="19"/>
                  </a:lnTo>
                  <a:lnTo>
                    <a:pt x="29" y="20"/>
                  </a:lnTo>
                  <a:lnTo>
                    <a:pt x="0" y="23"/>
                  </a:lnTo>
                  <a:lnTo>
                    <a:pt x="1" y="13"/>
                  </a:lnTo>
                  <a:lnTo>
                    <a:pt x="1" y="13"/>
                  </a:lnTo>
                  <a:close/>
                </a:path>
              </a:pathLst>
            </a:custGeom>
            <a:solidFill>
              <a:srgbClr val="000000"/>
            </a:solidFill>
            <a:ln w="9525">
              <a:noFill/>
              <a:round/>
              <a:headEnd/>
              <a:tailEnd/>
            </a:ln>
          </p:spPr>
          <p:txBody>
            <a:bodyPr/>
            <a:lstStyle/>
            <a:p>
              <a:endParaRPr lang="en-US"/>
            </a:p>
          </p:txBody>
        </p:sp>
        <p:sp>
          <p:nvSpPr>
            <p:cNvPr id="313615" name="Freeform 271"/>
            <p:cNvSpPr>
              <a:spLocks/>
            </p:cNvSpPr>
            <p:nvPr/>
          </p:nvSpPr>
          <p:spPr bwMode="auto">
            <a:xfrm>
              <a:off x="5813" y="726"/>
              <a:ext cx="26" cy="30"/>
            </a:xfrm>
            <a:custGeom>
              <a:avLst/>
              <a:gdLst/>
              <a:ahLst/>
              <a:cxnLst>
                <a:cxn ang="0">
                  <a:pos x="6" y="47"/>
                </a:cxn>
                <a:cxn ang="0">
                  <a:pos x="19" y="50"/>
                </a:cxn>
                <a:cxn ang="0">
                  <a:pos x="32" y="50"/>
                </a:cxn>
                <a:cxn ang="0">
                  <a:pos x="41" y="41"/>
                </a:cxn>
                <a:cxn ang="0">
                  <a:pos x="42" y="26"/>
                </a:cxn>
                <a:cxn ang="0">
                  <a:pos x="41" y="20"/>
                </a:cxn>
                <a:cxn ang="0">
                  <a:pos x="26" y="13"/>
                </a:cxn>
                <a:cxn ang="0">
                  <a:pos x="7" y="3"/>
                </a:cxn>
                <a:cxn ang="0">
                  <a:pos x="17" y="0"/>
                </a:cxn>
                <a:cxn ang="0">
                  <a:pos x="29" y="3"/>
                </a:cxn>
                <a:cxn ang="0">
                  <a:pos x="47" y="16"/>
                </a:cxn>
                <a:cxn ang="0">
                  <a:pos x="50" y="26"/>
                </a:cxn>
                <a:cxn ang="0">
                  <a:pos x="51" y="36"/>
                </a:cxn>
                <a:cxn ang="0">
                  <a:pos x="47" y="48"/>
                </a:cxn>
                <a:cxn ang="0">
                  <a:pos x="38" y="54"/>
                </a:cxn>
                <a:cxn ang="0">
                  <a:pos x="28" y="60"/>
                </a:cxn>
                <a:cxn ang="0">
                  <a:pos x="16" y="60"/>
                </a:cxn>
                <a:cxn ang="0">
                  <a:pos x="0" y="54"/>
                </a:cxn>
                <a:cxn ang="0">
                  <a:pos x="6" y="47"/>
                </a:cxn>
                <a:cxn ang="0">
                  <a:pos x="6" y="47"/>
                </a:cxn>
              </a:cxnLst>
              <a:rect l="0" t="0" r="r" b="b"/>
              <a:pathLst>
                <a:path w="51" h="60">
                  <a:moveTo>
                    <a:pt x="6" y="47"/>
                  </a:moveTo>
                  <a:lnTo>
                    <a:pt x="19" y="50"/>
                  </a:lnTo>
                  <a:lnTo>
                    <a:pt x="32" y="50"/>
                  </a:lnTo>
                  <a:lnTo>
                    <a:pt x="41" y="41"/>
                  </a:lnTo>
                  <a:lnTo>
                    <a:pt x="42" y="26"/>
                  </a:lnTo>
                  <a:lnTo>
                    <a:pt x="41" y="20"/>
                  </a:lnTo>
                  <a:lnTo>
                    <a:pt x="26" y="13"/>
                  </a:lnTo>
                  <a:lnTo>
                    <a:pt x="7" y="3"/>
                  </a:lnTo>
                  <a:lnTo>
                    <a:pt x="17" y="0"/>
                  </a:lnTo>
                  <a:lnTo>
                    <a:pt x="29" y="3"/>
                  </a:lnTo>
                  <a:lnTo>
                    <a:pt x="47" y="16"/>
                  </a:lnTo>
                  <a:lnTo>
                    <a:pt x="50" y="26"/>
                  </a:lnTo>
                  <a:lnTo>
                    <a:pt x="51" y="36"/>
                  </a:lnTo>
                  <a:lnTo>
                    <a:pt x="47" y="48"/>
                  </a:lnTo>
                  <a:lnTo>
                    <a:pt x="38" y="54"/>
                  </a:lnTo>
                  <a:lnTo>
                    <a:pt x="28" y="60"/>
                  </a:lnTo>
                  <a:lnTo>
                    <a:pt x="16" y="60"/>
                  </a:lnTo>
                  <a:lnTo>
                    <a:pt x="0" y="54"/>
                  </a:lnTo>
                  <a:lnTo>
                    <a:pt x="6" y="47"/>
                  </a:lnTo>
                  <a:lnTo>
                    <a:pt x="6" y="47"/>
                  </a:lnTo>
                  <a:close/>
                </a:path>
              </a:pathLst>
            </a:custGeom>
            <a:solidFill>
              <a:srgbClr val="000000"/>
            </a:solidFill>
            <a:ln w="9525">
              <a:noFill/>
              <a:round/>
              <a:headEnd/>
              <a:tailEnd/>
            </a:ln>
          </p:spPr>
          <p:txBody>
            <a:bodyPr/>
            <a:lstStyle/>
            <a:p>
              <a:endParaRPr lang="en-US"/>
            </a:p>
          </p:txBody>
        </p:sp>
        <p:sp>
          <p:nvSpPr>
            <p:cNvPr id="313616" name="Freeform 272"/>
            <p:cNvSpPr>
              <a:spLocks/>
            </p:cNvSpPr>
            <p:nvPr/>
          </p:nvSpPr>
          <p:spPr bwMode="auto">
            <a:xfrm>
              <a:off x="5675" y="1023"/>
              <a:ext cx="19" cy="7"/>
            </a:xfrm>
            <a:custGeom>
              <a:avLst/>
              <a:gdLst/>
              <a:ahLst/>
              <a:cxnLst>
                <a:cxn ang="0">
                  <a:pos x="0" y="15"/>
                </a:cxn>
                <a:cxn ang="0">
                  <a:pos x="37" y="9"/>
                </a:cxn>
                <a:cxn ang="0">
                  <a:pos x="30" y="0"/>
                </a:cxn>
                <a:cxn ang="0">
                  <a:pos x="2" y="8"/>
                </a:cxn>
                <a:cxn ang="0">
                  <a:pos x="0" y="15"/>
                </a:cxn>
                <a:cxn ang="0">
                  <a:pos x="0" y="15"/>
                </a:cxn>
              </a:cxnLst>
              <a:rect l="0" t="0" r="r" b="b"/>
              <a:pathLst>
                <a:path w="37" h="15">
                  <a:moveTo>
                    <a:pt x="0" y="15"/>
                  </a:moveTo>
                  <a:lnTo>
                    <a:pt x="37" y="9"/>
                  </a:lnTo>
                  <a:lnTo>
                    <a:pt x="30" y="0"/>
                  </a:lnTo>
                  <a:lnTo>
                    <a:pt x="2" y="8"/>
                  </a:lnTo>
                  <a:lnTo>
                    <a:pt x="0" y="15"/>
                  </a:lnTo>
                  <a:lnTo>
                    <a:pt x="0" y="15"/>
                  </a:lnTo>
                  <a:close/>
                </a:path>
              </a:pathLst>
            </a:custGeom>
            <a:solidFill>
              <a:srgbClr val="000000"/>
            </a:solidFill>
            <a:ln w="9525">
              <a:noFill/>
              <a:round/>
              <a:headEnd/>
              <a:tailEnd/>
            </a:ln>
          </p:spPr>
          <p:txBody>
            <a:bodyPr/>
            <a:lstStyle/>
            <a:p>
              <a:endParaRPr lang="en-US"/>
            </a:p>
          </p:txBody>
        </p:sp>
        <p:sp>
          <p:nvSpPr>
            <p:cNvPr id="313617" name="Freeform 273"/>
            <p:cNvSpPr>
              <a:spLocks/>
            </p:cNvSpPr>
            <p:nvPr/>
          </p:nvSpPr>
          <p:spPr bwMode="auto">
            <a:xfrm>
              <a:off x="5779" y="1028"/>
              <a:ext cx="18" cy="5"/>
            </a:xfrm>
            <a:custGeom>
              <a:avLst/>
              <a:gdLst/>
              <a:ahLst/>
              <a:cxnLst>
                <a:cxn ang="0">
                  <a:pos x="3" y="5"/>
                </a:cxn>
                <a:cxn ang="0">
                  <a:pos x="11" y="8"/>
                </a:cxn>
                <a:cxn ang="0">
                  <a:pos x="20" y="8"/>
                </a:cxn>
                <a:cxn ang="0">
                  <a:pos x="35" y="10"/>
                </a:cxn>
                <a:cxn ang="0">
                  <a:pos x="36" y="4"/>
                </a:cxn>
                <a:cxn ang="0">
                  <a:pos x="29" y="4"/>
                </a:cxn>
                <a:cxn ang="0">
                  <a:pos x="20" y="1"/>
                </a:cxn>
                <a:cxn ang="0">
                  <a:pos x="0" y="0"/>
                </a:cxn>
                <a:cxn ang="0">
                  <a:pos x="3" y="5"/>
                </a:cxn>
                <a:cxn ang="0">
                  <a:pos x="3" y="5"/>
                </a:cxn>
              </a:cxnLst>
              <a:rect l="0" t="0" r="r" b="b"/>
              <a:pathLst>
                <a:path w="36" h="10">
                  <a:moveTo>
                    <a:pt x="3" y="5"/>
                  </a:moveTo>
                  <a:lnTo>
                    <a:pt x="11" y="8"/>
                  </a:lnTo>
                  <a:lnTo>
                    <a:pt x="20" y="8"/>
                  </a:lnTo>
                  <a:lnTo>
                    <a:pt x="35" y="10"/>
                  </a:lnTo>
                  <a:lnTo>
                    <a:pt x="36" y="4"/>
                  </a:lnTo>
                  <a:lnTo>
                    <a:pt x="29" y="4"/>
                  </a:lnTo>
                  <a:lnTo>
                    <a:pt x="20" y="1"/>
                  </a:lnTo>
                  <a:lnTo>
                    <a:pt x="0" y="0"/>
                  </a:lnTo>
                  <a:lnTo>
                    <a:pt x="3" y="5"/>
                  </a:lnTo>
                  <a:lnTo>
                    <a:pt x="3" y="5"/>
                  </a:lnTo>
                  <a:close/>
                </a:path>
              </a:pathLst>
            </a:custGeom>
            <a:solidFill>
              <a:srgbClr val="000000"/>
            </a:solidFill>
            <a:ln w="9525">
              <a:noFill/>
              <a:round/>
              <a:headEnd/>
              <a:tailEnd/>
            </a:ln>
          </p:spPr>
          <p:txBody>
            <a:bodyPr/>
            <a:lstStyle/>
            <a:p>
              <a:endParaRPr lang="en-US"/>
            </a:p>
          </p:txBody>
        </p:sp>
        <p:sp>
          <p:nvSpPr>
            <p:cNvPr id="313618" name="Freeform 274"/>
            <p:cNvSpPr>
              <a:spLocks/>
            </p:cNvSpPr>
            <p:nvPr/>
          </p:nvSpPr>
          <p:spPr bwMode="auto">
            <a:xfrm>
              <a:off x="5168" y="1284"/>
              <a:ext cx="96" cy="92"/>
            </a:xfrm>
            <a:custGeom>
              <a:avLst/>
              <a:gdLst/>
              <a:ahLst/>
              <a:cxnLst>
                <a:cxn ang="0">
                  <a:pos x="0" y="182"/>
                </a:cxn>
                <a:cxn ang="0">
                  <a:pos x="58" y="81"/>
                </a:cxn>
                <a:cxn ang="0">
                  <a:pos x="97" y="0"/>
                </a:cxn>
                <a:cxn ang="0">
                  <a:pos x="133" y="64"/>
                </a:cxn>
                <a:cxn ang="0">
                  <a:pos x="155" y="109"/>
                </a:cxn>
                <a:cxn ang="0">
                  <a:pos x="193" y="182"/>
                </a:cxn>
                <a:cxn ang="0">
                  <a:pos x="0" y="182"/>
                </a:cxn>
                <a:cxn ang="0">
                  <a:pos x="0" y="182"/>
                </a:cxn>
              </a:cxnLst>
              <a:rect l="0" t="0" r="r" b="b"/>
              <a:pathLst>
                <a:path w="193" h="182">
                  <a:moveTo>
                    <a:pt x="0" y="182"/>
                  </a:moveTo>
                  <a:lnTo>
                    <a:pt x="58" y="81"/>
                  </a:lnTo>
                  <a:lnTo>
                    <a:pt x="97" y="0"/>
                  </a:lnTo>
                  <a:lnTo>
                    <a:pt x="133" y="64"/>
                  </a:lnTo>
                  <a:lnTo>
                    <a:pt x="155" y="109"/>
                  </a:lnTo>
                  <a:lnTo>
                    <a:pt x="193" y="182"/>
                  </a:lnTo>
                  <a:lnTo>
                    <a:pt x="0" y="182"/>
                  </a:lnTo>
                  <a:lnTo>
                    <a:pt x="0" y="182"/>
                  </a:lnTo>
                  <a:close/>
                </a:path>
              </a:pathLst>
            </a:custGeom>
            <a:solidFill>
              <a:srgbClr val="F21919"/>
            </a:solidFill>
            <a:ln w="9525">
              <a:noFill/>
              <a:round/>
              <a:headEnd/>
              <a:tailEnd/>
            </a:ln>
          </p:spPr>
          <p:txBody>
            <a:bodyPr/>
            <a:lstStyle/>
            <a:p>
              <a:endParaRPr lang="en-US"/>
            </a:p>
          </p:txBody>
        </p:sp>
        <p:sp>
          <p:nvSpPr>
            <p:cNvPr id="313619" name="Freeform 275"/>
            <p:cNvSpPr>
              <a:spLocks/>
            </p:cNvSpPr>
            <p:nvPr/>
          </p:nvSpPr>
          <p:spPr bwMode="auto">
            <a:xfrm>
              <a:off x="5214" y="1284"/>
              <a:ext cx="50" cy="92"/>
            </a:xfrm>
            <a:custGeom>
              <a:avLst/>
              <a:gdLst/>
              <a:ahLst/>
              <a:cxnLst>
                <a:cxn ang="0">
                  <a:pos x="6" y="0"/>
                </a:cxn>
                <a:cxn ang="0">
                  <a:pos x="42" y="64"/>
                </a:cxn>
                <a:cxn ang="0">
                  <a:pos x="64" y="109"/>
                </a:cxn>
                <a:cxn ang="0">
                  <a:pos x="102" y="182"/>
                </a:cxn>
                <a:cxn ang="0">
                  <a:pos x="84" y="182"/>
                </a:cxn>
                <a:cxn ang="0">
                  <a:pos x="0" y="11"/>
                </a:cxn>
                <a:cxn ang="0">
                  <a:pos x="6" y="0"/>
                </a:cxn>
                <a:cxn ang="0">
                  <a:pos x="6" y="0"/>
                </a:cxn>
              </a:cxnLst>
              <a:rect l="0" t="0" r="r" b="b"/>
              <a:pathLst>
                <a:path w="102" h="182">
                  <a:moveTo>
                    <a:pt x="6" y="0"/>
                  </a:moveTo>
                  <a:lnTo>
                    <a:pt x="42" y="64"/>
                  </a:lnTo>
                  <a:lnTo>
                    <a:pt x="64" y="109"/>
                  </a:lnTo>
                  <a:lnTo>
                    <a:pt x="102" y="182"/>
                  </a:lnTo>
                  <a:lnTo>
                    <a:pt x="84" y="182"/>
                  </a:lnTo>
                  <a:lnTo>
                    <a:pt x="0" y="11"/>
                  </a:lnTo>
                  <a:lnTo>
                    <a:pt x="6" y="0"/>
                  </a:lnTo>
                  <a:lnTo>
                    <a:pt x="6" y="0"/>
                  </a:lnTo>
                  <a:close/>
                </a:path>
              </a:pathLst>
            </a:custGeom>
            <a:solidFill>
              <a:srgbClr val="BF0000"/>
            </a:solidFill>
            <a:ln w="9525">
              <a:noFill/>
              <a:round/>
              <a:headEnd/>
              <a:tailEnd/>
            </a:ln>
          </p:spPr>
          <p:txBody>
            <a:bodyPr/>
            <a:lstStyle/>
            <a:p>
              <a:endParaRPr lang="en-US"/>
            </a:p>
          </p:txBody>
        </p:sp>
        <p:sp>
          <p:nvSpPr>
            <p:cNvPr id="313620" name="Freeform 276"/>
            <p:cNvSpPr>
              <a:spLocks/>
            </p:cNvSpPr>
            <p:nvPr/>
          </p:nvSpPr>
          <p:spPr bwMode="auto">
            <a:xfrm>
              <a:off x="5168" y="1284"/>
              <a:ext cx="49" cy="92"/>
            </a:xfrm>
            <a:custGeom>
              <a:avLst/>
              <a:gdLst/>
              <a:ahLst/>
              <a:cxnLst>
                <a:cxn ang="0">
                  <a:pos x="0" y="182"/>
                </a:cxn>
                <a:cxn ang="0">
                  <a:pos x="58" y="81"/>
                </a:cxn>
                <a:cxn ang="0">
                  <a:pos x="97" y="0"/>
                </a:cxn>
                <a:cxn ang="0">
                  <a:pos x="97" y="20"/>
                </a:cxn>
                <a:cxn ang="0">
                  <a:pos x="55" y="109"/>
                </a:cxn>
                <a:cxn ang="0">
                  <a:pos x="15" y="181"/>
                </a:cxn>
                <a:cxn ang="0">
                  <a:pos x="0" y="182"/>
                </a:cxn>
                <a:cxn ang="0">
                  <a:pos x="0" y="182"/>
                </a:cxn>
              </a:cxnLst>
              <a:rect l="0" t="0" r="r" b="b"/>
              <a:pathLst>
                <a:path w="97" h="182">
                  <a:moveTo>
                    <a:pt x="0" y="182"/>
                  </a:moveTo>
                  <a:lnTo>
                    <a:pt x="58" y="81"/>
                  </a:lnTo>
                  <a:lnTo>
                    <a:pt x="97" y="0"/>
                  </a:lnTo>
                  <a:lnTo>
                    <a:pt x="97" y="20"/>
                  </a:lnTo>
                  <a:lnTo>
                    <a:pt x="55" y="109"/>
                  </a:lnTo>
                  <a:lnTo>
                    <a:pt x="15" y="181"/>
                  </a:lnTo>
                  <a:lnTo>
                    <a:pt x="0" y="182"/>
                  </a:lnTo>
                  <a:lnTo>
                    <a:pt x="0" y="182"/>
                  </a:lnTo>
                  <a:close/>
                </a:path>
              </a:pathLst>
            </a:custGeom>
            <a:solidFill>
              <a:srgbClr val="FF4745"/>
            </a:solidFill>
            <a:ln w="9525">
              <a:noFill/>
              <a:round/>
              <a:headEnd/>
              <a:tailEnd/>
            </a:ln>
          </p:spPr>
          <p:txBody>
            <a:bodyPr/>
            <a:lstStyle/>
            <a:p>
              <a:endParaRPr lang="en-US"/>
            </a:p>
          </p:txBody>
        </p:sp>
        <p:sp>
          <p:nvSpPr>
            <p:cNvPr id="313621" name="Freeform 277"/>
            <p:cNvSpPr>
              <a:spLocks/>
            </p:cNvSpPr>
            <p:nvPr/>
          </p:nvSpPr>
          <p:spPr bwMode="auto">
            <a:xfrm>
              <a:off x="4677" y="15"/>
              <a:ext cx="1272" cy="1458"/>
            </a:xfrm>
            <a:custGeom>
              <a:avLst/>
              <a:gdLst/>
              <a:ahLst/>
              <a:cxnLst>
                <a:cxn ang="0">
                  <a:pos x="226" y="0"/>
                </a:cxn>
                <a:cxn ang="0">
                  <a:pos x="878" y="6"/>
                </a:cxn>
                <a:cxn ang="0">
                  <a:pos x="1617" y="6"/>
                </a:cxn>
                <a:cxn ang="0">
                  <a:pos x="2287" y="18"/>
                </a:cxn>
                <a:cxn ang="0">
                  <a:pos x="2516" y="18"/>
                </a:cxn>
                <a:cxn ang="0">
                  <a:pos x="2534" y="302"/>
                </a:cxn>
                <a:cxn ang="0">
                  <a:pos x="2540" y="640"/>
                </a:cxn>
                <a:cxn ang="0">
                  <a:pos x="2540" y="1028"/>
                </a:cxn>
                <a:cxn ang="0">
                  <a:pos x="2534" y="1424"/>
                </a:cxn>
                <a:cxn ang="0">
                  <a:pos x="2528" y="1725"/>
                </a:cxn>
                <a:cxn ang="0">
                  <a:pos x="2528" y="2187"/>
                </a:cxn>
                <a:cxn ang="0">
                  <a:pos x="2497" y="2594"/>
                </a:cxn>
                <a:cxn ang="0">
                  <a:pos x="2516" y="2896"/>
                </a:cxn>
                <a:cxn ang="0">
                  <a:pos x="2274" y="2890"/>
                </a:cxn>
                <a:cxn ang="0">
                  <a:pos x="1931" y="2884"/>
                </a:cxn>
                <a:cxn ang="0">
                  <a:pos x="1715" y="2896"/>
                </a:cxn>
                <a:cxn ang="0">
                  <a:pos x="1291" y="2903"/>
                </a:cxn>
                <a:cxn ang="0">
                  <a:pos x="913" y="2904"/>
                </a:cxn>
                <a:cxn ang="0">
                  <a:pos x="598" y="2918"/>
                </a:cxn>
                <a:cxn ang="0">
                  <a:pos x="331" y="2915"/>
                </a:cxn>
                <a:cxn ang="0">
                  <a:pos x="75" y="2912"/>
                </a:cxn>
                <a:cxn ang="0">
                  <a:pos x="0" y="2881"/>
                </a:cxn>
                <a:cxn ang="0">
                  <a:pos x="328" y="2878"/>
                </a:cxn>
                <a:cxn ang="0">
                  <a:pos x="669" y="2884"/>
                </a:cxn>
                <a:cxn ang="0">
                  <a:pos x="970" y="2875"/>
                </a:cxn>
                <a:cxn ang="0">
                  <a:pos x="1361" y="2872"/>
                </a:cxn>
                <a:cxn ang="0">
                  <a:pos x="1631" y="2866"/>
                </a:cxn>
                <a:cxn ang="0">
                  <a:pos x="1859" y="2853"/>
                </a:cxn>
                <a:cxn ang="0">
                  <a:pos x="2233" y="2853"/>
                </a:cxn>
                <a:cxn ang="0">
                  <a:pos x="2475" y="2862"/>
                </a:cxn>
                <a:cxn ang="0">
                  <a:pos x="2472" y="2549"/>
                </a:cxn>
                <a:cxn ang="0">
                  <a:pos x="2491" y="2249"/>
                </a:cxn>
                <a:cxn ang="0">
                  <a:pos x="2509" y="1880"/>
                </a:cxn>
                <a:cxn ang="0">
                  <a:pos x="2506" y="1484"/>
                </a:cxn>
                <a:cxn ang="0">
                  <a:pos x="2509" y="1149"/>
                </a:cxn>
                <a:cxn ang="0">
                  <a:pos x="2528" y="822"/>
                </a:cxn>
                <a:cxn ang="0">
                  <a:pos x="2518" y="497"/>
                </a:cxn>
                <a:cxn ang="0">
                  <a:pos x="2503" y="233"/>
                </a:cxn>
                <a:cxn ang="0">
                  <a:pos x="2497" y="49"/>
                </a:cxn>
                <a:cxn ang="0">
                  <a:pos x="2293" y="49"/>
                </a:cxn>
                <a:cxn ang="0">
                  <a:pos x="2121" y="45"/>
                </a:cxn>
                <a:cxn ang="0">
                  <a:pos x="1836" y="27"/>
                </a:cxn>
                <a:cxn ang="0">
                  <a:pos x="1414" y="30"/>
                </a:cxn>
                <a:cxn ang="0">
                  <a:pos x="973" y="27"/>
                </a:cxn>
                <a:cxn ang="0">
                  <a:pos x="537" y="30"/>
                </a:cxn>
                <a:cxn ang="0">
                  <a:pos x="27" y="25"/>
                </a:cxn>
                <a:cxn ang="0">
                  <a:pos x="5" y="12"/>
                </a:cxn>
              </a:cxnLst>
              <a:rect l="0" t="0" r="r" b="b"/>
              <a:pathLst>
                <a:path w="2546" h="2918">
                  <a:moveTo>
                    <a:pt x="5" y="12"/>
                  </a:moveTo>
                  <a:lnTo>
                    <a:pt x="226" y="0"/>
                  </a:lnTo>
                  <a:lnTo>
                    <a:pt x="522" y="6"/>
                  </a:lnTo>
                  <a:lnTo>
                    <a:pt x="878" y="6"/>
                  </a:lnTo>
                  <a:lnTo>
                    <a:pt x="1323" y="6"/>
                  </a:lnTo>
                  <a:lnTo>
                    <a:pt x="1617" y="6"/>
                  </a:lnTo>
                  <a:lnTo>
                    <a:pt x="2017" y="12"/>
                  </a:lnTo>
                  <a:lnTo>
                    <a:pt x="2287" y="18"/>
                  </a:lnTo>
                  <a:lnTo>
                    <a:pt x="2422" y="18"/>
                  </a:lnTo>
                  <a:lnTo>
                    <a:pt x="2516" y="18"/>
                  </a:lnTo>
                  <a:lnTo>
                    <a:pt x="2528" y="136"/>
                  </a:lnTo>
                  <a:lnTo>
                    <a:pt x="2534" y="302"/>
                  </a:lnTo>
                  <a:lnTo>
                    <a:pt x="2540" y="497"/>
                  </a:lnTo>
                  <a:lnTo>
                    <a:pt x="2540" y="640"/>
                  </a:lnTo>
                  <a:lnTo>
                    <a:pt x="2546" y="862"/>
                  </a:lnTo>
                  <a:lnTo>
                    <a:pt x="2540" y="1028"/>
                  </a:lnTo>
                  <a:lnTo>
                    <a:pt x="2540" y="1312"/>
                  </a:lnTo>
                  <a:lnTo>
                    <a:pt x="2534" y="1424"/>
                  </a:lnTo>
                  <a:lnTo>
                    <a:pt x="2534" y="1527"/>
                  </a:lnTo>
                  <a:lnTo>
                    <a:pt x="2528" y="1725"/>
                  </a:lnTo>
                  <a:lnTo>
                    <a:pt x="2528" y="2003"/>
                  </a:lnTo>
                  <a:lnTo>
                    <a:pt x="2528" y="2187"/>
                  </a:lnTo>
                  <a:lnTo>
                    <a:pt x="2516" y="2409"/>
                  </a:lnTo>
                  <a:lnTo>
                    <a:pt x="2497" y="2594"/>
                  </a:lnTo>
                  <a:lnTo>
                    <a:pt x="2497" y="2743"/>
                  </a:lnTo>
                  <a:lnTo>
                    <a:pt x="2516" y="2896"/>
                  </a:lnTo>
                  <a:lnTo>
                    <a:pt x="2460" y="2896"/>
                  </a:lnTo>
                  <a:lnTo>
                    <a:pt x="2274" y="2890"/>
                  </a:lnTo>
                  <a:lnTo>
                    <a:pt x="2061" y="2890"/>
                  </a:lnTo>
                  <a:lnTo>
                    <a:pt x="1931" y="2884"/>
                  </a:lnTo>
                  <a:lnTo>
                    <a:pt x="1820" y="2884"/>
                  </a:lnTo>
                  <a:lnTo>
                    <a:pt x="1715" y="2896"/>
                  </a:lnTo>
                  <a:lnTo>
                    <a:pt x="1443" y="2896"/>
                  </a:lnTo>
                  <a:lnTo>
                    <a:pt x="1291" y="2903"/>
                  </a:lnTo>
                  <a:lnTo>
                    <a:pt x="1074" y="2903"/>
                  </a:lnTo>
                  <a:lnTo>
                    <a:pt x="913" y="2904"/>
                  </a:lnTo>
                  <a:lnTo>
                    <a:pt x="756" y="2918"/>
                  </a:lnTo>
                  <a:lnTo>
                    <a:pt x="598" y="2918"/>
                  </a:lnTo>
                  <a:lnTo>
                    <a:pt x="506" y="2918"/>
                  </a:lnTo>
                  <a:lnTo>
                    <a:pt x="331" y="2915"/>
                  </a:lnTo>
                  <a:lnTo>
                    <a:pt x="171" y="2912"/>
                  </a:lnTo>
                  <a:lnTo>
                    <a:pt x="75" y="2912"/>
                  </a:lnTo>
                  <a:lnTo>
                    <a:pt x="0" y="2912"/>
                  </a:lnTo>
                  <a:lnTo>
                    <a:pt x="0" y="2881"/>
                  </a:lnTo>
                  <a:lnTo>
                    <a:pt x="154" y="2878"/>
                  </a:lnTo>
                  <a:lnTo>
                    <a:pt x="328" y="2878"/>
                  </a:lnTo>
                  <a:lnTo>
                    <a:pt x="488" y="2884"/>
                  </a:lnTo>
                  <a:lnTo>
                    <a:pt x="669" y="2884"/>
                  </a:lnTo>
                  <a:lnTo>
                    <a:pt x="804" y="2881"/>
                  </a:lnTo>
                  <a:lnTo>
                    <a:pt x="970" y="2875"/>
                  </a:lnTo>
                  <a:lnTo>
                    <a:pt x="1167" y="2872"/>
                  </a:lnTo>
                  <a:lnTo>
                    <a:pt x="1361" y="2872"/>
                  </a:lnTo>
                  <a:lnTo>
                    <a:pt x="1490" y="2866"/>
                  </a:lnTo>
                  <a:lnTo>
                    <a:pt x="1631" y="2866"/>
                  </a:lnTo>
                  <a:lnTo>
                    <a:pt x="1746" y="2866"/>
                  </a:lnTo>
                  <a:lnTo>
                    <a:pt x="1859" y="2853"/>
                  </a:lnTo>
                  <a:lnTo>
                    <a:pt x="2066" y="2844"/>
                  </a:lnTo>
                  <a:lnTo>
                    <a:pt x="2233" y="2853"/>
                  </a:lnTo>
                  <a:lnTo>
                    <a:pt x="2328" y="2853"/>
                  </a:lnTo>
                  <a:lnTo>
                    <a:pt x="2475" y="2862"/>
                  </a:lnTo>
                  <a:lnTo>
                    <a:pt x="2466" y="2760"/>
                  </a:lnTo>
                  <a:lnTo>
                    <a:pt x="2472" y="2549"/>
                  </a:lnTo>
                  <a:lnTo>
                    <a:pt x="2488" y="2329"/>
                  </a:lnTo>
                  <a:lnTo>
                    <a:pt x="2491" y="2249"/>
                  </a:lnTo>
                  <a:lnTo>
                    <a:pt x="2509" y="2052"/>
                  </a:lnTo>
                  <a:lnTo>
                    <a:pt x="2509" y="1880"/>
                  </a:lnTo>
                  <a:lnTo>
                    <a:pt x="2506" y="1682"/>
                  </a:lnTo>
                  <a:lnTo>
                    <a:pt x="2506" y="1484"/>
                  </a:lnTo>
                  <a:lnTo>
                    <a:pt x="2506" y="1278"/>
                  </a:lnTo>
                  <a:lnTo>
                    <a:pt x="2509" y="1149"/>
                  </a:lnTo>
                  <a:lnTo>
                    <a:pt x="2518" y="947"/>
                  </a:lnTo>
                  <a:lnTo>
                    <a:pt x="2528" y="822"/>
                  </a:lnTo>
                  <a:lnTo>
                    <a:pt x="2518" y="631"/>
                  </a:lnTo>
                  <a:lnTo>
                    <a:pt x="2518" y="497"/>
                  </a:lnTo>
                  <a:lnTo>
                    <a:pt x="2516" y="344"/>
                  </a:lnTo>
                  <a:lnTo>
                    <a:pt x="2503" y="233"/>
                  </a:lnTo>
                  <a:lnTo>
                    <a:pt x="2503" y="136"/>
                  </a:lnTo>
                  <a:lnTo>
                    <a:pt x="2497" y="49"/>
                  </a:lnTo>
                  <a:lnTo>
                    <a:pt x="2380" y="49"/>
                  </a:lnTo>
                  <a:lnTo>
                    <a:pt x="2293" y="49"/>
                  </a:lnTo>
                  <a:lnTo>
                    <a:pt x="2238" y="45"/>
                  </a:lnTo>
                  <a:lnTo>
                    <a:pt x="2121" y="45"/>
                  </a:lnTo>
                  <a:lnTo>
                    <a:pt x="2003" y="36"/>
                  </a:lnTo>
                  <a:lnTo>
                    <a:pt x="1836" y="27"/>
                  </a:lnTo>
                  <a:lnTo>
                    <a:pt x="1631" y="24"/>
                  </a:lnTo>
                  <a:lnTo>
                    <a:pt x="1414" y="30"/>
                  </a:lnTo>
                  <a:lnTo>
                    <a:pt x="1223" y="27"/>
                  </a:lnTo>
                  <a:lnTo>
                    <a:pt x="973" y="27"/>
                  </a:lnTo>
                  <a:lnTo>
                    <a:pt x="753" y="30"/>
                  </a:lnTo>
                  <a:lnTo>
                    <a:pt x="537" y="30"/>
                  </a:lnTo>
                  <a:lnTo>
                    <a:pt x="365" y="27"/>
                  </a:lnTo>
                  <a:lnTo>
                    <a:pt x="27" y="25"/>
                  </a:lnTo>
                  <a:lnTo>
                    <a:pt x="5" y="12"/>
                  </a:lnTo>
                  <a:lnTo>
                    <a:pt x="5" y="12"/>
                  </a:lnTo>
                  <a:close/>
                </a:path>
              </a:pathLst>
            </a:custGeom>
            <a:solidFill>
              <a:srgbClr val="000000"/>
            </a:solidFill>
            <a:ln w="9525">
              <a:noFill/>
              <a:round/>
              <a:headEnd/>
              <a:tailEnd/>
            </a:ln>
          </p:spPr>
          <p:txBody>
            <a:bodyPr/>
            <a:lstStyle/>
            <a:p>
              <a:endParaRPr lang="en-US"/>
            </a:p>
          </p:txBody>
        </p:sp>
        <p:sp>
          <p:nvSpPr>
            <p:cNvPr id="313622" name="Freeform 278"/>
            <p:cNvSpPr>
              <a:spLocks/>
            </p:cNvSpPr>
            <p:nvPr/>
          </p:nvSpPr>
          <p:spPr bwMode="auto">
            <a:xfrm>
              <a:off x="4656" y="21"/>
              <a:ext cx="34" cy="1449"/>
            </a:xfrm>
            <a:custGeom>
              <a:avLst/>
              <a:gdLst/>
              <a:ahLst/>
              <a:cxnLst>
                <a:cxn ang="0">
                  <a:pos x="46" y="0"/>
                </a:cxn>
                <a:cxn ang="0">
                  <a:pos x="21" y="271"/>
                </a:cxn>
                <a:cxn ang="0">
                  <a:pos x="21" y="524"/>
                </a:cxn>
                <a:cxn ang="0">
                  <a:pos x="15" y="824"/>
                </a:cxn>
                <a:cxn ang="0">
                  <a:pos x="26" y="1257"/>
                </a:cxn>
                <a:cxn ang="0">
                  <a:pos x="0" y="1485"/>
                </a:cxn>
                <a:cxn ang="0">
                  <a:pos x="0" y="1673"/>
                </a:cxn>
                <a:cxn ang="0">
                  <a:pos x="0" y="1876"/>
                </a:cxn>
                <a:cxn ang="0">
                  <a:pos x="29" y="2003"/>
                </a:cxn>
                <a:cxn ang="0">
                  <a:pos x="18" y="2203"/>
                </a:cxn>
                <a:cxn ang="0">
                  <a:pos x="18" y="2403"/>
                </a:cxn>
                <a:cxn ang="0">
                  <a:pos x="18" y="2570"/>
                </a:cxn>
                <a:cxn ang="0">
                  <a:pos x="21" y="2697"/>
                </a:cxn>
                <a:cxn ang="0">
                  <a:pos x="41" y="2900"/>
                </a:cxn>
                <a:cxn ang="0">
                  <a:pos x="57" y="2882"/>
                </a:cxn>
                <a:cxn ang="0">
                  <a:pos x="60" y="2823"/>
                </a:cxn>
                <a:cxn ang="0">
                  <a:pos x="57" y="2714"/>
                </a:cxn>
                <a:cxn ang="0">
                  <a:pos x="46" y="2637"/>
                </a:cxn>
                <a:cxn ang="0">
                  <a:pos x="46" y="2553"/>
                </a:cxn>
                <a:cxn ang="0">
                  <a:pos x="46" y="2413"/>
                </a:cxn>
                <a:cxn ang="0">
                  <a:pos x="41" y="2334"/>
                </a:cxn>
                <a:cxn ang="0">
                  <a:pos x="40" y="2220"/>
                </a:cxn>
                <a:cxn ang="0">
                  <a:pos x="46" y="2128"/>
                </a:cxn>
                <a:cxn ang="0">
                  <a:pos x="48" y="2044"/>
                </a:cxn>
                <a:cxn ang="0">
                  <a:pos x="48" y="1987"/>
                </a:cxn>
                <a:cxn ang="0">
                  <a:pos x="25" y="1912"/>
                </a:cxn>
                <a:cxn ang="0">
                  <a:pos x="24" y="1820"/>
                </a:cxn>
                <a:cxn ang="0">
                  <a:pos x="16" y="1707"/>
                </a:cxn>
                <a:cxn ang="0">
                  <a:pos x="18" y="1610"/>
                </a:cxn>
                <a:cxn ang="0">
                  <a:pos x="26" y="1481"/>
                </a:cxn>
                <a:cxn ang="0">
                  <a:pos x="29" y="1353"/>
                </a:cxn>
                <a:cxn ang="0">
                  <a:pos x="50" y="1259"/>
                </a:cxn>
                <a:cxn ang="0">
                  <a:pos x="54" y="1147"/>
                </a:cxn>
                <a:cxn ang="0">
                  <a:pos x="48" y="1003"/>
                </a:cxn>
                <a:cxn ang="0">
                  <a:pos x="46" y="832"/>
                </a:cxn>
                <a:cxn ang="0">
                  <a:pos x="37" y="677"/>
                </a:cxn>
                <a:cxn ang="0">
                  <a:pos x="44" y="447"/>
                </a:cxn>
                <a:cxn ang="0">
                  <a:pos x="41" y="324"/>
                </a:cxn>
                <a:cxn ang="0">
                  <a:pos x="44" y="216"/>
                </a:cxn>
                <a:cxn ang="0">
                  <a:pos x="48" y="134"/>
                </a:cxn>
                <a:cxn ang="0">
                  <a:pos x="54" y="72"/>
                </a:cxn>
                <a:cxn ang="0">
                  <a:pos x="60" y="41"/>
                </a:cxn>
                <a:cxn ang="0">
                  <a:pos x="68" y="13"/>
                </a:cxn>
                <a:cxn ang="0">
                  <a:pos x="46" y="0"/>
                </a:cxn>
                <a:cxn ang="0">
                  <a:pos x="46" y="0"/>
                </a:cxn>
              </a:cxnLst>
              <a:rect l="0" t="0" r="r" b="b"/>
              <a:pathLst>
                <a:path w="68" h="2900">
                  <a:moveTo>
                    <a:pt x="46" y="0"/>
                  </a:moveTo>
                  <a:lnTo>
                    <a:pt x="21" y="271"/>
                  </a:lnTo>
                  <a:lnTo>
                    <a:pt x="21" y="524"/>
                  </a:lnTo>
                  <a:lnTo>
                    <a:pt x="15" y="824"/>
                  </a:lnTo>
                  <a:lnTo>
                    <a:pt x="26" y="1257"/>
                  </a:lnTo>
                  <a:lnTo>
                    <a:pt x="0" y="1485"/>
                  </a:lnTo>
                  <a:lnTo>
                    <a:pt x="0" y="1673"/>
                  </a:lnTo>
                  <a:lnTo>
                    <a:pt x="0" y="1876"/>
                  </a:lnTo>
                  <a:lnTo>
                    <a:pt x="29" y="2003"/>
                  </a:lnTo>
                  <a:lnTo>
                    <a:pt x="18" y="2203"/>
                  </a:lnTo>
                  <a:lnTo>
                    <a:pt x="18" y="2403"/>
                  </a:lnTo>
                  <a:lnTo>
                    <a:pt x="18" y="2570"/>
                  </a:lnTo>
                  <a:lnTo>
                    <a:pt x="21" y="2697"/>
                  </a:lnTo>
                  <a:lnTo>
                    <a:pt x="41" y="2900"/>
                  </a:lnTo>
                  <a:lnTo>
                    <a:pt x="57" y="2882"/>
                  </a:lnTo>
                  <a:lnTo>
                    <a:pt x="60" y="2823"/>
                  </a:lnTo>
                  <a:lnTo>
                    <a:pt x="57" y="2714"/>
                  </a:lnTo>
                  <a:lnTo>
                    <a:pt x="46" y="2637"/>
                  </a:lnTo>
                  <a:lnTo>
                    <a:pt x="46" y="2553"/>
                  </a:lnTo>
                  <a:lnTo>
                    <a:pt x="46" y="2413"/>
                  </a:lnTo>
                  <a:lnTo>
                    <a:pt x="41" y="2334"/>
                  </a:lnTo>
                  <a:lnTo>
                    <a:pt x="40" y="2220"/>
                  </a:lnTo>
                  <a:lnTo>
                    <a:pt x="46" y="2128"/>
                  </a:lnTo>
                  <a:lnTo>
                    <a:pt x="48" y="2044"/>
                  </a:lnTo>
                  <a:lnTo>
                    <a:pt x="48" y="1987"/>
                  </a:lnTo>
                  <a:lnTo>
                    <a:pt x="25" y="1912"/>
                  </a:lnTo>
                  <a:lnTo>
                    <a:pt x="24" y="1820"/>
                  </a:lnTo>
                  <a:lnTo>
                    <a:pt x="16" y="1707"/>
                  </a:lnTo>
                  <a:lnTo>
                    <a:pt x="18" y="1610"/>
                  </a:lnTo>
                  <a:lnTo>
                    <a:pt x="26" y="1481"/>
                  </a:lnTo>
                  <a:lnTo>
                    <a:pt x="29" y="1353"/>
                  </a:lnTo>
                  <a:lnTo>
                    <a:pt x="50" y="1259"/>
                  </a:lnTo>
                  <a:lnTo>
                    <a:pt x="54" y="1147"/>
                  </a:lnTo>
                  <a:lnTo>
                    <a:pt x="48" y="1003"/>
                  </a:lnTo>
                  <a:lnTo>
                    <a:pt x="46" y="832"/>
                  </a:lnTo>
                  <a:lnTo>
                    <a:pt x="37" y="677"/>
                  </a:lnTo>
                  <a:lnTo>
                    <a:pt x="44" y="447"/>
                  </a:lnTo>
                  <a:lnTo>
                    <a:pt x="41" y="324"/>
                  </a:lnTo>
                  <a:lnTo>
                    <a:pt x="44" y="216"/>
                  </a:lnTo>
                  <a:lnTo>
                    <a:pt x="48" y="134"/>
                  </a:lnTo>
                  <a:lnTo>
                    <a:pt x="54" y="72"/>
                  </a:lnTo>
                  <a:lnTo>
                    <a:pt x="60" y="41"/>
                  </a:lnTo>
                  <a:lnTo>
                    <a:pt x="68" y="13"/>
                  </a:lnTo>
                  <a:lnTo>
                    <a:pt x="46" y="0"/>
                  </a:lnTo>
                  <a:lnTo>
                    <a:pt x="46" y="0"/>
                  </a:lnTo>
                  <a:close/>
                </a:path>
              </a:pathLst>
            </a:custGeom>
            <a:solidFill>
              <a:srgbClr val="000000"/>
            </a:solidFill>
            <a:ln w="9525">
              <a:noFill/>
              <a:round/>
              <a:headEnd/>
              <a:tailEnd/>
            </a:ln>
          </p:spPr>
          <p:txBody>
            <a:bodyPr/>
            <a:lstStyle/>
            <a:p>
              <a:endParaRPr lang="en-US"/>
            </a:p>
          </p:txBody>
        </p:sp>
        <p:sp>
          <p:nvSpPr>
            <p:cNvPr id="313623" name="Freeform 279"/>
            <p:cNvSpPr>
              <a:spLocks/>
            </p:cNvSpPr>
            <p:nvPr/>
          </p:nvSpPr>
          <p:spPr bwMode="auto">
            <a:xfrm>
              <a:off x="5699" y="1084"/>
              <a:ext cx="6" cy="8"/>
            </a:xfrm>
            <a:custGeom>
              <a:avLst/>
              <a:gdLst/>
              <a:ahLst/>
              <a:cxnLst>
                <a:cxn ang="0">
                  <a:pos x="12" y="0"/>
                </a:cxn>
                <a:cxn ang="0">
                  <a:pos x="0" y="16"/>
                </a:cxn>
                <a:cxn ang="0">
                  <a:pos x="12" y="16"/>
                </a:cxn>
                <a:cxn ang="0">
                  <a:pos x="12" y="0"/>
                </a:cxn>
                <a:cxn ang="0">
                  <a:pos x="12" y="0"/>
                </a:cxn>
              </a:cxnLst>
              <a:rect l="0" t="0" r="r" b="b"/>
              <a:pathLst>
                <a:path w="12" h="16">
                  <a:moveTo>
                    <a:pt x="12" y="0"/>
                  </a:moveTo>
                  <a:lnTo>
                    <a:pt x="0" y="16"/>
                  </a:lnTo>
                  <a:lnTo>
                    <a:pt x="12" y="16"/>
                  </a:lnTo>
                  <a:lnTo>
                    <a:pt x="12" y="0"/>
                  </a:lnTo>
                  <a:lnTo>
                    <a:pt x="12" y="0"/>
                  </a:lnTo>
                  <a:close/>
                </a:path>
              </a:pathLst>
            </a:custGeom>
            <a:solidFill>
              <a:srgbClr val="FF8000"/>
            </a:solidFill>
            <a:ln w="9525">
              <a:noFill/>
              <a:round/>
              <a:headEnd/>
              <a:tailEnd/>
            </a:ln>
          </p:spPr>
          <p:txBody>
            <a:bodyPr/>
            <a:lstStyle/>
            <a:p>
              <a:endParaRPr lang="en-US"/>
            </a:p>
          </p:txBody>
        </p:sp>
        <p:sp>
          <p:nvSpPr>
            <p:cNvPr id="313624" name="Freeform 280"/>
            <p:cNvSpPr>
              <a:spLocks/>
            </p:cNvSpPr>
            <p:nvPr/>
          </p:nvSpPr>
          <p:spPr bwMode="auto">
            <a:xfrm>
              <a:off x="5752" y="1101"/>
              <a:ext cx="7" cy="8"/>
            </a:xfrm>
            <a:custGeom>
              <a:avLst/>
              <a:gdLst/>
              <a:ahLst/>
              <a:cxnLst>
                <a:cxn ang="0">
                  <a:pos x="0" y="0"/>
                </a:cxn>
                <a:cxn ang="0">
                  <a:pos x="0" y="18"/>
                </a:cxn>
                <a:cxn ang="0">
                  <a:pos x="13" y="13"/>
                </a:cxn>
                <a:cxn ang="0">
                  <a:pos x="0" y="0"/>
                </a:cxn>
                <a:cxn ang="0">
                  <a:pos x="0" y="0"/>
                </a:cxn>
              </a:cxnLst>
              <a:rect l="0" t="0" r="r" b="b"/>
              <a:pathLst>
                <a:path w="13" h="18">
                  <a:moveTo>
                    <a:pt x="0" y="0"/>
                  </a:moveTo>
                  <a:lnTo>
                    <a:pt x="0" y="18"/>
                  </a:lnTo>
                  <a:lnTo>
                    <a:pt x="13" y="13"/>
                  </a:lnTo>
                  <a:lnTo>
                    <a:pt x="0" y="0"/>
                  </a:lnTo>
                  <a:lnTo>
                    <a:pt x="0" y="0"/>
                  </a:lnTo>
                  <a:close/>
                </a:path>
              </a:pathLst>
            </a:custGeom>
            <a:solidFill>
              <a:srgbClr val="FF8000"/>
            </a:solidFill>
            <a:ln w="9525">
              <a:noFill/>
              <a:round/>
              <a:headEnd/>
              <a:tailEnd/>
            </a:ln>
          </p:spPr>
          <p:txBody>
            <a:bodyPr/>
            <a:lstStyle/>
            <a:p>
              <a:endParaRPr lang="en-US"/>
            </a:p>
          </p:txBody>
        </p:sp>
        <p:sp>
          <p:nvSpPr>
            <p:cNvPr id="313625" name="Freeform 281"/>
            <p:cNvSpPr>
              <a:spLocks/>
            </p:cNvSpPr>
            <p:nvPr/>
          </p:nvSpPr>
          <p:spPr bwMode="auto">
            <a:xfrm>
              <a:off x="5722" y="1120"/>
              <a:ext cx="13" cy="7"/>
            </a:xfrm>
            <a:custGeom>
              <a:avLst/>
              <a:gdLst/>
              <a:ahLst/>
              <a:cxnLst>
                <a:cxn ang="0">
                  <a:pos x="0" y="0"/>
                </a:cxn>
                <a:cxn ang="0">
                  <a:pos x="28" y="0"/>
                </a:cxn>
                <a:cxn ang="0">
                  <a:pos x="10" y="15"/>
                </a:cxn>
                <a:cxn ang="0">
                  <a:pos x="0" y="0"/>
                </a:cxn>
                <a:cxn ang="0">
                  <a:pos x="0" y="0"/>
                </a:cxn>
              </a:cxnLst>
              <a:rect l="0" t="0" r="r" b="b"/>
              <a:pathLst>
                <a:path w="28" h="15">
                  <a:moveTo>
                    <a:pt x="0" y="0"/>
                  </a:moveTo>
                  <a:lnTo>
                    <a:pt x="28" y="0"/>
                  </a:lnTo>
                  <a:lnTo>
                    <a:pt x="10" y="15"/>
                  </a:lnTo>
                  <a:lnTo>
                    <a:pt x="0" y="0"/>
                  </a:lnTo>
                  <a:lnTo>
                    <a:pt x="0" y="0"/>
                  </a:lnTo>
                  <a:close/>
                </a:path>
              </a:pathLst>
            </a:custGeom>
            <a:solidFill>
              <a:srgbClr val="FF8000"/>
            </a:solidFill>
            <a:ln w="9525">
              <a:noFill/>
              <a:round/>
              <a:headEnd/>
              <a:tailEnd/>
            </a:ln>
          </p:spPr>
          <p:txBody>
            <a:bodyPr/>
            <a:lstStyle/>
            <a:p>
              <a:endParaRPr lang="en-US"/>
            </a:p>
          </p:txBody>
        </p:sp>
        <p:sp>
          <p:nvSpPr>
            <p:cNvPr id="313626" name="Freeform 282"/>
            <p:cNvSpPr>
              <a:spLocks/>
            </p:cNvSpPr>
            <p:nvPr/>
          </p:nvSpPr>
          <p:spPr bwMode="auto">
            <a:xfrm>
              <a:off x="5755" y="1157"/>
              <a:ext cx="9" cy="10"/>
            </a:xfrm>
            <a:custGeom>
              <a:avLst/>
              <a:gdLst/>
              <a:ahLst/>
              <a:cxnLst>
                <a:cxn ang="0">
                  <a:pos x="3" y="0"/>
                </a:cxn>
                <a:cxn ang="0">
                  <a:pos x="0" y="19"/>
                </a:cxn>
                <a:cxn ang="0">
                  <a:pos x="17" y="15"/>
                </a:cxn>
                <a:cxn ang="0">
                  <a:pos x="3" y="0"/>
                </a:cxn>
                <a:cxn ang="0">
                  <a:pos x="3" y="0"/>
                </a:cxn>
              </a:cxnLst>
              <a:rect l="0" t="0" r="r" b="b"/>
              <a:pathLst>
                <a:path w="17" h="19">
                  <a:moveTo>
                    <a:pt x="3" y="0"/>
                  </a:moveTo>
                  <a:lnTo>
                    <a:pt x="0" y="19"/>
                  </a:lnTo>
                  <a:lnTo>
                    <a:pt x="17" y="15"/>
                  </a:lnTo>
                  <a:lnTo>
                    <a:pt x="3" y="0"/>
                  </a:lnTo>
                  <a:lnTo>
                    <a:pt x="3" y="0"/>
                  </a:lnTo>
                  <a:close/>
                </a:path>
              </a:pathLst>
            </a:custGeom>
            <a:solidFill>
              <a:srgbClr val="FF8000"/>
            </a:solidFill>
            <a:ln w="9525">
              <a:noFill/>
              <a:round/>
              <a:headEnd/>
              <a:tailEnd/>
            </a:ln>
          </p:spPr>
          <p:txBody>
            <a:bodyPr/>
            <a:lstStyle/>
            <a:p>
              <a:endParaRPr lang="en-US"/>
            </a:p>
          </p:txBody>
        </p:sp>
        <p:sp>
          <p:nvSpPr>
            <p:cNvPr id="313627" name="Freeform 283"/>
            <p:cNvSpPr>
              <a:spLocks/>
            </p:cNvSpPr>
            <p:nvPr/>
          </p:nvSpPr>
          <p:spPr bwMode="auto">
            <a:xfrm>
              <a:off x="5778" y="1061"/>
              <a:ext cx="11" cy="7"/>
            </a:xfrm>
            <a:custGeom>
              <a:avLst/>
              <a:gdLst/>
              <a:ahLst/>
              <a:cxnLst>
                <a:cxn ang="0">
                  <a:pos x="10" y="0"/>
                </a:cxn>
                <a:cxn ang="0">
                  <a:pos x="0" y="13"/>
                </a:cxn>
                <a:cxn ang="0">
                  <a:pos x="22" y="14"/>
                </a:cxn>
                <a:cxn ang="0">
                  <a:pos x="10" y="0"/>
                </a:cxn>
                <a:cxn ang="0">
                  <a:pos x="10" y="0"/>
                </a:cxn>
              </a:cxnLst>
              <a:rect l="0" t="0" r="r" b="b"/>
              <a:pathLst>
                <a:path w="22" h="14">
                  <a:moveTo>
                    <a:pt x="10" y="0"/>
                  </a:moveTo>
                  <a:lnTo>
                    <a:pt x="0" y="13"/>
                  </a:lnTo>
                  <a:lnTo>
                    <a:pt x="22" y="14"/>
                  </a:lnTo>
                  <a:lnTo>
                    <a:pt x="10" y="0"/>
                  </a:lnTo>
                  <a:lnTo>
                    <a:pt x="10" y="0"/>
                  </a:lnTo>
                  <a:close/>
                </a:path>
              </a:pathLst>
            </a:custGeom>
            <a:solidFill>
              <a:srgbClr val="FF8000"/>
            </a:solidFill>
            <a:ln w="9525">
              <a:noFill/>
              <a:round/>
              <a:headEnd/>
              <a:tailEnd/>
            </a:ln>
          </p:spPr>
          <p:txBody>
            <a:bodyPr/>
            <a:lstStyle/>
            <a:p>
              <a:endParaRPr lang="en-US"/>
            </a:p>
          </p:txBody>
        </p:sp>
        <p:sp>
          <p:nvSpPr>
            <p:cNvPr id="313628" name="Freeform 284"/>
            <p:cNvSpPr>
              <a:spLocks/>
            </p:cNvSpPr>
            <p:nvPr/>
          </p:nvSpPr>
          <p:spPr bwMode="auto">
            <a:xfrm>
              <a:off x="5816" y="1061"/>
              <a:ext cx="8" cy="8"/>
            </a:xfrm>
            <a:custGeom>
              <a:avLst/>
              <a:gdLst/>
              <a:ahLst/>
              <a:cxnLst>
                <a:cxn ang="0">
                  <a:pos x="0" y="7"/>
                </a:cxn>
                <a:cxn ang="0">
                  <a:pos x="11" y="0"/>
                </a:cxn>
                <a:cxn ang="0">
                  <a:pos x="14" y="16"/>
                </a:cxn>
                <a:cxn ang="0">
                  <a:pos x="0" y="7"/>
                </a:cxn>
                <a:cxn ang="0">
                  <a:pos x="0" y="7"/>
                </a:cxn>
              </a:cxnLst>
              <a:rect l="0" t="0" r="r" b="b"/>
              <a:pathLst>
                <a:path w="14" h="16">
                  <a:moveTo>
                    <a:pt x="0" y="7"/>
                  </a:moveTo>
                  <a:lnTo>
                    <a:pt x="11" y="0"/>
                  </a:lnTo>
                  <a:lnTo>
                    <a:pt x="14" y="16"/>
                  </a:lnTo>
                  <a:lnTo>
                    <a:pt x="0" y="7"/>
                  </a:lnTo>
                  <a:lnTo>
                    <a:pt x="0" y="7"/>
                  </a:lnTo>
                  <a:close/>
                </a:path>
              </a:pathLst>
            </a:custGeom>
            <a:solidFill>
              <a:srgbClr val="FF8000"/>
            </a:solidFill>
            <a:ln w="9525">
              <a:noFill/>
              <a:round/>
              <a:headEnd/>
              <a:tailEnd/>
            </a:ln>
          </p:spPr>
          <p:txBody>
            <a:bodyPr/>
            <a:lstStyle/>
            <a:p>
              <a:endParaRPr lang="en-US"/>
            </a:p>
          </p:txBody>
        </p:sp>
        <p:sp>
          <p:nvSpPr>
            <p:cNvPr id="313629" name="Freeform 285"/>
            <p:cNvSpPr>
              <a:spLocks/>
            </p:cNvSpPr>
            <p:nvPr/>
          </p:nvSpPr>
          <p:spPr bwMode="auto">
            <a:xfrm>
              <a:off x="5830" y="1023"/>
              <a:ext cx="9" cy="8"/>
            </a:xfrm>
            <a:custGeom>
              <a:avLst/>
              <a:gdLst/>
              <a:ahLst/>
              <a:cxnLst>
                <a:cxn ang="0">
                  <a:pos x="11" y="0"/>
                </a:cxn>
                <a:cxn ang="0">
                  <a:pos x="0" y="15"/>
                </a:cxn>
                <a:cxn ang="0">
                  <a:pos x="17" y="16"/>
                </a:cxn>
                <a:cxn ang="0">
                  <a:pos x="11" y="0"/>
                </a:cxn>
                <a:cxn ang="0">
                  <a:pos x="11" y="0"/>
                </a:cxn>
              </a:cxnLst>
              <a:rect l="0" t="0" r="r" b="b"/>
              <a:pathLst>
                <a:path w="17" h="16">
                  <a:moveTo>
                    <a:pt x="11" y="0"/>
                  </a:moveTo>
                  <a:lnTo>
                    <a:pt x="0" y="15"/>
                  </a:lnTo>
                  <a:lnTo>
                    <a:pt x="17" y="16"/>
                  </a:lnTo>
                  <a:lnTo>
                    <a:pt x="11" y="0"/>
                  </a:lnTo>
                  <a:lnTo>
                    <a:pt x="11" y="0"/>
                  </a:lnTo>
                  <a:close/>
                </a:path>
              </a:pathLst>
            </a:custGeom>
            <a:solidFill>
              <a:srgbClr val="FF8000"/>
            </a:solidFill>
            <a:ln w="9525">
              <a:noFill/>
              <a:round/>
              <a:headEnd/>
              <a:tailEnd/>
            </a:ln>
          </p:spPr>
          <p:txBody>
            <a:bodyPr/>
            <a:lstStyle/>
            <a:p>
              <a:endParaRPr lang="en-US"/>
            </a:p>
          </p:txBody>
        </p:sp>
        <p:sp>
          <p:nvSpPr>
            <p:cNvPr id="313630" name="Freeform 286"/>
            <p:cNvSpPr>
              <a:spLocks/>
            </p:cNvSpPr>
            <p:nvPr/>
          </p:nvSpPr>
          <p:spPr bwMode="auto">
            <a:xfrm>
              <a:off x="5832" y="1047"/>
              <a:ext cx="5" cy="6"/>
            </a:xfrm>
            <a:custGeom>
              <a:avLst/>
              <a:gdLst/>
              <a:ahLst/>
              <a:cxnLst>
                <a:cxn ang="0">
                  <a:pos x="9" y="0"/>
                </a:cxn>
                <a:cxn ang="0">
                  <a:pos x="0" y="10"/>
                </a:cxn>
                <a:cxn ang="0">
                  <a:pos x="11" y="12"/>
                </a:cxn>
                <a:cxn ang="0">
                  <a:pos x="9" y="0"/>
                </a:cxn>
                <a:cxn ang="0">
                  <a:pos x="9" y="0"/>
                </a:cxn>
              </a:cxnLst>
              <a:rect l="0" t="0" r="r" b="b"/>
              <a:pathLst>
                <a:path w="11" h="12">
                  <a:moveTo>
                    <a:pt x="9" y="0"/>
                  </a:moveTo>
                  <a:lnTo>
                    <a:pt x="0" y="10"/>
                  </a:lnTo>
                  <a:lnTo>
                    <a:pt x="11" y="12"/>
                  </a:lnTo>
                  <a:lnTo>
                    <a:pt x="9" y="0"/>
                  </a:lnTo>
                  <a:lnTo>
                    <a:pt x="9" y="0"/>
                  </a:lnTo>
                  <a:close/>
                </a:path>
              </a:pathLst>
            </a:custGeom>
            <a:solidFill>
              <a:srgbClr val="FF8000"/>
            </a:solidFill>
            <a:ln w="9525">
              <a:noFill/>
              <a:round/>
              <a:headEnd/>
              <a:tailEnd/>
            </a:ln>
          </p:spPr>
          <p:txBody>
            <a:bodyPr/>
            <a:lstStyle/>
            <a:p>
              <a:endParaRPr lang="en-US"/>
            </a:p>
          </p:txBody>
        </p:sp>
        <p:sp>
          <p:nvSpPr>
            <p:cNvPr id="313631" name="Freeform 287"/>
            <p:cNvSpPr>
              <a:spLocks/>
            </p:cNvSpPr>
            <p:nvPr/>
          </p:nvSpPr>
          <p:spPr bwMode="auto">
            <a:xfrm>
              <a:off x="5843" y="995"/>
              <a:ext cx="8" cy="6"/>
            </a:xfrm>
            <a:custGeom>
              <a:avLst/>
              <a:gdLst/>
              <a:ahLst/>
              <a:cxnLst>
                <a:cxn ang="0">
                  <a:pos x="15" y="0"/>
                </a:cxn>
                <a:cxn ang="0">
                  <a:pos x="0" y="11"/>
                </a:cxn>
                <a:cxn ang="0">
                  <a:pos x="15" y="14"/>
                </a:cxn>
                <a:cxn ang="0">
                  <a:pos x="15" y="0"/>
                </a:cxn>
                <a:cxn ang="0">
                  <a:pos x="15" y="0"/>
                </a:cxn>
              </a:cxnLst>
              <a:rect l="0" t="0" r="r" b="b"/>
              <a:pathLst>
                <a:path w="15" h="14">
                  <a:moveTo>
                    <a:pt x="15" y="0"/>
                  </a:moveTo>
                  <a:lnTo>
                    <a:pt x="0" y="11"/>
                  </a:lnTo>
                  <a:lnTo>
                    <a:pt x="15" y="14"/>
                  </a:lnTo>
                  <a:lnTo>
                    <a:pt x="15" y="0"/>
                  </a:lnTo>
                  <a:lnTo>
                    <a:pt x="15" y="0"/>
                  </a:lnTo>
                  <a:close/>
                </a:path>
              </a:pathLst>
            </a:custGeom>
            <a:solidFill>
              <a:srgbClr val="FF8000"/>
            </a:solidFill>
            <a:ln w="9525">
              <a:noFill/>
              <a:round/>
              <a:headEnd/>
              <a:tailEnd/>
            </a:ln>
          </p:spPr>
          <p:txBody>
            <a:bodyPr/>
            <a:lstStyle/>
            <a:p>
              <a:endParaRPr lang="en-US"/>
            </a:p>
          </p:txBody>
        </p:sp>
        <p:sp>
          <p:nvSpPr>
            <p:cNvPr id="313632" name="Freeform 288"/>
            <p:cNvSpPr>
              <a:spLocks/>
            </p:cNvSpPr>
            <p:nvPr/>
          </p:nvSpPr>
          <p:spPr bwMode="auto">
            <a:xfrm>
              <a:off x="5703" y="1060"/>
              <a:ext cx="7" cy="7"/>
            </a:xfrm>
            <a:custGeom>
              <a:avLst/>
              <a:gdLst/>
              <a:ahLst/>
              <a:cxnLst>
                <a:cxn ang="0">
                  <a:pos x="15" y="0"/>
                </a:cxn>
                <a:cxn ang="0">
                  <a:pos x="0" y="2"/>
                </a:cxn>
                <a:cxn ang="0">
                  <a:pos x="12" y="13"/>
                </a:cxn>
                <a:cxn ang="0">
                  <a:pos x="15" y="0"/>
                </a:cxn>
                <a:cxn ang="0">
                  <a:pos x="15" y="0"/>
                </a:cxn>
              </a:cxnLst>
              <a:rect l="0" t="0" r="r" b="b"/>
              <a:pathLst>
                <a:path w="15" h="13">
                  <a:moveTo>
                    <a:pt x="15" y="0"/>
                  </a:moveTo>
                  <a:lnTo>
                    <a:pt x="0" y="2"/>
                  </a:lnTo>
                  <a:lnTo>
                    <a:pt x="12" y="13"/>
                  </a:lnTo>
                  <a:lnTo>
                    <a:pt x="15" y="0"/>
                  </a:lnTo>
                  <a:lnTo>
                    <a:pt x="15" y="0"/>
                  </a:lnTo>
                  <a:close/>
                </a:path>
              </a:pathLst>
            </a:custGeom>
            <a:solidFill>
              <a:srgbClr val="FF8000"/>
            </a:solidFill>
            <a:ln w="9525">
              <a:noFill/>
              <a:round/>
              <a:headEnd/>
              <a:tailEnd/>
            </a:ln>
          </p:spPr>
          <p:txBody>
            <a:bodyPr/>
            <a:lstStyle/>
            <a:p>
              <a:endParaRPr lang="en-US"/>
            </a:p>
          </p:txBody>
        </p:sp>
        <p:sp>
          <p:nvSpPr>
            <p:cNvPr id="313633" name="Freeform 289"/>
            <p:cNvSpPr>
              <a:spLocks/>
            </p:cNvSpPr>
            <p:nvPr/>
          </p:nvSpPr>
          <p:spPr bwMode="auto">
            <a:xfrm>
              <a:off x="5660" y="1067"/>
              <a:ext cx="13" cy="6"/>
            </a:xfrm>
            <a:custGeom>
              <a:avLst/>
              <a:gdLst/>
              <a:ahLst/>
              <a:cxnLst>
                <a:cxn ang="0">
                  <a:pos x="19" y="0"/>
                </a:cxn>
                <a:cxn ang="0">
                  <a:pos x="0" y="6"/>
                </a:cxn>
                <a:cxn ang="0">
                  <a:pos x="26" y="12"/>
                </a:cxn>
                <a:cxn ang="0">
                  <a:pos x="19" y="0"/>
                </a:cxn>
                <a:cxn ang="0">
                  <a:pos x="19" y="0"/>
                </a:cxn>
              </a:cxnLst>
              <a:rect l="0" t="0" r="r" b="b"/>
              <a:pathLst>
                <a:path w="26" h="12">
                  <a:moveTo>
                    <a:pt x="19" y="0"/>
                  </a:moveTo>
                  <a:lnTo>
                    <a:pt x="0" y="6"/>
                  </a:lnTo>
                  <a:lnTo>
                    <a:pt x="26" y="12"/>
                  </a:lnTo>
                  <a:lnTo>
                    <a:pt x="19" y="0"/>
                  </a:lnTo>
                  <a:lnTo>
                    <a:pt x="19" y="0"/>
                  </a:lnTo>
                  <a:close/>
                </a:path>
              </a:pathLst>
            </a:custGeom>
            <a:solidFill>
              <a:srgbClr val="FF8000"/>
            </a:solidFill>
            <a:ln w="9525">
              <a:noFill/>
              <a:round/>
              <a:headEnd/>
              <a:tailEnd/>
            </a:ln>
          </p:spPr>
          <p:txBody>
            <a:bodyPr/>
            <a:lstStyle/>
            <a:p>
              <a:endParaRPr lang="en-US"/>
            </a:p>
          </p:txBody>
        </p:sp>
        <p:sp>
          <p:nvSpPr>
            <p:cNvPr id="313634" name="Freeform 290"/>
            <p:cNvSpPr>
              <a:spLocks/>
            </p:cNvSpPr>
            <p:nvPr/>
          </p:nvSpPr>
          <p:spPr bwMode="auto">
            <a:xfrm>
              <a:off x="5616" y="1062"/>
              <a:ext cx="4" cy="8"/>
            </a:xfrm>
            <a:custGeom>
              <a:avLst/>
              <a:gdLst/>
              <a:ahLst/>
              <a:cxnLst>
                <a:cxn ang="0">
                  <a:pos x="0" y="0"/>
                </a:cxn>
                <a:cxn ang="0">
                  <a:pos x="0" y="18"/>
                </a:cxn>
                <a:cxn ang="0">
                  <a:pos x="9" y="9"/>
                </a:cxn>
                <a:cxn ang="0">
                  <a:pos x="0" y="0"/>
                </a:cxn>
                <a:cxn ang="0">
                  <a:pos x="0" y="0"/>
                </a:cxn>
              </a:cxnLst>
              <a:rect l="0" t="0" r="r" b="b"/>
              <a:pathLst>
                <a:path w="9" h="18">
                  <a:moveTo>
                    <a:pt x="0" y="0"/>
                  </a:moveTo>
                  <a:lnTo>
                    <a:pt x="0" y="18"/>
                  </a:lnTo>
                  <a:lnTo>
                    <a:pt x="9" y="9"/>
                  </a:lnTo>
                  <a:lnTo>
                    <a:pt x="0" y="0"/>
                  </a:lnTo>
                  <a:lnTo>
                    <a:pt x="0" y="0"/>
                  </a:lnTo>
                  <a:close/>
                </a:path>
              </a:pathLst>
            </a:custGeom>
            <a:solidFill>
              <a:srgbClr val="FF8000"/>
            </a:solidFill>
            <a:ln w="9525">
              <a:noFill/>
              <a:round/>
              <a:headEnd/>
              <a:tailEnd/>
            </a:ln>
          </p:spPr>
          <p:txBody>
            <a:bodyPr/>
            <a:lstStyle/>
            <a:p>
              <a:endParaRPr lang="en-US"/>
            </a:p>
          </p:txBody>
        </p:sp>
        <p:sp>
          <p:nvSpPr>
            <p:cNvPr id="313635" name="Freeform 291"/>
            <p:cNvSpPr>
              <a:spLocks/>
            </p:cNvSpPr>
            <p:nvPr/>
          </p:nvSpPr>
          <p:spPr bwMode="auto">
            <a:xfrm>
              <a:off x="5599" y="1015"/>
              <a:ext cx="4" cy="7"/>
            </a:xfrm>
            <a:custGeom>
              <a:avLst/>
              <a:gdLst/>
              <a:ahLst/>
              <a:cxnLst>
                <a:cxn ang="0">
                  <a:pos x="8" y="0"/>
                </a:cxn>
                <a:cxn ang="0">
                  <a:pos x="0" y="9"/>
                </a:cxn>
                <a:cxn ang="0">
                  <a:pos x="8" y="15"/>
                </a:cxn>
                <a:cxn ang="0">
                  <a:pos x="8" y="0"/>
                </a:cxn>
                <a:cxn ang="0">
                  <a:pos x="8" y="0"/>
                </a:cxn>
              </a:cxnLst>
              <a:rect l="0" t="0" r="r" b="b"/>
              <a:pathLst>
                <a:path w="8" h="15">
                  <a:moveTo>
                    <a:pt x="8" y="0"/>
                  </a:moveTo>
                  <a:lnTo>
                    <a:pt x="0" y="9"/>
                  </a:lnTo>
                  <a:lnTo>
                    <a:pt x="8" y="15"/>
                  </a:lnTo>
                  <a:lnTo>
                    <a:pt x="8" y="0"/>
                  </a:lnTo>
                  <a:lnTo>
                    <a:pt x="8" y="0"/>
                  </a:lnTo>
                  <a:close/>
                </a:path>
              </a:pathLst>
            </a:custGeom>
            <a:solidFill>
              <a:srgbClr val="FF8000"/>
            </a:solidFill>
            <a:ln w="9525">
              <a:noFill/>
              <a:round/>
              <a:headEnd/>
              <a:tailEnd/>
            </a:ln>
          </p:spPr>
          <p:txBody>
            <a:bodyPr/>
            <a:lstStyle/>
            <a:p>
              <a:endParaRPr lang="en-US"/>
            </a:p>
          </p:txBody>
        </p:sp>
        <p:sp>
          <p:nvSpPr>
            <p:cNvPr id="313636" name="Freeform 292"/>
            <p:cNvSpPr>
              <a:spLocks/>
            </p:cNvSpPr>
            <p:nvPr/>
          </p:nvSpPr>
          <p:spPr bwMode="auto">
            <a:xfrm>
              <a:off x="5600" y="1034"/>
              <a:ext cx="8" cy="11"/>
            </a:xfrm>
            <a:custGeom>
              <a:avLst/>
              <a:gdLst/>
              <a:ahLst/>
              <a:cxnLst>
                <a:cxn ang="0">
                  <a:pos x="16" y="0"/>
                </a:cxn>
                <a:cxn ang="0">
                  <a:pos x="0" y="3"/>
                </a:cxn>
                <a:cxn ang="0">
                  <a:pos x="11" y="24"/>
                </a:cxn>
                <a:cxn ang="0">
                  <a:pos x="16" y="0"/>
                </a:cxn>
                <a:cxn ang="0">
                  <a:pos x="16" y="0"/>
                </a:cxn>
              </a:cxnLst>
              <a:rect l="0" t="0" r="r" b="b"/>
              <a:pathLst>
                <a:path w="16" h="24">
                  <a:moveTo>
                    <a:pt x="16" y="0"/>
                  </a:moveTo>
                  <a:lnTo>
                    <a:pt x="0" y="3"/>
                  </a:lnTo>
                  <a:lnTo>
                    <a:pt x="11" y="24"/>
                  </a:lnTo>
                  <a:lnTo>
                    <a:pt x="16" y="0"/>
                  </a:lnTo>
                  <a:lnTo>
                    <a:pt x="16" y="0"/>
                  </a:lnTo>
                  <a:close/>
                </a:path>
              </a:pathLst>
            </a:custGeom>
            <a:solidFill>
              <a:srgbClr val="FF8000"/>
            </a:solidFill>
            <a:ln w="9525">
              <a:noFill/>
              <a:round/>
              <a:headEnd/>
              <a:tailEnd/>
            </a:ln>
          </p:spPr>
          <p:txBody>
            <a:bodyPr/>
            <a:lstStyle/>
            <a:p>
              <a:endParaRPr lang="en-US"/>
            </a:p>
          </p:txBody>
        </p:sp>
        <p:sp>
          <p:nvSpPr>
            <p:cNvPr id="313637" name="Freeform 293"/>
            <p:cNvSpPr>
              <a:spLocks/>
            </p:cNvSpPr>
            <p:nvPr/>
          </p:nvSpPr>
          <p:spPr bwMode="auto">
            <a:xfrm>
              <a:off x="5708" y="1165"/>
              <a:ext cx="9" cy="9"/>
            </a:xfrm>
            <a:custGeom>
              <a:avLst/>
              <a:gdLst/>
              <a:ahLst/>
              <a:cxnLst>
                <a:cxn ang="0">
                  <a:pos x="10" y="0"/>
                </a:cxn>
                <a:cxn ang="0">
                  <a:pos x="0" y="19"/>
                </a:cxn>
                <a:cxn ang="0">
                  <a:pos x="17" y="19"/>
                </a:cxn>
                <a:cxn ang="0">
                  <a:pos x="10" y="0"/>
                </a:cxn>
                <a:cxn ang="0">
                  <a:pos x="10" y="0"/>
                </a:cxn>
              </a:cxnLst>
              <a:rect l="0" t="0" r="r" b="b"/>
              <a:pathLst>
                <a:path w="17" h="19">
                  <a:moveTo>
                    <a:pt x="10" y="0"/>
                  </a:moveTo>
                  <a:lnTo>
                    <a:pt x="0" y="19"/>
                  </a:lnTo>
                  <a:lnTo>
                    <a:pt x="17" y="19"/>
                  </a:lnTo>
                  <a:lnTo>
                    <a:pt x="10" y="0"/>
                  </a:lnTo>
                  <a:lnTo>
                    <a:pt x="10" y="0"/>
                  </a:lnTo>
                  <a:close/>
                </a:path>
              </a:pathLst>
            </a:custGeom>
            <a:solidFill>
              <a:srgbClr val="FF8000"/>
            </a:solidFill>
            <a:ln w="9525">
              <a:noFill/>
              <a:round/>
              <a:headEnd/>
              <a:tailEnd/>
            </a:ln>
          </p:spPr>
          <p:txBody>
            <a:bodyPr/>
            <a:lstStyle/>
            <a:p>
              <a:endParaRPr lang="en-US"/>
            </a:p>
          </p:txBody>
        </p:sp>
        <p:sp>
          <p:nvSpPr>
            <p:cNvPr id="313638" name="Freeform 294"/>
            <p:cNvSpPr>
              <a:spLocks/>
            </p:cNvSpPr>
            <p:nvPr/>
          </p:nvSpPr>
          <p:spPr bwMode="auto">
            <a:xfrm>
              <a:off x="5780" y="1227"/>
              <a:ext cx="9" cy="8"/>
            </a:xfrm>
            <a:custGeom>
              <a:avLst/>
              <a:gdLst/>
              <a:ahLst/>
              <a:cxnLst>
                <a:cxn ang="0">
                  <a:pos x="13" y="0"/>
                </a:cxn>
                <a:cxn ang="0">
                  <a:pos x="19" y="16"/>
                </a:cxn>
                <a:cxn ang="0">
                  <a:pos x="0" y="16"/>
                </a:cxn>
                <a:cxn ang="0">
                  <a:pos x="13" y="0"/>
                </a:cxn>
                <a:cxn ang="0">
                  <a:pos x="13" y="0"/>
                </a:cxn>
              </a:cxnLst>
              <a:rect l="0" t="0" r="r" b="b"/>
              <a:pathLst>
                <a:path w="19" h="16">
                  <a:moveTo>
                    <a:pt x="13" y="0"/>
                  </a:moveTo>
                  <a:lnTo>
                    <a:pt x="19" y="16"/>
                  </a:lnTo>
                  <a:lnTo>
                    <a:pt x="0" y="16"/>
                  </a:lnTo>
                  <a:lnTo>
                    <a:pt x="13" y="0"/>
                  </a:lnTo>
                  <a:lnTo>
                    <a:pt x="13" y="0"/>
                  </a:lnTo>
                  <a:close/>
                </a:path>
              </a:pathLst>
            </a:custGeom>
            <a:solidFill>
              <a:srgbClr val="FF8000"/>
            </a:solidFill>
            <a:ln w="9525">
              <a:noFill/>
              <a:round/>
              <a:headEnd/>
              <a:tailEnd/>
            </a:ln>
          </p:spPr>
          <p:txBody>
            <a:bodyPr/>
            <a:lstStyle/>
            <a:p>
              <a:endParaRPr lang="en-US"/>
            </a:p>
          </p:txBody>
        </p:sp>
        <p:sp>
          <p:nvSpPr>
            <p:cNvPr id="313639" name="Freeform 295"/>
            <p:cNvSpPr>
              <a:spLocks/>
            </p:cNvSpPr>
            <p:nvPr/>
          </p:nvSpPr>
          <p:spPr bwMode="auto">
            <a:xfrm>
              <a:off x="5766" y="1189"/>
              <a:ext cx="12" cy="9"/>
            </a:xfrm>
            <a:custGeom>
              <a:avLst/>
              <a:gdLst/>
              <a:ahLst/>
              <a:cxnLst>
                <a:cxn ang="0">
                  <a:pos x="25" y="8"/>
                </a:cxn>
                <a:cxn ang="0">
                  <a:pos x="0" y="17"/>
                </a:cxn>
                <a:cxn ang="0">
                  <a:pos x="9" y="0"/>
                </a:cxn>
                <a:cxn ang="0">
                  <a:pos x="25" y="8"/>
                </a:cxn>
                <a:cxn ang="0">
                  <a:pos x="25" y="8"/>
                </a:cxn>
              </a:cxnLst>
              <a:rect l="0" t="0" r="r" b="b"/>
              <a:pathLst>
                <a:path w="25" h="17">
                  <a:moveTo>
                    <a:pt x="25" y="8"/>
                  </a:moveTo>
                  <a:lnTo>
                    <a:pt x="0" y="17"/>
                  </a:lnTo>
                  <a:lnTo>
                    <a:pt x="9" y="0"/>
                  </a:lnTo>
                  <a:lnTo>
                    <a:pt x="25" y="8"/>
                  </a:lnTo>
                  <a:lnTo>
                    <a:pt x="25" y="8"/>
                  </a:lnTo>
                  <a:close/>
                </a:path>
              </a:pathLst>
            </a:custGeom>
            <a:solidFill>
              <a:srgbClr val="FF8000"/>
            </a:solidFill>
            <a:ln w="9525">
              <a:noFill/>
              <a:round/>
              <a:headEnd/>
              <a:tailEnd/>
            </a:ln>
          </p:spPr>
          <p:txBody>
            <a:bodyPr/>
            <a:lstStyle/>
            <a:p>
              <a:endParaRPr lang="en-US"/>
            </a:p>
          </p:txBody>
        </p:sp>
        <p:sp>
          <p:nvSpPr>
            <p:cNvPr id="313640" name="Freeform 296"/>
            <p:cNvSpPr>
              <a:spLocks/>
            </p:cNvSpPr>
            <p:nvPr/>
          </p:nvSpPr>
          <p:spPr bwMode="auto">
            <a:xfrm>
              <a:off x="5699" y="1240"/>
              <a:ext cx="14" cy="10"/>
            </a:xfrm>
            <a:custGeom>
              <a:avLst/>
              <a:gdLst/>
              <a:ahLst/>
              <a:cxnLst>
                <a:cxn ang="0">
                  <a:pos x="12" y="0"/>
                </a:cxn>
                <a:cxn ang="0">
                  <a:pos x="0" y="20"/>
                </a:cxn>
                <a:cxn ang="0">
                  <a:pos x="26" y="17"/>
                </a:cxn>
                <a:cxn ang="0">
                  <a:pos x="12" y="0"/>
                </a:cxn>
                <a:cxn ang="0">
                  <a:pos x="12" y="0"/>
                </a:cxn>
              </a:cxnLst>
              <a:rect l="0" t="0" r="r" b="b"/>
              <a:pathLst>
                <a:path w="26" h="20">
                  <a:moveTo>
                    <a:pt x="12" y="0"/>
                  </a:moveTo>
                  <a:lnTo>
                    <a:pt x="0" y="20"/>
                  </a:lnTo>
                  <a:lnTo>
                    <a:pt x="26" y="17"/>
                  </a:lnTo>
                  <a:lnTo>
                    <a:pt x="12" y="0"/>
                  </a:lnTo>
                  <a:lnTo>
                    <a:pt x="12" y="0"/>
                  </a:lnTo>
                  <a:close/>
                </a:path>
              </a:pathLst>
            </a:custGeom>
            <a:solidFill>
              <a:srgbClr val="FF8000"/>
            </a:solidFill>
            <a:ln w="9525">
              <a:noFill/>
              <a:round/>
              <a:headEnd/>
              <a:tailEnd/>
            </a:ln>
          </p:spPr>
          <p:txBody>
            <a:bodyPr/>
            <a:lstStyle/>
            <a:p>
              <a:endParaRPr lang="en-US"/>
            </a:p>
          </p:txBody>
        </p:sp>
        <p:sp>
          <p:nvSpPr>
            <p:cNvPr id="313641" name="Freeform 297"/>
            <p:cNvSpPr>
              <a:spLocks/>
            </p:cNvSpPr>
            <p:nvPr/>
          </p:nvSpPr>
          <p:spPr bwMode="auto">
            <a:xfrm>
              <a:off x="5737" y="1228"/>
              <a:ext cx="10" cy="8"/>
            </a:xfrm>
            <a:custGeom>
              <a:avLst/>
              <a:gdLst/>
              <a:ahLst/>
              <a:cxnLst>
                <a:cxn ang="0">
                  <a:pos x="0" y="0"/>
                </a:cxn>
                <a:cxn ang="0">
                  <a:pos x="1" y="17"/>
                </a:cxn>
                <a:cxn ang="0">
                  <a:pos x="20" y="8"/>
                </a:cxn>
                <a:cxn ang="0">
                  <a:pos x="0" y="0"/>
                </a:cxn>
                <a:cxn ang="0">
                  <a:pos x="0" y="0"/>
                </a:cxn>
              </a:cxnLst>
              <a:rect l="0" t="0" r="r" b="b"/>
              <a:pathLst>
                <a:path w="20" h="17">
                  <a:moveTo>
                    <a:pt x="0" y="0"/>
                  </a:moveTo>
                  <a:lnTo>
                    <a:pt x="1" y="17"/>
                  </a:lnTo>
                  <a:lnTo>
                    <a:pt x="20" y="8"/>
                  </a:lnTo>
                  <a:lnTo>
                    <a:pt x="0" y="0"/>
                  </a:lnTo>
                  <a:lnTo>
                    <a:pt x="0" y="0"/>
                  </a:lnTo>
                  <a:close/>
                </a:path>
              </a:pathLst>
            </a:custGeom>
            <a:solidFill>
              <a:srgbClr val="FF8000"/>
            </a:solidFill>
            <a:ln w="9525">
              <a:noFill/>
              <a:round/>
              <a:headEnd/>
              <a:tailEnd/>
            </a:ln>
          </p:spPr>
          <p:txBody>
            <a:bodyPr/>
            <a:lstStyle/>
            <a:p>
              <a:endParaRPr lang="en-US"/>
            </a:p>
          </p:txBody>
        </p:sp>
        <p:sp>
          <p:nvSpPr>
            <p:cNvPr id="313642" name="Freeform 298"/>
            <p:cNvSpPr>
              <a:spLocks/>
            </p:cNvSpPr>
            <p:nvPr/>
          </p:nvSpPr>
          <p:spPr bwMode="auto">
            <a:xfrm>
              <a:off x="5764" y="1243"/>
              <a:ext cx="9" cy="7"/>
            </a:xfrm>
            <a:custGeom>
              <a:avLst/>
              <a:gdLst/>
              <a:ahLst/>
              <a:cxnLst>
                <a:cxn ang="0">
                  <a:pos x="12" y="0"/>
                </a:cxn>
                <a:cxn ang="0">
                  <a:pos x="0" y="14"/>
                </a:cxn>
                <a:cxn ang="0">
                  <a:pos x="18" y="14"/>
                </a:cxn>
                <a:cxn ang="0">
                  <a:pos x="12" y="0"/>
                </a:cxn>
                <a:cxn ang="0">
                  <a:pos x="12" y="0"/>
                </a:cxn>
              </a:cxnLst>
              <a:rect l="0" t="0" r="r" b="b"/>
              <a:pathLst>
                <a:path w="18" h="14">
                  <a:moveTo>
                    <a:pt x="12" y="0"/>
                  </a:moveTo>
                  <a:lnTo>
                    <a:pt x="0" y="14"/>
                  </a:lnTo>
                  <a:lnTo>
                    <a:pt x="18" y="14"/>
                  </a:lnTo>
                  <a:lnTo>
                    <a:pt x="12" y="0"/>
                  </a:lnTo>
                  <a:lnTo>
                    <a:pt x="12" y="0"/>
                  </a:lnTo>
                  <a:close/>
                </a:path>
              </a:pathLst>
            </a:custGeom>
            <a:solidFill>
              <a:srgbClr val="FF8000"/>
            </a:solidFill>
            <a:ln w="9525">
              <a:noFill/>
              <a:round/>
              <a:headEnd/>
              <a:tailEnd/>
            </a:ln>
          </p:spPr>
          <p:txBody>
            <a:bodyPr/>
            <a:lstStyle/>
            <a:p>
              <a:endParaRPr lang="en-US"/>
            </a:p>
          </p:txBody>
        </p:sp>
        <p:sp>
          <p:nvSpPr>
            <p:cNvPr id="313643" name="Freeform 299"/>
            <p:cNvSpPr>
              <a:spLocks/>
            </p:cNvSpPr>
            <p:nvPr/>
          </p:nvSpPr>
          <p:spPr bwMode="auto">
            <a:xfrm>
              <a:off x="5711" y="1192"/>
              <a:ext cx="7" cy="12"/>
            </a:xfrm>
            <a:custGeom>
              <a:avLst/>
              <a:gdLst/>
              <a:ahLst/>
              <a:cxnLst>
                <a:cxn ang="0">
                  <a:pos x="6" y="0"/>
                </a:cxn>
                <a:cxn ang="0">
                  <a:pos x="0" y="23"/>
                </a:cxn>
                <a:cxn ang="0">
                  <a:pos x="14" y="16"/>
                </a:cxn>
                <a:cxn ang="0">
                  <a:pos x="6" y="0"/>
                </a:cxn>
                <a:cxn ang="0">
                  <a:pos x="6" y="0"/>
                </a:cxn>
              </a:cxnLst>
              <a:rect l="0" t="0" r="r" b="b"/>
              <a:pathLst>
                <a:path w="14" h="23">
                  <a:moveTo>
                    <a:pt x="6" y="0"/>
                  </a:moveTo>
                  <a:lnTo>
                    <a:pt x="0" y="23"/>
                  </a:lnTo>
                  <a:lnTo>
                    <a:pt x="14" y="16"/>
                  </a:lnTo>
                  <a:lnTo>
                    <a:pt x="6" y="0"/>
                  </a:lnTo>
                  <a:lnTo>
                    <a:pt x="6" y="0"/>
                  </a:lnTo>
                  <a:close/>
                </a:path>
              </a:pathLst>
            </a:custGeom>
            <a:solidFill>
              <a:srgbClr val="FF8000"/>
            </a:solidFill>
            <a:ln w="9525">
              <a:noFill/>
              <a:round/>
              <a:headEnd/>
              <a:tailEnd/>
            </a:ln>
          </p:spPr>
          <p:txBody>
            <a:bodyPr/>
            <a:lstStyle/>
            <a:p>
              <a:endParaRPr lang="en-US"/>
            </a:p>
          </p:txBody>
        </p:sp>
        <p:sp>
          <p:nvSpPr>
            <p:cNvPr id="313644" name="Freeform 300"/>
            <p:cNvSpPr>
              <a:spLocks/>
            </p:cNvSpPr>
            <p:nvPr/>
          </p:nvSpPr>
          <p:spPr bwMode="auto">
            <a:xfrm>
              <a:off x="5738" y="1195"/>
              <a:ext cx="12" cy="8"/>
            </a:xfrm>
            <a:custGeom>
              <a:avLst/>
              <a:gdLst/>
              <a:ahLst/>
              <a:cxnLst>
                <a:cxn ang="0">
                  <a:pos x="0" y="12"/>
                </a:cxn>
                <a:cxn ang="0">
                  <a:pos x="12" y="0"/>
                </a:cxn>
                <a:cxn ang="0">
                  <a:pos x="25" y="18"/>
                </a:cxn>
                <a:cxn ang="0">
                  <a:pos x="0" y="12"/>
                </a:cxn>
                <a:cxn ang="0">
                  <a:pos x="0" y="12"/>
                </a:cxn>
              </a:cxnLst>
              <a:rect l="0" t="0" r="r" b="b"/>
              <a:pathLst>
                <a:path w="25" h="18">
                  <a:moveTo>
                    <a:pt x="0" y="12"/>
                  </a:moveTo>
                  <a:lnTo>
                    <a:pt x="12" y="0"/>
                  </a:lnTo>
                  <a:lnTo>
                    <a:pt x="25" y="18"/>
                  </a:lnTo>
                  <a:lnTo>
                    <a:pt x="0" y="12"/>
                  </a:lnTo>
                  <a:lnTo>
                    <a:pt x="0" y="12"/>
                  </a:lnTo>
                  <a:close/>
                </a:path>
              </a:pathLst>
            </a:custGeom>
            <a:solidFill>
              <a:srgbClr val="FF8000"/>
            </a:solidFill>
            <a:ln w="9525">
              <a:noFill/>
              <a:round/>
              <a:headEnd/>
              <a:tailEnd/>
            </a:ln>
          </p:spPr>
          <p:txBody>
            <a:bodyPr/>
            <a:lstStyle/>
            <a:p>
              <a:endParaRPr lang="en-US"/>
            </a:p>
          </p:txBody>
        </p:sp>
        <p:sp>
          <p:nvSpPr>
            <p:cNvPr id="313645" name="Freeform 301"/>
            <p:cNvSpPr>
              <a:spLocks/>
            </p:cNvSpPr>
            <p:nvPr/>
          </p:nvSpPr>
          <p:spPr bwMode="auto">
            <a:xfrm>
              <a:off x="5705" y="1135"/>
              <a:ext cx="8" cy="10"/>
            </a:xfrm>
            <a:custGeom>
              <a:avLst/>
              <a:gdLst/>
              <a:ahLst/>
              <a:cxnLst>
                <a:cxn ang="0">
                  <a:pos x="14" y="0"/>
                </a:cxn>
                <a:cxn ang="0">
                  <a:pos x="0" y="6"/>
                </a:cxn>
                <a:cxn ang="0">
                  <a:pos x="11" y="19"/>
                </a:cxn>
                <a:cxn ang="0">
                  <a:pos x="14" y="0"/>
                </a:cxn>
                <a:cxn ang="0">
                  <a:pos x="14" y="0"/>
                </a:cxn>
              </a:cxnLst>
              <a:rect l="0" t="0" r="r" b="b"/>
              <a:pathLst>
                <a:path w="14" h="19">
                  <a:moveTo>
                    <a:pt x="14" y="0"/>
                  </a:moveTo>
                  <a:lnTo>
                    <a:pt x="0" y="6"/>
                  </a:lnTo>
                  <a:lnTo>
                    <a:pt x="11" y="19"/>
                  </a:lnTo>
                  <a:lnTo>
                    <a:pt x="14" y="0"/>
                  </a:lnTo>
                  <a:lnTo>
                    <a:pt x="14" y="0"/>
                  </a:lnTo>
                  <a:close/>
                </a:path>
              </a:pathLst>
            </a:custGeom>
            <a:solidFill>
              <a:srgbClr val="FF8000"/>
            </a:solidFill>
            <a:ln w="9525">
              <a:noFill/>
              <a:round/>
              <a:headEnd/>
              <a:tailEnd/>
            </a:ln>
          </p:spPr>
          <p:txBody>
            <a:bodyPr/>
            <a:lstStyle/>
            <a:p>
              <a:endParaRPr lang="en-US"/>
            </a:p>
          </p:txBody>
        </p:sp>
        <p:sp>
          <p:nvSpPr>
            <p:cNvPr id="313646" name="Freeform 302"/>
            <p:cNvSpPr>
              <a:spLocks/>
            </p:cNvSpPr>
            <p:nvPr/>
          </p:nvSpPr>
          <p:spPr bwMode="auto">
            <a:xfrm>
              <a:off x="5747" y="1131"/>
              <a:ext cx="11" cy="10"/>
            </a:xfrm>
            <a:custGeom>
              <a:avLst/>
              <a:gdLst/>
              <a:ahLst/>
              <a:cxnLst>
                <a:cxn ang="0">
                  <a:pos x="22" y="15"/>
                </a:cxn>
                <a:cxn ang="0">
                  <a:pos x="0" y="21"/>
                </a:cxn>
                <a:cxn ang="0">
                  <a:pos x="3" y="0"/>
                </a:cxn>
                <a:cxn ang="0">
                  <a:pos x="22" y="15"/>
                </a:cxn>
                <a:cxn ang="0">
                  <a:pos x="22" y="15"/>
                </a:cxn>
              </a:cxnLst>
              <a:rect l="0" t="0" r="r" b="b"/>
              <a:pathLst>
                <a:path w="22" h="21">
                  <a:moveTo>
                    <a:pt x="22" y="15"/>
                  </a:moveTo>
                  <a:lnTo>
                    <a:pt x="0" y="21"/>
                  </a:lnTo>
                  <a:lnTo>
                    <a:pt x="3" y="0"/>
                  </a:lnTo>
                  <a:lnTo>
                    <a:pt x="22" y="15"/>
                  </a:lnTo>
                  <a:lnTo>
                    <a:pt x="22" y="15"/>
                  </a:lnTo>
                  <a:close/>
                </a:path>
              </a:pathLst>
            </a:custGeom>
            <a:solidFill>
              <a:srgbClr val="FF8000"/>
            </a:solidFill>
            <a:ln w="9525">
              <a:noFill/>
              <a:round/>
              <a:headEnd/>
              <a:tailEnd/>
            </a:ln>
          </p:spPr>
          <p:txBody>
            <a:bodyPr/>
            <a:lstStyle/>
            <a:p>
              <a:endParaRPr lang="en-US"/>
            </a:p>
          </p:txBody>
        </p:sp>
        <p:sp>
          <p:nvSpPr>
            <p:cNvPr id="313647" name="Freeform 303"/>
            <p:cNvSpPr>
              <a:spLocks/>
            </p:cNvSpPr>
            <p:nvPr/>
          </p:nvSpPr>
          <p:spPr bwMode="auto">
            <a:xfrm>
              <a:off x="5722" y="1090"/>
              <a:ext cx="8" cy="8"/>
            </a:xfrm>
            <a:custGeom>
              <a:avLst/>
              <a:gdLst/>
              <a:ahLst/>
              <a:cxnLst>
                <a:cxn ang="0">
                  <a:pos x="11" y="0"/>
                </a:cxn>
                <a:cxn ang="0">
                  <a:pos x="0" y="16"/>
                </a:cxn>
                <a:cxn ang="0">
                  <a:pos x="17" y="16"/>
                </a:cxn>
                <a:cxn ang="0">
                  <a:pos x="11" y="0"/>
                </a:cxn>
                <a:cxn ang="0">
                  <a:pos x="11" y="0"/>
                </a:cxn>
              </a:cxnLst>
              <a:rect l="0" t="0" r="r" b="b"/>
              <a:pathLst>
                <a:path w="17" h="16">
                  <a:moveTo>
                    <a:pt x="11" y="0"/>
                  </a:moveTo>
                  <a:lnTo>
                    <a:pt x="0" y="16"/>
                  </a:lnTo>
                  <a:lnTo>
                    <a:pt x="17" y="16"/>
                  </a:lnTo>
                  <a:lnTo>
                    <a:pt x="11" y="0"/>
                  </a:lnTo>
                  <a:lnTo>
                    <a:pt x="11" y="0"/>
                  </a:lnTo>
                  <a:close/>
                </a:path>
              </a:pathLst>
            </a:custGeom>
            <a:solidFill>
              <a:srgbClr val="FF8000"/>
            </a:solidFill>
            <a:ln w="9525">
              <a:noFill/>
              <a:round/>
              <a:headEnd/>
              <a:tailEnd/>
            </a:ln>
          </p:spPr>
          <p:txBody>
            <a:bodyPr/>
            <a:lstStyle/>
            <a:p>
              <a:endParaRPr lang="en-US"/>
            </a:p>
          </p:txBody>
        </p:sp>
        <p:sp>
          <p:nvSpPr>
            <p:cNvPr id="313648" name="Freeform 304"/>
            <p:cNvSpPr>
              <a:spLocks/>
            </p:cNvSpPr>
            <p:nvPr/>
          </p:nvSpPr>
          <p:spPr bwMode="auto">
            <a:xfrm>
              <a:off x="4881" y="981"/>
              <a:ext cx="8" cy="9"/>
            </a:xfrm>
            <a:custGeom>
              <a:avLst/>
              <a:gdLst/>
              <a:ahLst/>
              <a:cxnLst>
                <a:cxn ang="0">
                  <a:pos x="7" y="16"/>
                </a:cxn>
                <a:cxn ang="0">
                  <a:pos x="13" y="13"/>
                </a:cxn>
                <a:cxn ang="0">
                  <a:pos x="16" y="7"/>
                </a:cxn>
                <a:cxn ang="0">
                  <a:pos x="13" y="1"/>
                </a:cxn>
                <a:cxn ang="0">
                  <a:pos x="7" y="0"/>
                </a:cxn>
                <a:cxn ang="0">
                  <a:pos x="1" y="1"/>
                </a:cxn>
                <a:cxn ang="0">
                  <a:pos x="0" y="7"/>
                </a:cxn>
                <a:cxn ang="0">
                  <a:pos x="1" y="13"/>
                </a:cxn>
                <a:cxn ang="0">
                  <a:pos x="7" y="16"/>
                </a:cxn>
                <a:cxn ang="0">
                  <a:pos x="7" y="16"/>
                </a:cxn>
              </a:cxnLst>
              <a:rect l="0" t="0" r="r" b="b"/>
              <a:pathLst>
                <a:path w="16" h="16">
                  <a:moveTo>
                    <a:pt x="7" y="16"/>
                  </a:moveTo>
                  <a:lnTo>
                    <a:pt x="13" y="13"/>
                  </a:lnTo>
                  <a:lnTo>
                    <a:pt x="16" y="7"/>
                  </a:lnTo>
                  <a:lnTo>
                    <a:pt x="13" y="1"/>
                  </a:lnTo>
                  <a:lnTo>
                    <a:pt x="7" y="0"/>
                  </a:lnTo>
                  <a:lnTo>
                    <a:pt x="1" y="1"/>
                  </a:lnTo>
                  <a:lnTo>
                    <a:pt x="0" y="7"/>
                  </a:lnTo>
                  <a:lnTo>
                    <a:pt x="1" y="13"/>
                  </a:lnTo>
                  <a:lnTo>
                    <a:pt x="7" y="16"/>
                  </a:lnTo>
                  <a:lnTo>
                    <a:pt x="7" y="16"/>
                  </a:lnTo>
                  <a:close/>
                </a:path>
              </a:pathLst>
            </a:custGeom>
            <a:solidFill>
              <a:srgbClr val="FF4745"/>
            </a:solidFill>
            <a:ln w="9525">
              <a:noFill/>
              <a:round/>
              <a:headEnd/>
              <a:tailEnd/>
            </a:ln>
          </p:spPr>
          <p:txBody>
            <a:bodyPr/>
            <a:lstStyle/>
            <a:p>
              <a:endParaRPr lang="en-US"/>
            </a:p>
          </p:txBody>
        </p:sp>
        <p:sp>
          <p:nvSpPr>
            <p:cNvPr id="313649" name="Freeform 305"/>
            <p:cNvSpPr>
              <a:spLocks/>
            </p:cNvSpPr>
            <p:nvPr/>
          </p:nvSpPr>
          <p:spPr bwMode="auto">
            <a:xfrm>
              <a:off x="4805" y="954"/>
              <a:ext cx="8" cy="8"/>
            </a:xfrm>
            <a:custGeom>
              <a:avLst/>
              <a:gdLst/>
              <a:ahLst/>
              <a:cxnLst>
                <a:cxn ang="0">
                  <a:pos x="8" y="14"/>
                </a:cxn>
                <a:cxn ang="0">
                  <a:pos x="12" y="11"/>
                </a:cxn>
                <a:cxn ang="0">
                  <a:pos x="15" y="7"/>
                </a:cxn>
                <a:cxn ang="0">
                  <a:pos x="12" y="1"/>
                </a:cxn>
                <a:cxn ang="0">
                  <a:pos x="8" y="0"/>
                </a:cxn>
                <a:cxn ang="0">
                  <a:pos x="2" y="1"/>
                </a:cxn>
                <a:cxn ang="0">
                  <a:pos x="0" y="7"/>
                </a:cxn>
                <a:cxn ang="0">
                  <a:pos x="2" y="11"/>
                </a:cxn>
                <a:cxn ang="0">
                  <a:pos x="8" y="14"/>
                </a:cxn>
                <a:cxn ang="0">
                  <a:pos x="8" y="14"/>
                </a:cxn>
              </a:cxnLst>
              <a:rect l="0" t="0" r="r" b="b"/>
              <a:pathLst>
                <a:path w="15" h="14">
                  <a:moveTo>
                    <a:pt x="8" y="14"/>
                  </a:moveTo>
                  <a:lnTo>
                    <a:pt x="12" y="11"/>
                  </a:lnTo>
                  <a:lnTo>
                    <a:pt x="15" y="7"/>
                  </a:lnTo>
                  <a:lnTo>
                    <a:pt x="12" y="1"/>
                  </a:lnTo>
                  <a:lnTo>
                    <a:pt x="8" y="0"/>
                  </a:lnTo>
                  <a:lnTo>
                    <a:pt x="2" y="1"/>
                  </a:lnTo>
                  <a:lnTo>
                    <a:pt x="0" y="7"/>
                  </a:lnTo>
                  <a:lnTo>
                    <a:pt x="2" y="11"/>
                  </a:lnTo>
                  <a:lnTo>
                    <a:pt x="8" y="14"/>
                  </a:lnTo>
                  <a:lnTo>
                    <a:pt x="8" y="14"/>
                  </a:lnTo>
                  <a:close/>
                </a:path>
              </a:pathLst>
            </a:custGeom>
            <a:solidFill>
              <a:srgbClr val="FF4745"/>
            </a:solidFill>
            <a:ln w="9525">
              <a:noFill/>
              <a:round/>
              <a:headEnd/>
              <a:tailEnd/>
            </a:ln>
          </p:spPr>
          <p:txBody>
            <a:bodyPr/>
            <a:lstStyle/>
            <a:p>
              <a:endParaRPr lang="en-US"/>
            </a:p>
          </p:txBody>
        </p:sp>
        <p:sp>
          <p:nvSpPr>
            <p:cNvPr id="313650" name="Freeform 306"/>
            <p:cNvSpPr>
              <a:spLocks/>
            </p:cNvSpPr>
            <p:nvPr/>
          </p:nvSpPr>
          <p:spPr bwMode="auto">
            <a:xfrm>
              <a:off x="4885" y="1005"/>
              <a:ext cx="8" cy="9"/>
            </a:xfrm>
            <a:custGeom>
              <a:avLst/>
              <a:gdLst/>
              <a:ahLst/>
              <a:cxnLst>
                <a:cxn ang="0">
                  <a:pos x="9" y="18"/>
                </a:cxn>
                <a:cxn ang="0">
                  <a:pos x="13" y="13"/>
                </a:cxn>
                <a:cxn ang="0">
                  <a:pos x="16" y="7"/>
                </a:cxn>
                <a:cxn ang="0">
                  <a:pos x="13" y="3"/>
                </a:cxn>
                <a:cxn ang="0">
                  <a:pos x="9" y="0"/>
                </a:cxn>
                <a:cxn ang="0">
                  <a:pos x="3" y="3"/>
                </a:cxn>
                <a:cxn ang="0">
                  <a:pos x="0" y="7"/>
                </a:cxn>
                <a:cxn ang="0">
                  <a:pos x="3" y="13"/>
                </a:cxn>
                <a:cxn ang="0">
                  <a:pos x="9" y="18"/>
                </a:cxn>
                <a:cxn ang="0">
                  <a:pos x="9" y="18"/>
                </a:cxn>
              </a:cxnLst>
              <a:rect l="0" t="0" r="r" b="b"/>
              <a:pathLst>
                <a:path w="16" h="18">
                  <a:moveTo>
                    <a:pt x="9" y="18"/>
                  </a:moveTo>
                  <a:lnTo>
                    <a:pt x="13" y="13"/>
                  </a:lnTo>
                  <a:lnTo>
                    <a:pt x="16" y="7"/>
                  </a:lnTo>
                  <a:lnTo>
                    <a:pt x="13" y="3"/>
                  </a:lnTo>
                  <a:lnTo>
                    <a:pt x="9" y="0"/>
                  </a:lnTo>
                  <a:lnTo>
                    <a:pt x="3" y="3"/>
                  </a:lnTo>
                  <a:lnTo>
                    <a:pt x="0" y="7"/>
                  </a:lnTo>
                  <a:lnTo>
                    <a:pt x="3" y="13"/>
                  </a:lnTo>
                  <a:lnTo>
                    <a:pt x="9" y="18"/>
                  </a:lnTo>
                  <a:lnTo>
                    <a:pt x="9" y="18"/>
                  </a:lnTo>
                  <a:close/>
                </a:path>
              </a:pathLst>
            </a:custGeom>
            <a:solidFill>
              <a:srgbClr val="FF4745"/>
            </a:solidFill>
            <a:ln w="9525">
              <a:noFill/>
              <a:round/>
              <a:headEnd/>
              <a:tailEnd/>
            </a:ln>
          </p:spPr>
          <p:txBody>
            <a:bodyPr/>
            <a:lstStyle/>
            <a:p>
              <a:endParaRPr lang="en-US"/>
            </a:p>
          </p:txBody>
        </p:sp>
        <p:sp>
          <p:nvSpPr>
            <p:cNvPr id="313651" name="Freeform 307"/>
            <p:cNvSpPr>
              <a:spLocks/>
            </p:cNvSpPr>
            <p:nvPr/>
          </p:nvSpPr>
          <p:spPr bwMode="auto">
            <a:xfrm>
              <a:off x="4899" y="1031"/>
              <a:ext cx="8" cy="9"/>
            </a:xfrm>
            <a:custGeom>
              <a:avLst/>
              <a:gdLst/>
              <a:ahLst/>
              <a:cxnLst>
                <a:cxn ang="0">
                  <a:pos x="8" y="18"/>
                </a:cxn>
                <a:cxn ang="0">
                  <a:pos x="14" y="15"/>
                </a:cxn>
                <a:cxn ang="0">
                  <a:pos x="15" y="11"/>
                </a:cxn>
                <a:cxn ang="0">
                  <a:pos x="14" y="3"/>
                </a:cxn>
                <a:cxn ang="0">
                  <a:pos x="8" y="0"/>
                </a:cxn>
                <a:cxn ang="0">
                  <a:pos x="2" y="3"/>
                </a:cxn>
                <a:cxn ang="0">
                  <a:pos x="0" y="11"/>
                </a:cxn>
                <a:cxn ang="0">
                  <a:pos x="2" y="15"/>
                </a:cxn>
                <a:cxn ang="0">
                  <a:pos x="8" y="18"/>
                </a:cxn>
                <a:cxn ang="0">
                  <a:pos x="8" y="18"/>
                </a:cxn>
              </a:cxnLst>
              <a:rect l="0" t="0" r="r" b="b"/>
              <a:pathLst>
                <a:path w="15" h="18">
                  <a:moveTo>
                    <a:pt x="8" y="18"/>
                  </a:moveTo>
                  <a:lnTo>
                    <a:pt x="14" y="15"/>
                  </a:lnTo>
                  <a:lnTo>
                    <a:pt x="15" y="11"/>
                  </a:lnTo>
                  <a:lnTo>
                    <a:pt x="14" y="3"/>
                  </a:lnTo>
                  <a:lnTo>
                    <a:pt x="8" y="0"/>
                  </a:lnTo>
                  <a:lnTo>
                    <a:pt x="2" y="3"/>
                  </a:lnTo>
                  <a:lnTo>
                    <a:pt x="0" y="11"/>
                  </a:lnTo>
                  <a:lnTo>
                    <a:pt x="2" y="15"/>
                  </a:lnTo>
                  <a:lnTo>
                    <a:pt x="8" y="18"/>
                  </a:lnTo>
                  <a:lnTo>
                    <a:pt x="8" y="18"/>
                  </a:lnTo>
                  <a:close/>
                </a:path>
              </a:pathLst>
            </a:custGeom>
            <a:solidFill>
              <a:srgbClr val="FF4745"/>
            </a:solidFill>
            <a:ln w="9525">
              <a:noFill/>
              <a:round/>
              <a:headEnd/>
              <a:tailEnd/>
            </a:ln>
          </p:spPr>
          <p:txBody>
            <a:bodyPr/>
            <a:lstStyle/>
            <a:p>
              <a:endParaRPr lang="en-US"/>
            </a:p>
          </p:txBody>
        </p:sp>
        <p:sp>
          <p:nvSpPr>
            <p:cNvPr id="313652" name="Freeform 308"/>
            <p:cNvSpPr>
              <a:spLocks/>
            </p:cNvSpPr>
            <p:nvPr/>
          </p:nvSpPr>
          <p:spPr bwMode="auto">
            <a:xfrm>
              <a:off x="4885" y="1052"/>
              <a:ext cx="9" cy="8"/>
            </a:xfrm>
            <a:custGeom>
              <a:avLst/>
              <a:gdLst/>
              <a:ahLst/>
              <a:cxnLst>
                <a:cxn ang="0">
                  <a:pos x="8" y="16"/>
                </a:cxn>
                <a:cxn ang="0">
                  <a:pos x="14" y="13"/>
                </a:cxn>
                <a:cxn ang="0">
                  <a:pos x="17" y="9"/>
                </a:cxn>
                <a:cxn ang="0">
                  <a:pos x="14" y="2"/>
                </a:cxn>
                <a:cxn ang="0">
                  <a:pos x="8" y="0"/>
                </a:cxn>
                <a:cxn ang="0">
                  <a:pos x="2" y="2"/>
                </a:cxn>
                <a:cxn ang="0">
                  <a:pos x="0" y="9"/>
                </a:cxn>
                <a:cxn ang="0">
                  <a:pos x="2" y="13"/>
                </a:cxn>
                <a:cxn ang="0">
                  <a:pos x="8" y="16"/>
                </a:cxn>
                <a:cxn ang="0">
                  <a:pos x="8" y="16"/>
                </a:cxn>
              </a:cxnLst>
              <a:rect l="0" t="0" r="r" b="b"/>
              <a:pathLst>
                <a:path w="17" h="16">
                  <a:moveTo>
                    <a:pt x="8" y="16"/>
                  </a:moveTo>
                  <a:lnTo>
                    <a:pt x="14" y="13"/>
                  </a:lnTo>
                  <a:lnTo>
                    <a:pt x="17" y="9"/>
                  </a:lnTo>
                  <a:lnTo>
                    <a:pt x="14" y="2"/>
                  </a:lnTo>
                  <a:lnTo>
                    <a:pt x="8" y="0"/>
                  </a:lnTo>
                  <a:lnTo>
                    <a:pt x="2" y="2"/>
                  </a:lnTo>
                  <a:lnTo>
                    <a:pt x="0" y="9"/>
                  </a:lnTo>
                  <a:lnTo>
                    <a:pt x="2" y="13"/>
                  </a:lnTo>
                  <a:lnTo>
                    <a:pt x="8" y="16"/>
                  </a:lnTo>
                  <a:lnTo>
                    <a:pt x="8" y="16"/>
                  </a:lnTo>
                  <a:close/>
                </a:path>
              </a:pathLst>
            </a:custGeom>
            <a:solidFill>
              <a:srgbClr val="FF4745"/>
            </a:solidFill>
            <a:ln w="9525">
              <a:noFill/>
              <a:round/>
              <a:headEnd/>
              <a:tailEnd/>
            </a:ln>
          </p:spPr>
          <p:txBody>
            <a:bodyPr/>
            <a:lstStyle/>
            <a:p>
              <a:endParaRPr lang="en-US"/>
            </a:p>
          </p:txBody>
        </p:sp>
        <p:sp>
          <p:nvSpPr>
            <p:cNvPr id="313653" name="Freeform 309"/>
            <p:cNvSpPr>
              <a:spLocks/>
            </p:cNvSpPr>
            <p:nvPr/>
          </p:nvSpPr>
          <p:spPr bwMode="auto">
            <a:xfrm>
              <a:off x="4916" y="1058"/>
              <a:ext cx="7" cy="7"/>
            </a:xfrm>
            <a:custGeom>
              <a:avLst/>
              <a:gdLst/>
              <a:ahLst/>
              <a:cxnLst>
                <a:cxn ang="0">
                  <a:pos x="8" y="15"/>
                </a:cxn>
                <a:cxn ang="0">
                  <a:pos x="12" y="12"/>
                </a:cxn>
                <a:cxn ang="0">
                  <a:pos x="15" y="7"/>
                </a:cxn>
                <a:cxn ang="0">
                  <a:pos x="12" y="1"/>
                </a:cxn>
                <a:cxn ang="0">
                  <a:pos x="8" y="0"/>
                </a:cxn>
                <a:cxn ang="0">
                  <a:pos x="2" y="1"/>
                </a:cxn>
                <a:cxn ang="0">
                  <a:pos x="0" y="7"/>
                </a:cxn>
                <a:cxn ang="0">
                  <a:pos x="2" y="12"/>
                </a:cxn>
                <a:cxn ang="0">
                  <a:pos x="8" y="15"/>
                </a:cxn>
                <a:cxn ang="0">
                  <a:pos x="8" y="15"/>
                </a:cxn>
              </a:cxnLst>
              <a:rect l="0" t="0" r="r" b="b"/>
              <a:pathLst>
                <a:path w="15" h="15">
                  <a:moveTo>
                    <a:pt x="8" y="15"/>
                  </a:moveTo>
                  <a:lnTo>
                    <a:pt x="12" y="12"/>
                  </a:lnTo>
                  <a:lnTo>
                    <a:pt x="15" y="7"/>
                  </a:lnTo>
                  <a:lnTo>
                    <a:pt x="12" y="1"/>
                  </a:lnTo>
                  <a:lnTo>
                    <a:pt x="8" y="0"/>
                  </a:lnTo>
                  <a:lnTo>
                    <a:pt x="2" y="1"/>
                  </a:lnTo>
                  <a:lnTo>
                    <a:pt x="0" y="7"/>
                  </a:lnTo>
                  <a:lnTo>
                    <a:pt x="2" y="12"/>
                  </a:lnTo>
                  <a:lnTo>
                    <a:pt x="8" y="15"/>
                  </a:lnTo>
                  <a:lnTo>
                    <a:pt x="8" y="15"/>
                  </a:lnTo>
                  <a:close/>
                </a:path>
              </a:pathLst>
            </a:custGeom>
            <a:solidFill>
              <a:srgbClr val="FF4745"/>
            </a:solidFill>
            <a:ln w="9525">
              <a:noFill/>
              <a:round/>
              <a:headEnd/>
              <a:tailEnd/>
            </a:ln>
          </p:spPr>
          <p:txBody>
            <a:bodyPr/>
            <a:lstStyle/>
            <a:p>
              <a:endParaRPr lang="en-US"/>
            </a:p>
          </p:txBody>
        </p:sp>
        <p:sp>
          <p:nvSpPr>
            <p:cNvPr id="313654" name="Freeform 310"/>
            <p:cNvSpPr>
              <a:spLocks/>
            </p:cNvSpPr>
            <p:nvPr/>
          </p:nvSpPr>
          <p:spPr bwMode="auto">
            <a:xfrm>
              <a:off x="4936" y="1034"/>
              <a:ext cx="8" cy="7"/>
            </a:xfrm>
            <a:custGeom>
              <a:avLst/>
              <a:gdLst/>
              <a:ahLst/>
              <a:cxnLst>
                <a:cxn ang="0">
                  <a:pos x="9" y="15"/>
                </a:cxn>
                <a:cxn ang="0">
                  <a:pos x="13" y="12"/>
                </a:cxn>
                <a:cxn ang="0">
                  <a:pos x="16" y="8"/>
                </a:cxn>
                <a:cxn ang="0">
                  <a:pos x="13" y="2"/>
                </a:cxn>
                <a:cxn ang="0">
                  <a:pos x="9" y="0"/>
                </a:cxn>
                <a:cxn ang="0">
                  <a:pos x="3" y="2"/>
                </a:cxn>
                <a:cxn ang="0">
                  <a:pos x="0" y="8"/>
                </a:cxn>
                <a:cxn ang="0">
                  <a:pos x="3" y="12"/>
                </a:cxn>
                <a:cxn ang="0">
                  <a:pos x="9" y="15"/>
                </a:cxn>
                <a:cxn ang="0">
                  <a:pos x="9" y="15"/>
                </a:cxn>
              </a:cxnLst>
              <a:rect l="0" t="0" r="r" b="b"/>
              <a:pathLst>
                <a:path w="16" h="15">
                  <a:moveTo>
                    <a:pt x="9" y="15"/>
                  </a:moveTo>
                  <a:lnTo>
                    <a:pt x="13" y="12"/>
                  </a:lnTo>
                  <a:lnTo>
                    <a:pt x="16" y="8"/>
                  </a:lnTo>
                  <a:lnTo>
                    <a:pt x="13" y="2"/>
                  </a:lnTo>
                  <a:lnTo>
                    <a:pt x="9" y="0"/>
                  </a:lnTo>
                  <a:lnTo>
                    <a:pt x="3" y="2"/>
                  </a:lnTo>
                  <a:lnTo>
                    <a:pt x="0" y="8"/>
                  </a:lnTo>
                  <a:lnTo>
                    <a:pt x="3" y="12"/>
                  </a:lnTo>
                  <a:lnTo>
                    <a:pt x="9" y="15"/>
                  </a:lnTo>
                  <a:lnTo>
                    <a:pt x="9" y="15"/>
                  </a:lnTo>
                  <a:close/>
                </a:path>
              </a:pathLst>
            </a:custGeom>
            <a:solidFill>
              <a:srgbClr val="FF4745"/>
            </a:solidFill>
            <a:ln w="9525">
              <a:noFill/>
              <a:round/>
              <a:headEnd/>
              <a:tailEnd/>
            </a:ln>
          </p:spPr>
          <p:txBody>
            <a:bodyPr/>
            <a:lstStyle/>
            <a:p>
              <a:endParaRPr lang="en-US"/>
            </a:p>
          </p:txBody>
        </p:sp>
        <p:sp>
          <p:nvSpPr>
            <p:cNvPr id="313655" name="Freeform 311"/>
            <p:cNvSpPr>
              <a:spLocks/>
            </p:cNvSpPr>
            <p:nvPr/>
          </p:nvSpPr>
          <p:spPr bwMode="auto">
            <a:xfrm>
              <a:off x="4961" y="1046"/>
              <a:ext cx="8" cy="9"/>
            </a:xfrm>
            <a:custGeom>
              <a:avLst/>
              <a:gdLst/>
              <a:ahLst/>
              <a:cxnLst>
                <a:cxn ang="0">
                  <a:pos x="7" y="18"/>
                </a:cxn>
                <a:cxn ang="0">
                  <a:pos x="13" y="14"/>
                </a:cxn>
                <a:cxn ang="0">
                  <a:pos x="16" y="8"/>
                </a:cxn>
                <a:cxn ang="0">
                  <a:pos x="13" y="3"/>
                </a:cxn>
                <a:cxn ang="0">
                  <a:pos x="7" y="0"/>
                </a:cxn>
                <a:cxn ang="0">
                  <a:pos x="1" y="3"/>
                </a:cxn>
                <a:cxn ang="0">
                  <a:pos x="0" y="8"/>
                </a:cxn>
                <a:cxn ang="0">
                  <a:pos x="1" y="14"/>
                </a:cxn>
                <a:cxn ang="0">
                  <a:pos x="7" y="18"/>
                </a:cxn>
                <a:cxn ang="0">
                  <a:pos x="7" y="18"/>
                </a:cxn>
              </a:cxnLst>
              <a:rect l="0" t="0" r="r" b="b"/>
              <a:pathLst>
                <a:path w="16" h="18">
                  <a:moveTo>
                    <a:pt x="7" y="18"/>
                  </a:moveTo>
                  <a:lnTo>
                    <a:pt x="13" y="14"/>
                  </a:lnTo>
                  <a:lnTo>
                    <a:pt x="16" y="8"/>
                  </a:lnTo>
                  <a:lnTo>
                    <a:pt x="13" y="3"/>
                  </a:lnTo>
                  <a:lnTo>
                    <a:pt x="7" y="0"/>
                  </a:lnTo>
                  <a:lnTo>
                    <a:pt x="1" y="3"/>
                  </a:lnTo>
                  <a:lnTo>
                    <a:pt x="0" y="8"/>
                  </a:lnTo>
                  <a:lnTo>
                    <a:pt x="1" y="14"/>
                  </a:lnTo>
                  <a:lnTo>
                    <a:pt x="7" y="18"/>
                  </a:lnTo>
                  <a:lnTo>
                    <a:pt x="7" y="18"/>
                  </a:lnTo>
                  <a:close/>
                </a:path>
              </a:pathLst>
            </a:custGeom>
            <a:solidFill>
              <a:srgbClr val="FF4745"/>
            </a:solidFill>
            <a:ln w="9525">
              <a:noFill/>
              <a:round/>
              <a:headEnd/>
              <a:tailEnd/>
            </a:ln>
          </p:spPr>
          <p:txBody>
            <a:bodyPr/>
            <a:lstStyle/>
            <a:p>
              <a:endParaRPr lang="en-US"/>
            </a:p>
          </p:txBody>
        </p:sp>
        <p:sp>
          <p:nvSpPr>
            <p:cNvPr id="313656" name="Freeform 312"/>
            <p:cNvSpPr>
              <a:spLocks/>
            </p:cNvSpPr>
            <p:nvPr/>
          </p:nvSpPr>
          <p:spPr bwMode="auto">
            <a:xfrm>
              <a:off x="4926" y="1012"/>
              <a:ext cx="7" cy="8"/>
            </a:xfrm>
            <a:custGeom>
              <a:avLst/>
              <a:gdLst/>
              <a:ahLst/>
              <a:cxnLst>
                <a:cxn ang="0">
                  <a:pos x="8" y="18"/>
                </a:cxn>
                <a:cxn ang="0">
                  <a:pos x="14" y="15"/>
                </a:cxn>
                <a:cxn ang="0">
                  <a:pos x="15" y="9"/>
                </a:cxn>
                <a:cxn ang="0">
                  <a:pos x="14" y="3"/>
                </a:cxn>
                <a:cxn ang="0">
                  <a:pos x="8" y="0"/>
                </a:cxn>
                <a:cxn ang="0">
                  <a:pos x="3" y="3"/>
                </a:cxn>
                <a:cxn ang="0">
                  <a:pos x="0" y="9"/>
                </a:cxn>
                <a:cxn ang="0">
                  <a:pos x="3" y="15"/>
                </a:cxn>
                <a:cxn ang="0">
                  <a:pos x="8" y="18"/>
                </a:cxn>
                <a:cxn ang="0">
                  <a:pos x="8" y="18"/>
                </a:cxn>
              </a:cxnLst>
              <a:rect l="0" t="0" r="r" b="b"/>
              <a:pathLst>
                <a:path w="15" h="18">
                  <a:moveTo>
                    <a:pt x="8" y="18"/>
                  </a:moveTo>
                  <a:lnTo>
                    <a:pt x="14" y="15"/>
                  </a:lnTo>
                  <a:lnTo>
                    <a:pt x="15" y="9"/>
                  </a:lnTo>
                  <a:lnTo>
                    <a:pt x="14" y="3"/>
                  </a:lnTo>
                  <a:lnTo>
                    <a:pt x="8" y="0"/>
                  </a:lnTo>
                  <a:lnTo>
                    <a:pt x="3" y="3"/>
                  </a:lnTo>
                  <a:lnTo>
                    <a:pt x="0" y="9"/>
                  </a:lnTo>
                  <a:lnTo>
                    <a:pt x="3" y="15"/>
                  </a:lnTo>
                  <a:lnTo>
                    <a:pt x="8" y="18"/>
                  </a:lnTo>
                  <a:lnTo>
                    <a:pt x="8" y="18"/>
                  </a:lnTo>
                  <a:close/>
                </a:path>
              </a:pathLst>
            </a:custGeom>
            <a:solidFill>
              <a:srgbClr val="FF4745"/>
            </a:solidFill>
            <a:ln w="9525">
              <a:noFill/>
              <a:round/>
              <a:headEnd/>
              <a:tailEnd/>
            </a:ln>
          </p:spPr>
          <p:txBody>
            <a:bodyPr/>
            <a:lstStyle/>
            <a:p>
              <a:endParaRPr lang="en-US"/>
            </a:p>
          </p:txBody>
        </p:sp>
        <p:sp>
          <p:nvSpPr>
            <p:cNvPr id="313657" name="Freeform 313"/>
            <p:cNvSpPr>
              <a:spLocks/>
            </p:cNvSpPr>
            <p:nvPr/>
          </p:nvSpPr>
          <p:spPr bwMode="auto">
            <a:xfrm>
              <a:off x="4919" y="982"/>
              <a:ext cx="7" cy="8"/>
            </a:xfrm>
            <a:custGeom>
              <a:avLst/>
              <a:gdLst/>
              <a:ahLst/>
              <a:cxnLst>
                <a:cxn ang="0">
                  <a:pos x="7" y="17"/>
                </a:cxn>
                <a:cxn ang="0">
                  <a:pos x="12" y="14"/>
                </a:cxn>
                <a:cxn ang="0">
                  <a:pos x="15" y="8"/>
                </a:cxn>
                <a:cxn ang="0">
                  <a:pos x="12" y="2"/>
                </a:cxn>
                <a:cxn ang="0">
                  <a:pos x="7" y="0"/>
                </a:cxn>
                <a:cxn ang="0">
                  <a:pos x="2" y="2"/>
                </a:cxn>
                <a:cxn ang="0">
                  <a:pos x="0" y="8"/>
                </a:cxn>
                <a:cxn ang="0">
                  <a:pos x="2" y="14"/>
                </a:cxn>
                <a:cxn ang="0">
                  <a:pos x="7" y="17"/>
                </a:cxn>
                <a:cxn ang="0">
                  <a:pos x="7" y="17"/>
                </a:cxn>
              </a:cxnLst>
              <a:rect l="0" t="0" r="r" b="b"/>
              <a:pathLst>
                <a:path w="15" h="17">
                  <a:moveTo>
                    <a:pt x="7" y="17"/>
                  </a:moveTo>
                  <a:lnTo>
                    <a:pt x="12" y="14"/>
                  </a:lnTo>
                  <a:lnTo>
                    <a:pt x="15" y="8"/>
                  </a:lnTo>
                  <a:lnTo>
                    <a:pt x="12" y="2"/>
                  </a:lnTo>
                  <a:lnTo>
                    <a:pt x="7" y="0"/>
                  </a:lnTo>
                  <a:lnTo>
                    <a:pt x="2" y="2"/>
                  </a:lnTo>
                  <a:lnTo>
                    <a:pt x="0" y="8"/>
                  </a:lnTo>
                  <a:lnTo>
                    <a:pt x="2" y="14"/>
                  </a:lnTo>
                  <a:lnTo>
                    <a:pt x="7" y="17"/>
                  </a:lnTo>
                  <a:lnTo>
                    <a:pt x="7" y="17"/>
                  </a:lnTo>
                  <a:close/>
                </a:path>
              </a:pathLst>
            </a:custGeom>
            <a:solidFill>
              <a:srgbClr val="FF4745"/>
            </a:solidFill>
            <a:ln w="9525">
              <a:noFill/>
              <a:round/>
              <a:headEnd/>
              <a:tailEnd/>
            </a:ln>
          </p:spPr>
          <p:txBody>
            <a:bodyPr/>
            <a:lstStyle/>
            <a:p>
              <a:endParaRPr lang="en-US"/>
            </a:p>
          </p:txBody>
        </p:sp>
        <p:sp>
          <p:nvSpPr>
            <p:cNvPr id="313658" name="Freeform 314"/>
            <p:cNvSpPr>
              <a:spLocks/>
            </p:cNvSpPr>
            <p:nvPr/>
          </p:nvSpPr>
          <p:spPr bwMode="auto">
            <a:xfrm>
              <a:off x="4942" y="962"/>
              <a:ext cx="7" cy="8"/>
            </a:xfrm>
            <a:custGeom>
              <a:avLst/>
              <a:gdLst/>
              <a:ahLst/>
              <a:cxnLst>
                <a:cxn ang="0">
                  <a:pos x="7" y="18"/>
                </a:cxn>
                <a:cxn ang="0">
                  <a:pos x="11" y="13"/>
                </a:cxn>
                <a:cxn ang="0">
                  <a:pos x="14" y="8"/>
                </a:cxn>
                <a:cxn ang="0">
                  <a:pos x="11" y="2"/>
                </a:cxn>
                <a:cxn ang="0">
                  <a:pos x="7" y="0"/>
                </a:cxn>
                <a:cxn ang="0">
                  <a:pos x="1" y="2"/>
                </a:cxn>
                <a:cxn ang="0">
                  <a:pos x="0" y="8"/>
                </a:cxn>
                <a:cxn ang="0">
                  <a:pos x="1" y="13"/>
                </a:cxn>
                <a:cxn ang="0">
                  <a:pos x="7" y="18"/>
                </a:cxn>
                <a:cxn ang="0">
                  <a:pos x="7" y="18"/>
                </a:cxn>
              </a:cxnLst>
              <a:rect l="0" t="0" r="r" b="b"/>
              <a:pathLst>
                <a:path w="14" h="18">
                  <a:moveTo>
                    <a:pt x="7" y="18"/>
                  </a:moveTo>
                  <a:lnTo>
                    <a:pt x="11" y="13"/>
                  </a:lnTo>
                  <a:lnTo>
                    <a:pt x="14" y="8"/>
                  </a:lnTo>
                  <a:lnTo>
                    <a:pt x="11" y="2"/>
                  </a:lnTo>
                  <a:lnTo>
                    <a:pt x="7" y="0"/>
                  </a:lnTo>
                  <a:lnTo>
                    <a:pt x="1" y="2"/>
                  </a:lnTo>
                  <a:lnTo>
                    <a:pt x="0" y="8"/>
                  </a:lnTo>
                  <a:lnTo>
                    <a:pt x="1" y="13"/>
                  </a:lnTo>
                  <a:lnTo>
                    <a:pt x="7" y="18"/>
                  </a:lnTo>
                  <a:lnTo>
                    <a:pt x="7" y="18"/>
                  </a:lnTo>
                  <a:close/>
                </a:path>
              </a:pathLst>
            </a:custGeom>
            <a:solidFill>
              <a:srgbClr val="FF4745"/>
            </a:solidFill>
            <a:ln w="9525">
              <a:noFill/>
              <a:round/>
              <a:headEnd/>
              <a:tailEnd/>
            </a:ln>
          </p:spPr>
          <p:txBody>
            <a:bodyPr/>
            <a:lstStyle/>
            <a:p>
              <a:endParaRPr lang="en-US"/>
            </a:p>
          </p:txBody>
        </p:sp>
        <p:sp>
          <p:nvSpPr>
            <p:cNvPr id="313659" name="Freeform 315"/>
            <p:cNvSpPr>
              <a:spLocks/>
            </p:cNvSpPr>
            <p:nvPr/>
          </p:nvSpPr>
          <p:spPr bwMode="auto">
            <a:xfrm>
              <a:off x="4978" y="954"/>
              <a:ext cx="7" cy="8"/>
            </a:xfrm>
            <a:custGeom>
              <a:avLst/>
              <a:gdLst/>
              <a:ahLst/>
              <a:cxnLst>
                <a:cxn ang="0">
                  <a:pos x="7" y="14"/>
                </a:cxn>
                <a:cxn ang="0">
                  <a:pos x="11" y="13"/>
                </a:cxn>
                <a:cxn ang="0">
                  <a:pos x="14" y="7"/>
                </a:cxn>
                <a:cxn ang="0">
                  <a:pos x="11" y="1"/>
                </a:cxn>
                <a:cxn ang="0">
                  <a:pos x="7" y="0"/>
                </a:cxn>
                <a:cxn ang="0">
                  <a:pos x="1" y="1"/>
                </a:cxn>
                <a:cxn ang="0">
                  <a:pos x="0" y="7"/>
                </a:cxn>
                <a:cxn ang="0">
                  <a:pos x="1" y="13"/>
                </a:cxn>
                <a:cxn ang="0">
                  <a:pos x="7" y="14"/>
                </a:cxn>
                <a:cxn ang="0">
                  <a:pos x="7" y="14"/>
                </a:cxn>
              </a:cxnLst>
              <a:rect l="0" t="0" r="r" b="b"/>
              <a:pathLst>
                <a:path w="14" h="14">
                  <a:moveTo>
                    <a:pt x="7" y="14"/>
                  </a:moveTo>
                  <a:lnTo>
                    <a:pt x="11" y="13"/>
                  </a:lnTo>
                  <a:lnTo>
                    <a:pt x="14" y="7"/>
                  </a:lnTo>
                  <a:lnTo>
                    <a:pt x="11" y="1"/>
                  </a:lnTo>
                  <a:lnTo>
                    <a:pt x="7" y="0"/>
                  </a:lnTo>
                  <a:lnTo>
                    <a:pt x="1" y="1"/>
                  </a:lnTo>
                  <a:lnTo>
                    <a:pt x="0" y="7"/>
                  </a:lnTo>
                  <a:lnTo>
                    <a:pt x="1" y="13"/>
                  </a:lnTo>
                  <a:lnTo>
                    <a:pt x="7" y="14"/>
                  </a:lnTo>
                  <a:lnTo>
                    <a:pt x="7" y="14"/>
                  </a:lnTo>
                  <a:close/>
                </a:path>
              </a:pathLst>
            </a:custGeom>
            <a:solidFill>
              <a:srgbClr val="FF4745"/>
            </a:solidFill>
            <a:ln w="9525">
              <a:noFill/>
              <a:round/>
              <a:headEnd/>
              <a:tailEnd/>
            </a:ln>
          </p:spPr>
          <p:txBody>
            <a:bodyPr/>
            <a:lstStyle/>
            <a:p>
              <a:endParaRPr lang="en-US"/>
            </a:p>
          </p:txBody>
        </p:sp>
        <p:sp>
          <p:nvSpPr>
            <p:cNvPr id="313660" name="Freeform 316"/>
            <p:cNvSpPr>
              <a:spLocks/>
            </p:cNvSpPr>
            <p:nvPr/>
          </p:nvSpPr>
          <p:spPr bwMode="auto">
            <a:xfrm>
              <a:off x="5000" y="928"/>
              <a:ext cx="7" cy="8"/>
            </a:xfrm>
            <a:custGeom>
              <a:avLst/>
              <a:gdLst/>
              <a:ahLst/>
              <a:cxnLst>
                <a:cxn ang="0">
                  <a:pos x="7" y="16"/>
                </a:cxn>
                <a:cxn ang="0">
                  <a:pos x="12" y="13"/>
                </a:cxn>
                <a:cxn ang="0">
                  <a:pos x="14" y="7"/>
                </a:cxn>
                <a:cxn ang="0">
                  <a:pos x="12" y="1"/>
                </a:cxn>
                <a:cxn ang="0">
                  <a:pos x="7" y="0"/>
                </a:cxn>
                <a:cxn ang="0">
                  <a:pos x="1" y="1"/>
                </a:cxn>
                <a:cxn ang="0">
                  <a:pos x="0" y="7"/>
                </a:cxn>
                <a:cxn ang="0">
                  <a:pos x="1" y="13"/>
                </a:cxn>
                <a:cxn ang="0">
                  <a:pos x="7" y="16"/>
                </a:cxn>
                <a:cxn ang="0">
                  <a:pos x="7" y="16"/>
                </a:cxn>
              </a:cxnLst>
              <a:rect l="0" t="0" r="r" b="b"/>
              <a:pathLst>
                <a:path w="14" h="16">
                  <a:moveTo>
                    <a:pt x="7" y="16"/>
                  </a:moveTo>
                  <a:lnTo>
                    <a:pt x="12" y="13"/>
                  </a:lnTo>
                  <a:lnTo>
                    <a:pt x="14" y="7"/>
                  </a:lnTo>
                  <a:lnTo>
                    <a:pt x="12" y="1"/>
                  </a:lnTo>
                  <a:lnTo>
                    <a:pt x="7" y="0"/>
                  </a:lnTo>
                  <a:lnTo>
                    <a:pt x="1" y="1"/>
                  </a:lnTo>
                  <a:lnTo>
                    <a:pt x="0" y="7"/>
                  </a:lnTo>
                  <a:lnTo>
                    <a:pt x="1" y="13"/>
                  </a:lnTo>
                  <a:lnTo>
                    <a:pt x="7" y="16"/>
                  </a:lnTo>
                  <a:lnTo>
                    <a:pt x="7" y="16"/>
                  </a:lnTo>
                  <a:close/>
                </a:path>
              </a:pathLst>
            </a:custGeom>
            <a:solidFill>
              <a:srgbClr val="FF4745"/>
            </a:solidFill>
            <a:ln w="9525">
              <a:noFill/>
              <a:round/>
              <a:headEnd/>
              <a:tailEnd/>
            </a:ln>
          </p:spPr>
          <p:txBody>
            <a:bodyPr/>
            <a:lstStyle/>
            <a:p>
              <a:endParaRPr lang="en-US"/>
            </a:p>
          </p:txBody>
        </p:sp>
      </p:grpSp>
      <p:sp>
        <p:nvSpPr>
          <p:cNvPr id="313661" name="Text Box 317"/>
          <p:cNvSpPr txBox="1">
            <a:spLocks noChangeArrowheads="1"/>
          </p:cNvSpPr>
          <p:nvPr/>
        </p:nvSpPr>
        <p:spPr bwMode="auto">
          <a:xfrm rot="16200000">
            <a:off x="-1497012" y="4810125"/>
            <a:ext cx="3698875" cy="396875"/>
          </a:xfrm>
          <a:prstGeom prst="rect">
            <a:avLst/>
          </a:prstGeom>
          <a:noFill/>
          <a:ln w="9525">
            <a:noFill/>
            <a:miter lim="800000"/>
            <a:headEnd/>
            <a:tailEnd/>
          </a:ln>
          <a:effectLst/>
        </p:spPr>
        <p:txBody>
          <a:bodyPr wrap="none">
            <a:spAutoFit/>
          </a:bodyPr>
          <a:lstStyle/>
          <a:p>
            <a:pPr eaLnBrk="0" hangingPunct="0"/>
            <a:r>
              <a:rPr lang="en-US" sz="2000">
                <a:latin typeface="Times New Roman" pitchFamily="18" charset="0"/>
              </a:rPr>
              <a:t>Personal and Family Development</a:t>
            </a:r>
          </a:p>
        </p:txBody>
      </p:sp>
    </p:spTree>
    <p:extLst>
      <p:ext uri="{BB962C8B-B14F-4D97-AF65-F5344CB8AC3E}">
        <p14:creationId xmlns:p14="http://schemas.microsoft.com/office/powerpoint/2010/main" val="10528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P spid="3133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1"/>
          </p:nvPr>
        </p:nvSpPr>
        <p:spPr>
          <a:xfrm>
            <a:off x="457200" y="304800"/>
            <a:ext cx="8229600" cy="5105400"/>
          </a:xfrm>
        </p:spPr>
        <p:txBody>
          <a:bodyPr/>
          <a:lstStyle/>
          <a:p>
            <a:pPr marL="685800" indent="-685800">
              <a:lnSpc>
                <a:spcPct val="95000"/>
              </a:lnSpc>
              <a:buClr>
                <a:schemeClr val="tx1"/>
              </a:buClr>
              <a:buFont typeface="Wingdings" pitchFamily="2" charset="2"/>
              <a:buNone/>
            </a:pPr>
            <a:r>
              <a:rPr lang="en-US" sz="2400"/>
              <a:t>19.	You must construct a ramp outside of an elder care facility. Your Services for Older Adults class is working in collaboration with the Housing, Furnishings, and Equipment Production, Management, and Services class. The ramp must be 20 ft. long and makes a 30 degree angle with the ground. Approximately how tall will the ramp be at its highest point?</a:t>
            </a:r>
          </a:p>
          <a:p>
            <a:pPr marL="685800" indent="-685800">
              <a:lnSpc>
                <a:spcPct val="95000"/>
              </a:lnSpc>
              <a:buClr>
                <a:schemeClr val="tx1"/>
              </a:buClr>
              <a:buFont typeface="Wingdings" pitchFamily="2" charset="2"/>
              <a:buNone/>
            </a:pPr>
            <a:r>
              <a:rPr lang="en-US" sz="2000"/>
              <a:t>					</a:t>
            </a:r>
          </a:p>
          <a:p>
            <a:pPr marL="685800" indent="-685800">
              <a:lnSpc>
                <a:spcPct val="95000"/>
              </a:lnSpc>
              <a:buClr>
                <a:schemeClr val="tx1"/>
              </a:buClr>
              <a:buFont typeface="Wingdings" pitchFamily="2" charset="2"/>
              <a:buNone/>
            </a:pPr>
            <a:r>
              <a:rPr lang="en-US" sz="2000"/>
              <a:t>		    			20 feet</a:t>
            </a:r>
          </a:p>
          <a:p>
            <a:pPr marL="685800" indent="-685800">
              <a:lnSpc>
                <a:spcPct val="95000"/>
              </a:lnSpc>
              <a:buClr>
                <a:schemeClr val="tx1"/>
              </a:buClr>
              <a:buFont typeface="Wingdings" pitchFamily="2" charset="2"/>
              <a:buNone/>
            </a:pPr>
            <a:r>
              <a:rPr lang="en-US" sz="2000"/>
              <a:t>		    x					30 degrees</a:t>
            </a:r>
          </a:p>
          <a:p>
            <a:pPr marL="685800" indent="-685800">
              <a:lnSpc>
                <a:spcPct val="95000"/>
              </a:lnSpc>
              <a:buClr>
                <a:schemeClr val="tx1"/>
              </a:buClr>
            </a:pPr>
            <a:endParaRPr lang="en-US" sz="2000"/>
          </a:p>
          <a:p>
            <a:pPr marL="685800" indent="-685800">
              <a:lnSpc>
                <a:spcPct val="95000"/>
              </a:lnSpc>
              <a:buClr>
                <a:schemeClr val="tx1"/>
              </a:buClr>
              <a:buFont typeface="Wingdings" pitchFamily="2" charset="2"/>
              <a:buNone/>
            </a:pPr>
            <a:r>
              <a:rPr lang="en-US" b="1"/>
              <a:t>	</a:t>
            </a:r>
            <a:endParaRPr lang="en-US" sz="2000"/>
          </a:p>
        </p:txBody>
      </p:sp>
      <p:sp>
        <p:nvSpPr>
          <p:cNvPr id="321539" name="Text Box 3"/>
          <p:cNvSpPr txBox="1">
            <a:spLocks noChangeArrowheads="1"/>
          </p:cNvSpPr>
          <p:nvPr/>
        </p:nvSpPr>
        <p:spPr bwMode="auto">
          <a:xfrm rot="16200000">
            <a:off x="-284956" y="981868"/>
            <a:ext cx="806450" cy="366713"/>
          </a:xfrm>
          <a:prstGeom prst="rect">
            <a:avLst/>
          </a:prstGeom>
          <a:noFill/>
          <a:ln w="9525">
            <a:noFill/>
            <a:miter lim="800000"/>
            <a:headEnd/>
            <a:tailEnd/>
          </a:ln>
          <a:effectLst/>
        </p:spPr>
        <p:txBody>
          <a:bodyPr wrap="none">
            <a:spAutoFit/>
          </a:bodyPr>
          <a:lstStyle/>
          <a:p>
            <a:r>
              <a:rPr lang="en-US">
                <a:solidFill>
                  <a:schemeClr val="bg1"/>
                </a:solidFill>
                <a:latin typeface="Arial Black" pitchFamily="34" charset="0"/>
              </a:rPr>
              <a:t>Math</a:t>
            </a:r>
          </a:p>
        </p:txBody>
      </p:sp>
      <p:sp>
        <p:nvSpPr>
          <p:cNvPr id="321540" name="Text Box 4"/>
          <p:cNvSpPr txBox="1">
            <a:spLocks noChangeArrowheads="1"/>
          </p:cNvSpPr>
          <p:nvPr/>
        </p:nvSpPr>
        <p:spPr bwMode="auto">
          <a:xfrm rot="16200000">
            <a:off x="-1524793" y="4366418"/>
            <a:ext cx="3308350" cy="366713"/>
          </a:xfrm>
          <a:prstGeom prst="rect">
            <a:avLst/>
          </a:prstGeom>
          <a:noFill/>
          <a:ln w="9525">
            <a:noFill/>
            <a:miter lim="800000"/>
            <a:headEnd/>
            <a:tailEnd/>
          </a:ln>
          <a:effectLst/>
        </p:spPr>
        <p:txBody>
          <a:bodyPr wrap="none">
            <a:spAutoFit/>
          </a:bodyPr>
          <a:lstStyle/>
          <a:p>
            <a:r>
              <a:rPr lang="en-US">
                <a:solidFill>
                  <a:schemeClr val="bg1"/>
                </a:solidFill>
                <a:latin typeface="Arial Black" pitchFamily="34" charset="0"/>
              </a:rPr>
              <a:t>Services for Older Adults</a:t>
            </a:r>
          </a:p>
        </p:txBody>
      </p:sp>
      <p:sp>
        <p:nvSpPr>
          <p:cNvPr id="321541" name="AutoShape 5"/>
          <p:cNvSpPr>
            <a:spLocks noChangeArrowheads="1"/>
          </p:cNvSpPr>
          <p:nvPr/>
        </p:nvSpPr>
        <p:spPr bwMode="auto">
          <a:xfrm>
            <a:off x="2133600" y="3352800"/>
            <a:ext cx="4876800" cy="1447800"/>
          </a:xfrm>
          <a:prstGeom prst="rtTriangle">
            <a:avLst/>
          </a:prstGeom>
          <a:solidFill>
            <a:srgbClr val="969696"/>
          </a:solidFill>
          <a:ln w="38100">
            <a:solidFill>
              <a:srgbClr val="000000"/>
            </a:solidFill>
            <a:miter lim="800000"/>
            <a:headEnd/>
            <a:tailEnd/>
          </a:ln>
          <a:effectLst/>
        </p:spPr>
        <p:txBody>
          <a:bodyPr wrap="none" anchor="ctr"/>
          <a:lstStyle/>
          <a:p>
            <a:endParaRPr lang="en-US"/>
          </a:p>
        </p:txBody>
      </p:sp>
      <p:sp>
        <p:nvSpPr>
          <p:cNvPr id="321542" name="Line 6"/>
          <p:cNvSpPr>
            <a:spLocks noChangeShapeType="1"/>
          </p:cNvSpPr>
          <p:nvPr/>
        </p:nvSpPr>
        <p:spPr bwMode="auto">
          <a:xfrm flipH="1">
            <a:off x="5943600" y="4343400"/>
            <a:ext cx="457200" cy="304800"/>
          </a:xfrm>
          <a:prstGeom prst="line">
            <a:avLst/>
          </a:prstGeom>
          <a:noFill/>
          <a:ln w="38100">
            <a:solidFill>
              <a:schemeClr val="tx1"/>
            </a:solidFill>
            <a:round/>
            <a:headEnd/>
            <a:tailEnd type="triangle" w="med" len="med"/>
          </a:ln>
          <a:effectLst/>
        </p:spPr>
        <p:txBody>
          <a:bodyPr/>
          <a:lstStyle/>
          <a:p>
            <a:endParaRPr lang="en-US"/>
          </a:p>
        </p:txBody>
      </p:sp>
      <p:pic>
        <p:nvPicPr>
          <p:cNvPr id="321543" name="Picture 7" descr="bd10548_[1]"/>
          <p:cNvPicPr>
            <a:picLocks noChangeAspect="1" noChangeArrowheads="1"/>
          </p:cNvPicPr>
          <p:nvPr/>
        </p:nvPicPr>
        <p:blipFill>
          <a:blip r:embed="rId3"/>
          <a:srcRect/>
          <a:stretch>
            <a:fillRect/>
          </a:stretch>
        </p:blipFill>
        <p:spPr bwMode="auto">
          <a:xfrm>
            <a:off x="7497763" y="4343400"/>
            <a:ext cx="1646237" cy="2514600"/>
          </a:xfrm>
          <a:prstGeom prst="rect">
            <a:avLst/>
          </a:prstGeom>
          <a:noFill/>
        </p:spPr>
      </p:pic>
      <p:sp>
        <p:nvSpPr>
          <p:cNvPr id="321544" name="Text Box 8"/>
          <p:cNvSpPr txBox="1">
            <a:spLocks noChangeArrowheads="1"/>
          </p:cNvSpPr>
          <p:nvPr/>
        </p:nvSpPr>
        <p:spPr bwMode="auto">
          <a:xfrm>
            <a:off x="990600" y="5440363"/>
            <a:ext cx="2927350" cy="579437"/>
          </a:xfrm>
          <a:prstGeom prst="rect">
            <a:avLst/>
          </a:prstGeom>
          <a:noFill/>
          <a:ln w="9525">
            <a:noFill/>
            <a:miter lim="800000"/>
            <a:headEnd/>
            <a:tailEnd/>
          </a:ln>
          <a:effectLst/>
        </p:spPr>
        <p:txBody>
          <a:bodyPr wrap="none">
            <a:spAutoFit/>
          </a:bodyPr>
          <a:lstStyle/>
          <a:p>
            <a:r>
              <a:rPr lang="en-US" sz="3200" b="1">
                <a:latin typeface="Verdana" pitchFamily="34" charset="0"/>
              </a:rPr>
              <a:t>A.  5 feet	</a:t>
            </a:r>
          </a:p>
        </p:txBody>
      </p:sp>
      <p:sp>
        <p:nvSpPr>
          <p:cNvPr id="321545" name="Text Box 9"/>
          <p:cNvSpPr txBox="1">
            <a:spLocks noChangeArrowheads="1"/>
          </p:cNvSpPr>
          <p:nvPr/>
        </p:nvSpPr>
        <p:spPr bwMode="auto">
          <a:xfrm>
            <a:off x="969963" y="6019800"/>
            <a:ext cx="2535237" cy="579438"/>
          </a:xfrm>
          <a:prstGeom prst="rect">
            <a:avLst/>
          </a:prstGeom>
          <a:noFill/>
          <a:ln w="9525">
            <a:noFill/>
            <a:miter lim="800000"/>
            <a:headEnd/>
            <a:tailEnd/>
          </a:ln>
          <a:effectLst/>
        </p:spPr>
        <p:txBody>
          <a:bodyPr wrap="none">
            <a:spAutoFit/>
          </a:bodyPr>
          <a:lstStyle/>
          <a:p>
            <a:r>
              <a:rPr lang="en-US" sz="3200" b="1">
                <a:latin typeface="Verdana" pitchFamily="34" charset="0"/>
              </a:rPr>
              <a:t>B.  25 feet</a:t>
            </a:r>
          </a:p>
        </p:txBody>
      </p:sp>
      <p:sp>
        <p:nvSpPr>
          <p:cNvPr id="321546" name="Text Box 10"/>
          <p:cNvSpPr txBox="1">
            <a:spLocks noChangeArrowheads="1"/>
          </p:cNvSpPr>
          <p:nvPr/>
        </p:nvSpPr>
        <p:spPr bwMode="auto">
          <a:xfrm>
            <a:off x="4246563" y="5438775"/>
            <a:ext cx="2230437" cy="579438"/>
          </a:xfrm>
          <a:prstGeom prst="rect">
            <a:avLst/>
          </a:prstGeom>
          <a:noFill/>
          <a:ln w="9525">
            <a:noFill/>
            <a:miter lim="800000"/>
            <a:headEnd/>
            <a:tailEnd/>
          </a:ln>
          <a:effectLst/>
        </p:spPr>
        <p:txBody>
          <a:bodyPr wrap="none">
            <a:spAutoFit/>
          </a:bodyPr>
          <a:lstStyle/>
          <a:p>
            <a:r>
              <a:rPr lang="en-US" sz="3200" b="1">
                <a:latin typeface="Verdana" pitchFamily="34" charset="0"/>
              </a:rPr>
              <a:t>C.  3 feet</a:t>
            </a:r>
          </a:p>
        </p:txBody>
      </p:sp>
      <p:sp>
        <p:nvSpPr>
          <p:cNvPr id="321547" name="Text Box 11"/>
          <p:cNvSpPr txBox="1">
            <a:spLocks noChangeArrowheads="1"/>
          </p:cNvSpPr>
          <p:nvPr/>
        </p:nvSpPr>
        <p:spPr bwMode="auto">
          <a:xfrm>
            <a:off x="4217988" y="6021388"/>
            <a:ext cx="2563812" cy="579437"/>
          </a:xfrm>
          <a:prstGeom prst="rect">
            <a:avLst/>
          </a:prstGeom>
          <a:noFill/>
          <a:ln w="9525">
            <a:noFill/>
            <a:miter lim="800000"/>
            <a:headEnd/>
            <a:tailEnd/>
          </a:ln>
          <a:effectLst/>
        </p:spPr>
        <p:txBody>
          <a:bodyPr wrap="none">
            <a:spAutoFit/>
          </a:bodyPr>
          <a:lstStyle/>
          <a:p>
            <a:r>
              <a:rPr lang="en-US" sz="3200" b="1">
                <a:latin typeface="Verdana" pitchFamily="34" charset="0"/>
              </a:rPr>
              <a:t>D.  </a:t>
            </a:r>
            <a:r>
              <a:rPr lang="en-US" altLang="zh-CN" sz="3200" b="1">
                <a:latin typeface="Verdana" pitchFamily="34" charset="0"/>
                <a:ea typeface="宋体" pitchFamily="2" charset="-122"/>
              </a:rPr>
              <a:t>10 feet</a:t>
            </a:r>
            <a:endParaRPr lang="en-US" sz="3200" b="1">
              <a:latin typeface="Verdana" pitchFamily="34" charset="0"/>
              <a:ea typeface="宋体" pitchFamily="2" charset="-122"/>
            </a:endParaRPr>
          </a:p>
        </p:txBody>
      </p:sp>
    </p:spTree>
    <p:extLst>
      <p:ext uri="{BB962C8B-B14F-4D97-AF65-F5344CB8AC3E}">
        <p14:creationId xmlns:p14="http://schemas.microsoft.com/office/powerpoint/2010/main" val="10462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5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15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15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153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5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1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5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15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15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build="p"/>
      <p:bldP spid="321541" grpId="0" animBg="1"/>
      <p:bldP spid="321542" grpId="0" animBg="1"/>
      <p:bldP spid="321544" grpId="0"/>
      <p:bldP spid="321545" grpId="0"/>
      <p:bldP spid="321546" grpId="0"/>
      <p:bldP spid="3215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a:xfrm>
            <a:off x="457200" y="1752600"/>
            <a:ext cx="8229600" cy="4525963"/>
          </a:xfrm>
        </p:spPr>
        <p:txBody>
          <a:bodyPr/>
          <a:lstStyle/>
          <a:p>
            <a:pPr>
              <a:spcBef>
                <a:spcPct val="40000"/>
              </a:spcBef>
            </a:pPr>
            <a:r>
              <a:rPr lang="en-US"/>
              <a:t>Many teachers report that they do not like to write tests, score tests, or report test results to their students. </a:t>
            </a:r>
          </a:p>
          <a:p>
            <a:pPr>
              <a:spcBef>
                <a:spcPct val="40000"/>
              </a:spcBef>
            </a:pPr>
            <a:r>
              <a:rPr lang="en-US"/>
              <a:t>They hate to be hassled by students who think a test item was ambiguous or claim that the instructor misinterpreted what was written.</a:t>
            </a:r>
          </a:p>
        </p:txBody>
      </p:sp>
      <p:pic>
        <p:nvPicPr>
          <p:cNvPr id="232452" name="Picture 4" descr="Fearful"/>
          <p:cNvPicPr>
            <a:picLocks noChangeAspect="1" noChangeArrowheads="1"/>
          </p:cNvPicPr>
          <p:nvPr/>
        </p:nvPicPr>
        <p:blipFill>
          <a:blip r:embed="rId4"/>
          <a:srcRect/>
          <a:stretch>
            <a:fillRect/>
          </a:stretch>
        </p:blipFill>
        <p:spPr bwMode="auto">
          <a:xfrm>
            <a:off x="7512050" y="4953000"/>
            <a:ext cx="903288" cy="1905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body" idx="1"/>
          </p:nvPr>
        </p:nvSpPr>
        <p:spPr>
          <a:xfrm>
            <a:off x="838200" y="685800"/>
            <a:ext cx="5791200" cy="1447800"/>
          </a:xfrm>
        </p:spPr>
        <p:txBody>
          <a:bodyPr/>
          <a:lstStyle/>
          <a:p>
            <a:pPr>
              <a:spcBef>
                <a:spcPct val="40000"/>
              </a:spcBef>
              <a:buClr>
                <a:schemeClr val="hlink"/>
              </a:buClr>
              <a:buFont typeface="Wingdings" pitchFamily="2" charset="2"/>
              <a:buNone/>
            </a:pPr>
            <a:r>
              <a:rPr lang="en-US"/>
              <a:t>Correct answer: D </a:t>
            </a:r>
          </a:p>
        </p:txBody>
      </p:sp>
      <p:sp>
        <p:nvSpPr>
          <p:cNvPr id="323587" name="Text Box 3"/>
          <p:cNvSpPr txBox="1">
            <a:spLocks noChangeArrowheads="1"/>
          </p:cNvSpPr>
          <p:nvPr/>
        </p:nvSpPr>
        <p:spPr bwMode="auto">
          <a:xfrm rot="16200000">
            <a:off x="-284956" y="981868"/>
            <a:ext cx="806450" cy="366713"/>
          </a:xfrm>
          <a:prstGeom prst="rect">
            <a:avLst/>
          </a:prstGeom>
          <a:noFill/>
          <a:ln w="9525">
            <a:noFill/>
            <a:miter lim="800000"/>
            <a:headEnd/>
            <a:tailEnd/>
          </a:ln>
          <a:effectLst/>
        </p:spPr>
        <p:txBody>
          <a:bodyPr wrap="none">
            <a:spAutoFit/>
          </a:bodyPr>
          <a:lstStyle/>
          <a:p>
            <a:r>
              <a:rPr lang="en-US">
                <a:solidFill>
                  <a:schemeClr val="bg1"/>
                </a:solidFill>
                <a:latin typeface="Arial Black" pitchFamily="34" charset="0"/>
              </a:rPr>
              <a:t>Math</a:t>
            </a:r>
          </a:p>
        </p:txBody>
      </p:sp>
      <p:sp>
        <p:nvSpPr>
          <p:cNvPr id="323588" name="Text Box 4"/>
          <p:cNvSpPr txBox="1">
            <a:spLocks noChangeArrowheads="1"/>
          </p:cNvSpPr>
          <p:nvPr/>
        </p:nvSpPr>
        <p:spPr bwMode="auto">
          <a:xfrm rot="16200000">
            <a:off x="-1524793" y="4366418"/>
            <a:ext cx="3308350" cy="366713"/>
          </a:xfrm>
          <a:prstGeom prst="rect">
            <a:avLst/>
          </a:prstGeom>
          <a:noFill/>
          <a:ln w="9525">
            <a:noFill/>
            <a:miter lim="800000"/>
            <a:headEnd/>
            <a:tailEnd/>
          </a:ln>
          <a:effectLst/>
        </p:spPr>
        <p:txBody>
          <a:bodyPr wrap="none">
            <a:spAutoFit/>
          </a:bodyPr>
          <a:lstStyle/>
          <a:p>
            <a:r>
              <a:rPr lang="en-US">
                <a:solidFill>
                  <a:schemeClr val="bg1"/>
                </a:solidFill>
                <a:latin typeface="Arial Black" pitchFamily="34" charset="0"/>
              </a:rPr>
              <a:t>Services for Older Adults</a:t>
            </a:r>
          </a:p>
        </p:txBody>
      </p:sp>
      <p:pic>
        <p:nvPicPr>
          <p:cNvPr id="323589" name="Picture 5"/>
          <p:cNvPicPr>
            <a:picLocks noChangeAspect="1" noChangeArrowheads="1"/>
          </p:cNvPicPr>
          <p:nvPr/>
        </p:nvPicPr>
        <p:blipFill>
          <a:blip r:embed="rId3"/>
          <a:srcRect/>
          <a:stretch>
            <a:fillRect/>
          </a:stretch>
        </p:blipFill>
        <p:spPr bwMode="auto">
          <a:xfrm>
            <a:off x="6145213" y="2362200"/>
            <a:ext cx="2998787" cy="4495800"/>
          </a:xfrm>
          <a:prstGeom prst="rect">
            <a:avLst/>
          </a:prstGeom>
          <a:noFill/>
          <a:ln w="28575">
            <a:solidFill>
              <a:schemeClr val="folHlink"/>
            </a:solidFill>
            <a:miter lim="800000"/>
            <a:headEnd/>
            <a:tailEnd/>
          </a:ln>
          <a:effectLst/>
        </p:spPr>
      </p:pic>
      <p:sp>
        <p:nvSpPr>
          <p:cNvPr id="323590" name="Rectangle 6"/>
          <p:cNvSpPr>
            <a:spLocks noChangeArrowheads="1"/>
          </p:cNvSpPr>
          <p:nvPr/>
        </p:nvSpPr>
        <p:spPr bwMode="auto">
          <a:xfrm>
            <a:off x="762000" y="1828800"/>
            <a:ext cx="4953000" cy="4876800"/>
          </a:xfrm>
          <a:prstGeom prst="rect">
            <a:avLst/>
          </a:prstGeom>
          <a:noFill/>
          <a:ln w="9525">
            <a:noFill/>
            <a:miter lim="800000"/>
            <a:headEnd/>
            <a:tailEnd/>
          </a:ln>
          <a:effectLst/>
        </p:spPr>
        <p:txBody>
          <a:bodyPr/>
          <a:lstStyle/>
          <a:p>
            <a:pPr marL="342900" indent="-342900">
              <a:spcBef>
                <a:spcPct val="40000"/>
              </a:spcBef>
              <a:buClr>
                <a:schemeClr val="hlink"/>
              </a:buClr>
              <a:buSzPct val="75000"/>
              <a:buFont typeface="Wingdings" pitchFamily="2" charset="2"/>
              <a:buChar char="q"/>
            </a:pPr>
            <a:endParaRPr lang="en-US" sz="2800">
              <a:latin typeface="Verdana" pitchFamily="34" charset="0"/>
            </a:endParaRPr>
          </a:p>
          <a:p>
            <a:pPr marL="342900" indent="-342900">
              <a:spcBef>
                <a:spcPct val="40000"/>
              </a:spcBef>
              <a:buClr>
                <a:schemeClr val="hlink"/>
              </a:buClr>
              <a:buSzPct val="75000"/>
              <a:buFont typeface="Wingdings" pitchFamily="2" charset="2"/>
              <a:buChar char="q"/>
            </a:pPr>
            <a:r>
              <a:rPr lang="en-US" sz="2800">
                <a:latin typeface="Verdana" pitchFamily="34" charset="0"/>
              </a:rPr>
              <a:t>This can be solved by using special triangle rules. This is a 30 – 60 – 90 triangle, so the short side is one half of the hypotenuse. </a:t>
            </a:r>
          </a:p>
          <a:p>
            <a:pPr marL="342900" indent="-342900">
              <a:spcBef>
                <a:spcPct val="40000"/>
              </a:spcBef>
              <a:buClr>
                <a:schemeClr val="hlink"/>
              </a:buClr>
              <a:buSzPct val="75000"/>
              <a:buFont typeface="Wingdings" pitchFamily="2" charset="2"/>
              <a:buChar char="q"/>
            </a:pPr>
            <a:r>
              <a:rPr lang="en-US" sz="2800">
                <a:latin typeface="Verdana" pitchFamily="34" charset="0"/>
              </a:rPr>
              <a:t>Since the hypotenuse is 20 feet, then the short side must be 10 feet.</a:t>
            </a:r>
          </a:p>
        </p:txBody>
      </p:sp>
      <p:sp>
        <p:nvSpPr>
          <p:cNvPr id="323591" name="Line 7"/>
          <p:cNvSpPr>
            <a:spLocks noChangeShapeType="1"/>
          </p:cNvSpPr>
          <p:nvPr/>
        </p:nvSpPr>
        <p:spPr bwMode="auto">
          <a:xfrm>
            <a:off x="228600" y="2324100"/>
            <a:ext cx="8915400" cy="0"/>
          </a:xfrm>
          <a:prstGeom prst="line">
            <a:avLst/>
          </a:prstGeom>
          <a:noFill/>
          <a:ln w="76200">
            <a:solidFill>
              <a:schemeClr val="folHlink"/>
            </a:solidFill>
            <a:round/>
            <a:headEnd/>
            <a:tailEnd/>
          </a:ln>
          <a:effectLst/>
        </p:spPr>
        <p:txBody>
          <a:bodyPr/>
          <a:lstStyle/>
          <a:p>
            <a:endParaRPr lang="en-US"/>
          </a:p>
        </p:txBody>
      </p:sp>
    </p:spTree>
    <p:extLst>
      <p:ext uri="{BB962C8B-B14F-4D97-AF65-F5344CB8AC3E}">
        <p14:creationId xmlns:p14="http://schemas.microsoft.com/office/powerpoint/2010/main" val="13571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body" idx="1"/>
          </p:nvPr>
        </p:nvSpPr>
        <p:spPr>
          <a:xfrm>
            <a:off x="457200" y="762000"/>
            <a:ext cx="7696200" cy="5105400"/>
          </a:xfrm>
        </p:spPr>
        <p:txBody>
          <a:bodyPr/>
          <a:lstStyle/>
          <a:p>
            <a:pPr marL="685800" indent="-685800">
              <a:buClr>
                <a:schemeClr val="tx1"/>
              </a:buClr>
              <a:buFont typeface="Wingdings" pitchFamily="2" charset="2"/>
              <a:buAutoNum type="arabicPeriod" startAt="30"/>
            </a:pPr>
            <a:r>
              <a:rPr lang="en-US" sz="3600"/>
              <a:t>Most of the calcium in your body is stored ____.</a:t>
            </a:r>
          </a:p>
          <a:p>
            <a:pPr marL="685800" indent="-685800">
              <a:buClr>
                <a:schemeClr val="tx1"/>
              </a:buClr>
              <a:buFont typeface="Wingdings" pitchFamily="2" charset="2"/>
              <a:buAutoNum type="arabicPeriod" startAt="30"/>
            </a:pPr>
            <a:endParaRPr lang="en-US" sz="3600"/>
          </a:p>
          <a:p>
            <a:pPr marL="1768475" lvl="1" indent="-565150">
              <a:buClr>
                <a:schemeClr val="tx1"/>
              </a:buClr>
              <a:buFont typeface="Wingdings" pitchFamily="2" charset="2"/>
              <a:buAutoNum type="alphaUcPeriod"/>
            </a:pPr>
            <a:r>
              <a:rPr lang="en-US" sz="3600"/>
              <a:t>in the blood</a:t>
            </a:r>
          </a:p>
          <a:p>
            <a:pPr marL="1768475" lvl="1" indent="-565150">
              <a:buClr>
                <a:schemeClr val="tx1"/>
              </a:buClr>
              <a:buFont typeface="Wingdings" pitchFamily="2" charset="2"/>
              <a:buAutoNum type="alphaUcPeriod"/>
            </a:pPr>
            <a:r>
              <a:rPr lang="en-US" sz="3600"/>
              <a:t>in the liver</a:t>
            </a:r>
          </a:p>
          <a:p>
            <a:pPr marL="1768475" lvl="1" indent="-565150">
              <a:buClr>
                <a:schemeClr val="tx1"/>
              </a:buClr>
              <a:buFont typeface="Wingdings" pitchFamily="2" charset="2"/>
              <a:buAutoNum type="alphaUcPeriod"/>
            </a:pPr>
            <a:r>
              <a:rPr lang="en-US" sz="3600"/>
              <a:t>in the small intestine</a:t>
            </a:r>
          </a:p>
          <a:p>
            <a:pPr marL="1768475" lvl="1" indent="-565150">
              <a:buClr>
                <a:schemeClr val="tx1"/>
              </a:buClr>
              <a:buFont typeface="Wingdings" pitchFamily="2" charset="2"/>
              <a:buAutoNum type="alphaUcPeriod"/>
            </a:pPr>
            <a:r>
              <a:rPr lang="en-US" sz="3600"/>
              <a:t>in the bones</a:t>
            </a:r>
          </a:p>
        </p:txBody>
      </p:sp>
      <p:grpSp>
        <p:nvGrpSpPr>
          <p:cNvPr id="331779" name="Group 3"/>
          <p:cNvGrpSpPr>
            <a:grpSpLocks/>
          </p:cNvGrpSpPr>
          <p:nvPr/>
        </p:nvGrpSpPr>
        <p:grpSpPr bwMode="auto">
          <a:xfrm>
            <a:off x="-6350" y="2022475"/>
            <a:ext cx="9140825" cy="568325"/>
            <a:chOff x="98" y="698"/>
            <a:chExt cx="5758" cy="358"/>
          </a:xfrm>
        </p:grpSpPr>
        <p:grpSp>
          <p:nvGrpSpPr>
            <p:cNvPr id="331780" name="Group 4"/>
            <p:cNvGrpSpPr>
              <a:grpSpLocks/>
            </p:cNvGrpSpPr>
            <p:nvPr/>
          </p:nvGrpSpPr>
          <p:grpSpPr bwMode="auto">
            <a:xfrm>
              <a:off x="100" y="720"/>
              <a:ext cx="5756" cy="240"/>
              <a:chOff x="0" y="768"/>
              <a:chExt cx="5760" cy="197"/>
            </a:xfrm>
          </p:grpSpPr>
          <p:sp>
            <p:nvSpPr>
              <p:cNvPr id="331781" name="Rectangle 5"/>
              <p:cNvSpPr>
                <a:spLocks noChangeArrowheads="1"/>
              </p:cNvSpPr>
              <p:nvPr/>
            </p:nvSpPr>
            <p:spPr bwMode="auto">
              <a:xfrm flipV="1">
                <a:off x="0" y="780"/>
                <a:ext cx="5760" cy="48"/>
              </a:xfrm>
              <a:prstGeom prst="rect">
                <a:avLst/>
              </a:prstGeom>
              <a:solidFill>
                <a:schemeClr val="bg1"/>
              </a:solidFill>
              <a:ln w="9525">
                <a:noFill/>
                <a:miter lim="800000"/>
                <a:headEnd/>
                <a:tailEnd/>
              </a:ln>
              <a:effectLst/>
            </p:spPr>
            <p:txBody>
              <a:bodyPr wrap="none" anchor="ctr"/>
              <a:lstStyle/>
              <a:p>
                <a:endParaRPr lang="en-US"/>
              </a:p>
            </p:txBody>
          </p:sp>
          <p:sp>
            <p:nvSpPr>
              <p:cNvPr id="331782" name="Rectangle 6"/>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endParaRPr lang="en-US"/>
              </a:p>
            </p:txBody>
          </p:sp>
          <p:sp>
            <p:nvSpPr>
              <p:cNvPr id="331783" name="Rectangle 7"/>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endParaRPr lang="en-US"/>
              </a:p>
            </p:txBody>
          </p:sp>
          <p:sp>
            <p:nvSpPr>
              <p:cNvPr id="331784" name="Rectangle 8"/>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eaLnBrk="0" hangingPunct="0"/>
                <a:endParaRPr lang="en-US" sz="2400">
                  <a:latin typeface="Times"/>
                  <a:ea typeface="ＭＳ Ｐゴシック" charset="-128"/>
                </a:endParaRPr>
              </a:p>
            </p:txBody>
          </p:sp>
          <p:sp>
            <p:nvSpPr>
              <p:cNvPr id="331785" name="Rectangle 9"/>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endParaRPr lang="en-US"/>
              </a:p>
            </p:txBody>
          </p:sp>
        </p:grpSp>
        <p:sp>
          <p:nvSpPr>
            <p:cNvPr id="331786" name="Rectangle 10"/>
            <p:cNvSpPr>
              <a:spLocks noChangeArrowheads="1"/>
            </p:cNvSpPr>
            <p:nvPr/>
          </p:nvSpPr>
          <p:spPr bwMode="auto">
            <a:xfrm>
              <a:off x="98" y="960"/>
              <a:ext cx="5758" cy="96"/>
            </a:xfrm>
            <a:prstGeom prst="rect">
              <a:avLst/>
            </a:prstGeom>
            <a:gradFill rotWithShape="1">
              <a:gsLst>
                <a:gs pos="0">
                  <a:srgbClr val="777777"/>
                </a:gs>
                <a:gs pos="100000">
                  <a:srgbClr val="777777">
                    <a:gamma/>
                    <a:tint val="0"/>
                    <a:invGamma/>
                  </a:srgbClr>
                </a:gs>
              </a:gsLst>
              <a:lin ang="5400000" scaled="1"/>
            </a:gradFill>
            <a:ln w="9525">
              <a:noFill/>
              <a:miter lim="800000"/>
              <a:headEnd/>
              <a:tailEnd/>
            </a:ln>
            <a:effectLst/>
          </p:spPr>
          <p:txBody>
            <a:bodyPr wrap="none" anchor="ctr"/>
            <a:lstStyle/>
            <a:p>
              <a:endParaRPr lang="en-US"/>
            </a:p>
          </p:txBody>
        </p:sp>
        <p:sp>
          <p:nvSpPr>
            <p:cNvPr id="331787" name="Rectangle 11"/>
            <p:cNvSpPr>
              <a:spLocks noChangeArrowheads="1"/>
            </p:cNvSpPr>
            <p:nvPr/>
          </p:nvSpPr>
          <p:spPr bwMode="auto">
            <a:xfrm>
              <a:off x="99" y="698"/>
              <a:ext cx="5757" cy="47"/>
            </a:xfrm>
            <a:prstGeom prst="rect">
              <a:avLst/>
            </a:prstGeom>
            <a:solidFill>
              <a:srgbClr val="777777">
                <a:alpha val="31000"/>
              </a:srgbClr>
            </a:solidFill>
            <a:ln w="9525">
              <a:noFill/>
              <a:miter lim="800000"/>
              <a:headEnd/>
              <a:tailEnd/>
            </a:ln>
            <a:effectLst/>
          </p:spPr>
          <p:txBody>
            <a:bodyPr wrap="none" anchor="ctr"/>
            <a:lstStyle/>
            <a:p>
              <a:endParaRPr lang="en-US"/>
            </a:p>
          </p:txBody>
        </p:sp>
      </p:grpSp>
      <p:sp>
        <p:nvSpPr>
          <p:cNvPr id="331788" name="Text Box 12"/>
          <p:cNvSpPr txBox="1">
            <a:spLocks noChangeArrowheads="1"/>
          </p:cNvSpPr>
          <p:nvPr/>
        </p:nvSpPr>
        <p:spPr bwMode="auto">
          <a:xfrm>
            <a:off x="6629400" y="1981200"/>
            <a:ext cx="2590800" cy="274638"/>
          </a:xfrm>
          <a:prstGeom prst="rect">
            <a:avLst/>
          </a:prstGeom>
          <a:noFill/>
          <a:ln w="9525">
            <a:noFill/>
            <a:miter lim="800000"/>
            <a:headEnd/>
            <a:tailEnd/>
          </a:ln>
          <a:effectLst/>
        </p:spPr>
        <p:txBody>
          <a:bodyPr>
            <a:spAutoFit/>
          </a:bodyPr>
          <a:lstStyle/>
          <a:p>
            <a:pPr eaLnBrk="0" hangingPunct="0"/>
            <a:r>
              <a:rPr lang="en-US" sz="1200"/>
              <a:t>Nutrition and Food Science</a:t>
            </a:r>
            <a:r>
              <a:rPr lang="en-US" sz="1200">
                <a:sym typeface="Wingdings" pitchFamily="2" charset="2"/>
              </a:rPr>
              <a:t>: (1)(B)</a:t>
            </a:r>
            <a:endParaRPr lang="en-US" sz="1200"/>
          </a:p>
        </p:txBody>
      </p:sp>
      <p:pic>
        <p:nvPicPr>
          <p:cNvPr id="331789" name="Picture 13" descr="hm00245_[1]"/>
          <p:cNvPicPr>
            <a:picLocks noChangeAspect="1" noChangeArrowheads="1"/>
          </p:cNvPicPr>
          <p:nvPr/>
        </p:nvPicPr>
        <p:blipFill>
          <a:blip r:embed="rId3"/>
          <a:srcRect/>
          <a:stretch>
            <a:fillRect/>
          </a:stretch>
        </p:blipFill>
        <p:spPr bwMode="auto">
          <a:xfrm>
            <a:off x="6938963" y="2514600"/>
            <a:ext cx="2205037" cy="4343400"/>
          </a:xfrm>
          <a:prstGeom prst="rect">
            <a:avLst/>
          </a:prstGeom>
          <a:noFill/>
        </p:spPr>
      </p:pic>
      <p:sp>
        <p:nvSpPr>
          <p:cNvPr id="331790" name="Text Box 14"/>
          <p:cNvSpPr txBox="1">
            <a:spLocks noChangeArrowheads="1"/>
          </p:cNvSpPr>
          <p:nvPr/>
        </p:nvSpPr>
        <p:spPr bwMode="auto">
          <a:xfrm>
            <a:off x="69850" y="0"/>
            <a:ext cx="996950" cy="366713"/>
          </a:xfrm>
          <a:prstGeom prst="rect">
            <a:avLst/>
          </a:prstGeom>
          <a:noFill/>
          <a:ln w="9525">
            <a:noFill/>
            <a:miter lim="800000"/>
            <a:headEnd/>
            <a:tailEnd/>
          </a:ln>
          <a:effectLst/>
        </p:spPr>
        <p:txBody>
          <a:bodyPr wrap="none">
            <a:spAutoFit/>
          </a:bodyPr>
          <a:lstStyle/>
          <a:p>
            <a:r>
              <a:rPr lang="en-US"/>
              <a:t>Science</a:t>
            </a:r>
          </a:p>
        </p:txBody>
      </p:sp>
    </p:spTree>
    <p:extLst>
      <p:ext uri="{BB962C8B-B14F-4D97-AF65-F5344CB8AC3E}">
        <p14:creationId xmlns:p14="http://schemas.microsoft.com/office/powerpoint/2010/main" val="3949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17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381000" y="228600"/>
            <a:ext cx="8763000" cy="1600200"/>
          </a:xfrm>
        </p:spPr>
        <p:txBody>
          <a:bodyPr/>
          <a:lstStyle/>
          <a:p>
            <a:pPr algn="l"/>
            <a:r>
              <a:rPr lang="en-US" sz="4000"/>
              <a:t>Question 30</a:t>
            </a:r>
            <a:br>
              <a:rPr lang="en-US" sz="4000"/>
            </a:br>
            <a:r>
              <a:rPr lang="en-US" sz="4000"/>
              <a:t>Correct answer:  D</a:t>
            </a:r>
          </a:p>
        </p:txBody>
      </p:sp>
      <p:sp>
        <p:nvSpPr>
          <p:cNvPr id="333827" name="Rectangle 3"/>
          <p:cNvSpPr>
            <a:spLocks noGrp="1" noChangeArrowheads="1"/>
          </p:cNvSpPr>
          <p:nvPr>
            <p:ph type="body" idx="1"/>
          </p:nvPr>
        </p:nvSpPr>
        <p:spPr>
          <a:xfrm>
            <a:off x="762000" y="2438400"/>
            <a:ext cx="4343400" cy="4267200"/>
          </a:xfrm>
        </p:spPr>
        <p:txBody>
          <a:bodyPr/>
          <a:lstStyle/>
          <a:p>
            <a:r>
              <a:rPr lang="en-US"/>
              <a:t>Calcium from the diet is absorbed from the small intestine and carried to the bloodstream. The blood then carries it to the bones, where it is stored.</a:t>
            </a:r>
          </a:p>
        </p:txBody>
      </p:sp>
      <p:grpSp>
        <p:nvGrpSpPr>
          <p:cNvPr id="333828" name="Group 4"/>
          <p:cNvGrpSpPr>
            <a:grpSpLocks/>
          </p:cNvGrpSpPr>
          <p:nvPr/>
        </p:nvGrpSpPr>
        <p:grpSpPr bwMode="auto">
          <a:xfrm>
            <a:off x="-6350" y="1717675"/>
            <a:ext cx="9140825" cy="568325"/>
            <a:chOff x="98" y="698"/>
            <a:chExt cx="5758" cy="358"/>
          </a:xfrm>
        </p:grpSpPr>
        <p:grpSp>
          <p:nvGrpSpPr>
            <p:cNvPr id="333829" name="Group 5"/>
            <p:cNvGrpSpPr>
              <a:grpSpLocks/>
            </p:cNvGrpSpPr>
            <p:nvPr/>
          </p:nvGrpSpPr>
          <p:grpSpPr bwMode="auto">
            <a:xfrm>
              <a:off x="100" y="720"/>
              <a:ext cx="5756" cy="240"/>
              <a:chOff x="0" y="768"/>
              <a:chExt cx="5760" cy="197"/>
            </a:xfrm>
          </p:grpSpPr>
          <p:sp>
            <p:nvSpPr>
              <p:cNvPr id="333830" name="Rectangle 6"/>
              <p:cNvSpPr>
                <a:spLocks noChangeArrowheads="1"/>
              </p:cNvSpPr>
              <p:nvPr/>
            </p:nvSpPr>
            <p:spPr bwMode="auto">
              <a:xfrm flipV="1">
                <a:off x="0" y="780"/>
                <a:ext cx="5760" cy="48"/>
              </a:xfrm>
              <a:prstGeom prst="rect">
                <a:avLst/>
              </a:prstGeom>
              <a:solidFill>
                <a:schemeClr val="bg1"/>
              </a:solidFill>
              <a:ln w="9525">
                <a:noFill/>
                <a:miter lim="800000"/>
                <a:headEnd/>
                <a:tailEnd/>
              </a:ln>
              <a:effectLst/>
            </p:spPr>
            <p:txBody>
              <a:bodyPr wrap="none" anchor="ctr"/>
              <a:lstStyle/>
              <a:p>
                <a:endParaRPr lang="en-US"/>
              </a:p>
            </p:txBody>
          </p:sp>
          <p:sp>
            <p:nvSpPr>
              <p:cNvPr id="333831" name="Rectangle 7"/>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endParaRPr lang="en-US"/>
              </a:p>
            </p:txBody>
          </p:sp>
          <p:sp>
            <p:nvSpPr>
              <p:cNvPr id="333832" name="Rectangle 8"/>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endParaRPr lang="en-US"/>
              </a:p>
            </p:txBody>
          </p:sp>
          <p:sp>
            <p:nvSpPr>
              <p:cNvPr id="333833" name="Rectangle 9"/>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eaLnBrk="0" hangingPunct="0"/>
                <a:endParaRPr lang="en-US" sz="2400">
                  <a:latin typeface="Times"/>
                  <a:ea typeface="ＭＳ Ｐゴシック" charset="-128"/>
                </a:endParaRPr>
              </a:p>
            </p:txBody>
          </p:sp>
          <p:sp>
            <p:nvSpPr>
              <p:cNvPr id="333834" name="Rectangle 10"/>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endParaRPr lang="en-US"/>
              </a:p>
            </p:txBody>
          </p:sp>
        </p:grpSp>
        <p:sp>
          <p:nvSpPr>
            <p:cNvPr id="333835" name="Rectangle 11"/>
            <p:cNvSpPr>
              <a:spLocks noChangeArrowheads="1"/>
            </p:cNvSpPr>
            <p:nvPr/>
          </p:nvSpPr>
          <p:spPr bwMode="auto">
            <a:xfrm>
              <a:off x="98" y="960"/>
              <a:ext cx="5758" cy="96"/>
            </a:xfrm>
            <a:prstGeom prst="rect">
              <a:avLst/>
            </a:prstGeom>
            <a:gradFill rotWithShape="1">
              <a:gsLst>
                <a:gs pos="0">
                  <a:srgbClr val="777777"/>
                </a:gs>
                <a:gs pos="100000">
                  <a:srgbClr val="777777">
                    <a:gamma/>
                    <a:tint val="0"/>
                    <a:invGamma/>
                  </a:srgbClr>
                </a:gs>
              </a:gsLst>
              <a:lin ang="5400000" scaled="1"/>
            </a:gradFill>
            <a:ln w="9525">
              <a:noFill/>
              <a:miter lim="800000"/>
              <a:headEnd/>
              <a:tailEnd/>
            </a:ln>
            <a:effectLst/>
          </p:spPr>
          <p:txBody>
            <a:bodyPr wrap="none" anchor="ctr"/>
            <a:lstStyle/>
            <a:p>
              <a:endParaRPr lang="en-US"/>
            </a:p>
          </p:txBody>
        </p:sp>
        <p:sp>
          <p:nvSpPr>
            <p:cNvPr id="333836" name="Rectangle 12"/>
            <p:cNvSpPr>
              <a:spLocks noChangeArrowheads="1"/>
            </p:cNvSpPr>
            <p:nvPr/>
          </p:nvSpPr>
          <p:spPr bwMode="auto">
            <a:xfrm>
              <a:off x="99" y="698"/>
              <a:ext cx="5757" cy="47"/>
            </a:xfrm>
            <a:prstGeom prst="rect">
              <a:avLst/>
            </a:prstGeom>
            <a:solidFill>
              <a:srgbClr val="777777">
                <a:alpha val="31000"/>
              </a:srgbClr>
            </a:solidFill>
            <a:ln w="9525">
              <a:noFill/>
              <a:miter lim="800000"/>
              <a:headEnd/>
              <a:tailEnd/>
            </a:ln>
            <a:effectLst/>
          </p:spPr>
          <p:txBody>
            <a:bodyPr wrap="none" anchor="ctr"/>
            <a:lstStyle/>
            <a:p>
              <a:endParaRPr lang="en-US"/>
            </a:p>
          </p:txBody>
        </p:sp>
      </p:grpSp>
      <p:pic>
        <p:nvPicPr>
          <p:cNvPr id="333837" name="Picture 13"/>
          <p:cNvPicPr>
            <a:picLocks noChangeAspect="1" noChangeArrowheads="1"/>
          </p:cNvPicPr>
          <p:nvPr/>
        </p:nvPicPr>
        <p:blipFill>
          <a:blip r:embed="rId3"/>
          <a:srcRect/>
          <a:stretch>
            <a:fillRect/>
          </a:stretch>
        </p:blipFill>
        <p:spPr bwMode="auto">
          <a:xfrm>
            <a:off x="5992813" y="2133600"/>
            <a:ext cx="3151187" cy="4724400"/>
          </a:xfrm>
          <a:prstGeom prst="rect">
            <a:avLst/>
          </a:prstGeom>
          <a:noFill/>
          <a:ln w="38100">
            <a:solidFill>
              <a:schemeClr val="folHlink"/>
            </a:solidFill>
            <a:miter lim="800000"/>
            <a:headEnd/>
            <a:tailEnd/>
          </a:ln>
          <a:effectLst/>
        </p:spPr>
      </p:pic>
    </p:spTree>
    <p:extLst>
      <p:ext uri="{BB962C8B-B14F-4D97-AF65-F5344CB8AC3E}">
        <p14:creationId xmlns:p14="http://schemas.microsoft.com/office/powerpoint/2010/main" val="3661833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body" idx="1"/>
          </p:nvPr>
        </p:nvSpPr>
        <p:spPr>
          <a:xfrm>
            <a:off x="609600" y="762000"/>
            <a:ext cx="6629400" cy="2895600"/>
          </a:xfrm>
        </p:spPr>
        <p:txBody>
          <a:bodyPr/>
          <a:lstStyle/>
          <a:p>
            <a:pPr marL="571500" indent="-571500"/>
            <a:r>
              <a:rPr lang="en-US" sz="3800"/>
              <a:t>Psychologist, Jean Piaget, theorized that children’s thinking is developed by ____.</a:t>
            </a:r>
            <a:endParaRPr lang="en-US" sz="4300"/>
          </a:p>
        </p:txBody>
      </p:sp>
      <p:sp>
        <p:nvSpPr>
          <p:cNvPr id="342019" name="Text Box 3"/>
          <p:cNvSpPr txBox="1">
            <a:spLocks noChangeArrowheads="1"/>
          </p:cNvSpPr>
          <p:nvPr/>
        </p:nvSpPr>
        <p:spPr bwMode="auto">
          <a:xfrm>
            <a:off x="7377113" y="-6350"/>
            <a:ext cx="1309687" cy="304800"/>
          </a:xfrm>
          <a:prstGeom prst="rect">
            <a:avLst/>
          </a:prstGeom>
          <a:noFill/>
          <a:ln w="9525">
            <a:noFill/>
            <a:miter lim="800000"/>
            <a:headEnd/>
            <a:tailEnd/>
          </a:ln>
          <a:effectLst/>
        </p:spPr>
        <p:txBody>
          <a:bodyPr wrap="none">
            <a:spAutoFit/>
          </a:bodyPr>
          <a:lstStyle/>
          <a:p>
            <a:r>
              <a:rPr lang="en-US" sz="1400"/>
              <a:t>Social Studies</a:t>
            </a:r>
          </a:p>
        </p:txBody>
      </p:sp>
      <p:sp>
        <p:nvSpPr>
          <p:cNvPr id="342020" name="Line 4"/>
          <p:cNvSpPr>
            <a:spLocks noChangeShapeType="1"/>
          </p:cNvSpPr>
          <p:nvPr/>
        </p:nvSpPr>
        <p:spPr bwMode="auto">
          <a:xfrm>
            <a:off x="0" y="3657600"/>
            <a:ext cx="9144000" cy="0"/>
          </a:xfrm>
          <a:prstGeom prst="line">
            <a:avLst/>
          </a:prstGeom>
          <a:noFill/>
          <a:ln w="76200">
            <a:solidFill>
              <a:schemeClr val="tx2"/>
            </a:solidFill>
            <a:round/>
            <a:headEnd/>
            <a:tailEnd/>
          </a:ln>
          <a:effectLst/>
        </p:spPr>
        <p:txBody>
          <a:bodyPr/>
          <a:lstStyle/>
          <a:p>
            <a:endParaRPr lang="en-US"/>
          </a:p>
        </p:txBody>
      </p:sp>
      <p:pic>
        <p:nvPicPr>
          <p:cNvPr id="342021" name="Picture 5"/>
          <p:cNvPicPr>
            <a:picLocks noChangeAspect="1" noChangeArrowheads="1"/>
          </p:cNvPicPr>
          <p:nvPr/>
        </p:nvPicPr>
        <p:blipFill>
          <a:blip r:embed="rId3"/>
          <a:srcRect/>
          <a:stretch>
            <a:fillRect/>
          </a:stretch>
        </p:blipFill>
        <p:spPr bwMode="auto">
          <a:xfrm>
            <a:off x="7010400" y="2784475"/>
            <a:ext cx="2133600" cy="1711325"/>
          </a:xfrm>
          <a:prstGeom prst="rect">
            <a:avLst/>
          </a:prstGeom>
          <a:noFill/>
          <a:ln w="28575">
            <a:solidFill>
              <a:schemeClr val="tx2"/>
            </a:solidFill>
            <a:miter lim="800000"/>
            <a:headEnd/>
            <a:tailEnd/>
          </a:ln>
          <a:effectLst/>
        </p:spPr>
      </p:pic>
      <p:sp>
        <p:nvSpPr>
          <p:cNvPr id="342022" name="Rectangle 6"/>
          <p:cNvSpPr>
            <a:spLocks noChangeArrowheads="1"/>
          </p:cNvSpPr>
          <p:nvPr/>
        </p:nvSpPr>
        <p:spPr bwMode="auto">
          <a:xfrm>
            <a:off x="1219200" y="3581400"/>
            <a:ext cx="6629400" cy="3276600"/>
          </a:xfrm>
          <a:prstGeom prst="rect">
            <a:avLst/>
          </a:prstGeom>
          <a:noFill/>
          <a:ln w="9525">
            <a:noFill/>
            <a:miter lim="800000"/>
            <a:headEnd/>
            <a:tailEnd/>
          </a:ln>
          <a:effectLst/>
        </p:spPr>
        <p:txBody>
          <a:bodyPr/>
          <a:lstStyle/>
          <a:p>
            <a:pPr marL="571500" indent="-571500">
              <a:lnSpc>
                <a:spcPct val="90000"/>
              </a:lnSpc>
              <a:spcBef>
                <a:spcPct val="20000"/>
              </a:spcBef>
              <a:buClr>
                <a:schemeClr val="accent1"/>
              </a:buClr>
              <a:buFont typeface="Wingdings" pitchFamily="2" charset="2"/>
              <a:buChar char="n"/>
            </a:pPr>
            <a:endParaRPr lang="en-US" sz="3000"/>
          </a:p>
          <a:p>
            <a:pPr marL="912813" lvl="1" indent="-568325">
              <a:lnSpc>
                <a:spcPct val="90000"/>
              </a:lnSpc>
              <a:spcBef>
                <a:spcPct val="20000"/>
              </a:spcBef>
              <a:buClr>
                <a:schemeClr val="tx1"/>
              </a:buClr>
              <a:buFont typeface="Wingdings" pitchFamily="2" charset="2"/>
              <a:buAutoNum type="alphaUcPeriod"/>
            </a:pPr>
            <a:r>
              <a:rPr lang="en-US" sz="3900"/>
              <a:t>sequence of stages</a:t>
            </a:r>
          </a:p>
          <a:p>
            <a:pPr marL="912813" lvl="1" indent="-568325">
              <a:lnSpc>
                <a:spcPct val="90000"/>
              </a:lnSpc>
              <a:spcBef>
                <a:spcPct val="20000"/>
              </a:spcBef>
              <a:buClr>
                <a:schemeClr val="tx1"/>
              </a:buClr>
              <a:buFont typeface="Wingdings" pitchFamily="2" charset="2"/>
              <a:buAutoNum type="alphaUcPeriod"/>
            </a:pPr>
            <a:r>
              <a:rPr lang="en-US" sz="3900"/>
              <a:t>reinforcement</a:t>
            </a:r>
          </a:p>
          <a:p>
            <a:pPr marL="912813" lvl="1" indent="-568325">
              <a:lnSpc>
                <a:spcPct val="90000"/>
              </a:lnSpc>
              <a:spcBef>
                <a:spcPct val="20000"/>
              </a:spcBef>
              <a:buClr>
                <a:schemeClr val="tx1"/>
              </a:buClr>
              <a:buFont typeface="Wingdings" pitchFamily="2" charset="2"/>
              <a:buAutoNum type="alphaUcPeriod"/>
            </a:pPr>
            <a:r>
              <a:rPr lang="en-US" sz="3900"/>
              <a:t>reward and punishment</a:t>
            </a:r>
          </a:p>
          <a:p>
            <a:pPr marL="912813" lvl="1" indent="-568325">
              <a:lnSpc>
                <a:spcPct val="90000"/>
              </a:lnSpc>
              <a:spcBef>
                <a:spcPct val="20000"/>
              </a:spcBef>
              <a:buClr>
                <a:schemeClr val="tx1"/>
              </a:buClr>
              <a:buFont typeface="Wingdings" pitchFamily="2" charset="2"/>
              <a:buAutoNum type="alphaUcPeriod"/>
            </a:pPr>
            <a:r>
              <a:rPr lang="en-US" sz="3900"/>
              <a:t>conditioning </a:t>
            </a:r>
          </a:p>
        </p:txBody>
      </p:sp>
      <p:sp>
        <p:nvSpPr>
          <p:cNvPr id="342023" name="Text Box 7"/>
          <p:cNvSpPr txBox="1">
            <a:spLocks noChangeArrowheads="1"/>
          </p:cNvSpPr>
          <p:nvPr/>
        </p:nvSpPr>
        <p:spPr bwMode="auto">
          <a:xfrm>
            <a:off x="314325" y="-19050"/>
            <a:ext cx="1682750" cy="304800"/>
          </a:xfrm>
          <a:prstGeom prst="rect">
            <a:avLst/>
          </a:prstGeom>
          <a:noFill/>
          <a:ln w="9525">
            <a:noFill/>
            <a:miter lim="800000"/>
            <a:headEnd/>
            <a:tailEnd/>
          </a:ln>
          <a:effectLst/>
        </p:spPr>
        <p:txBody>
          <a:bodyPr wrap="none">
            <a:spAutoFit/>
          </a:bodyPr>
          <a:lstStyle/>
          <a:p>
            <a:r>
              <a:rPr lang="en-US" sz="1400"/>
              <a:t>Child Development</a:t>
            </a:r>
          </a:p>
        </p:txBody>
      </p:sp>
    </p:spTree>
    <p:extLst>
      <p:ext uri="{BB962C8B-B14F-4D97-AF65-F5344CB8AC3E}">
        <p14:creationId xmlns:p14="http://schemas.microsoft.com/office/powerpoint/2010/main" val="30145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0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build="p" bldLvl="3"/>
      <p:bldP spid="342022"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993775"/>
            <a:ext cx="8229600" cy="1139825"/>
          </a:xfrm>
        </p:spPr>
        <p:txBody>
          <a:bodyPr/>
          <a:lstStyle/>
          <a:p>
            <a:r>
              <a:rPr lang="en-US" sz="6200"/>
              <a:t>Correct Answer: A</a:t>
            </a:r>
          </a:p>
        </p:txBody>
      </p:sp>
      <p:sp>
        <p:nvSpPr>
          <p:cNvPr id="344067" name="Rectangle 3"/>
          <p:cNvSpPr>
            <a:spLocks noGrp="1" noChangeArrowheads="1"/>
          </p:cNvSpPr>
          <p:nvPr>
            <p:ph type="body" idx="1"/>
          </p:nvPr>
        </p:nvSpPr>
        <p:spPr>
          <a:xfrm>
            <a:off x="457200" y="2438400"/>
            <a:ext cx="8229600" cy="2514600"/>
          </a:xfrm>
        </p:spPr>
        <p:txBody>
          <a:bodyPr/>
          <a:lstStyle/>
          <a:p>
            <a:r>
              <a:rPr lang="en-US" sz="3400"/>
              <a:t>Piaget’s theory is that children learn in a sequence of stages. The other answers apply to other psychologist’s theories.</a:t>
            </a:r>
          </a:p>
        </p:txBody>
      </p:sp>
      <p:sp>
        <p:nvSpPr>
          <p:cNvPr id="344068" name="Text Box 4"/>
          <p:cNvSpPr txBox="1">
            <a:spLocks noChangeArrowheads="1"/>
          </p:cNvSpPr>
          <p:nvPr/>
        </p:nvSpPr>
        <p:spPr bwMode="auto">
          <a:xfrm>
            <a:off x="7377113" y="-6350"/>
            <a:ext cx="1309687" cy="304800"/>
          </a:xfrm>
          <a:prstGeom prst="rect">
            <a:avLst/>
          </a:prstGeom>
          <a:noFill/>
          <a:ln w="9525">
            <a:noFill/>
            <a:miter lim="800000"/>
            <a:headEnd/>
            <a:tailEnd/>
          </a:ln>
          <a:effectLst/>
        </p:spPr>
        <p:txBody>
          <a:bodyPr wrap="none">
            <a:spAutoFit/>
          </a:bodyPr>
          <a:lstStyle/>
          <a:p>
            <a:r>
              <a:rPr lang="en-US" sz="1400"/>
              <a:t>Social Studies</a:t>
            </a:r>
          </a:p>
        </p:txBody>
      </p:sp>
      <p:pic>
        <p:nvPicPr>
          <p:cNvPr id="344069" name="Picture 5" descr="j0084348[1]"/>
          <p:cNvPicPr>
            <a:picLocks noChangeAspect="1" noChangeArrowheads="1"/>
          </p:cNvPicPr>
          <p:nvPr/>
        </p:nvPicPr>
        <p:blipFill>
          <a:blip r:embed="rId3"/>
          <a:srcRect/>
          <a:stretch>
            <a:fillRect/>
          </a:stretch>
        </p:blipFill>
        <p:spPr bwMode="auto">
          <a:xfrm>
            <a:off x="6542088" y="4114800"/>
            <a:ext cx="2601912" cy="2743200"/>
          </a:xfrm>
          <a:prstGeom prst="rect">
            <a:avLst/>
          </a:prstGeom>
          <a:noFill/>
        </p:spPr>
      </p:pic>
      <p:sp>
        <p:nvSpPr>
          <p:cNvPr id="344070" name="Text Box 6"/>
          <p:cNvSpPr txBox="1">
            <a:spLocks noChangeArrowheads="1"/>
          </p:cNvSpPr>
          <p:nvPr/>
        </p:nvSpPr>
        <p:spPr bwMode="auto">
          <a:xfrm>
            <a:off x="314325" y="-19050"/>
            <a:ext cx="1682750" cy="304800"/>
          </a:xfrm>
          <a:prstGeom prst="rect">
            <a:avLst/>
          </a:prstGeom>
          <a:noFill/>
          <a:ln w="9525">
            <a:noFill/>
            <a:miter lim="800000"/>
            <a:headEnd/>
            <a:tailEnd/>
          </a:ln>
          <a:effectLst/>
        </p:spPr>
        <p:txBody>
          <a:bodyPr wrap="none">
            <a:spAutoFit/>
          </a:bodyPr>
          <a:lstStyle/>
          <a:p>
            <a:r>
              <a:rPr lang="en-US" sz="1400"/>
              <a:t>Child Development</a:t>
            </a:r>
          </a:p>
        </p:txBody>
      </p:sp>
    </p:spTree>
    <p:extLst>
      <p:ext uri="{BB962C8B-B14F-4D97-AF65-F5344CB8AC3E}">
        <p14:creationId xmlns:p14="http://schemas.microsoft.com/office/powerpoint/2010/main" val="9696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Checklist  </a:t>
            </a:r>
            <a:r>
              <a:rPr lang="en-US" sz="1050" dirty="0" err="1" smtClean="0"/>
              <a:t>Gron</a:t>
            </a:r>
            <a:r>
              <a:rPr lang="en-US" sz="1050" dirty="0" err="1" smtClean="0"/>
              <a:t>lund</a:t>
            </a:r>
            <a:r>
              <a:rPr lang="en-US" sz="1050" dirty="0" smtClean="0"/>
              <a:t>, Chapter 6</a:t>
            </a:r>
            <a:endParaRPr lang="en-US" dirty="0"/>
          </a:p>
        </p:txBody>
      </p:sp>
      <p:sp>
        <p:nvSpPr>
          <p:cNvPr id="3" name="Content Placeholder 2"/>
          <p:cNvSpPr>
            <a:spLocks noGrp="1"/>
          </p:cNvSpPr>
          <p:nvPr>
            <p:ph idx="1"/>
          </p:nvPr>
        </p:nvSpPr>
        <p:spPr>
          <a:xfrm>
            <a:off x="457200" y="1143000"/>
            <a:ext cx="8229600" cy="5257800"/>
          </a:xfrm>
        </p:spPr>
        <p:txBody>
          <a:bodyPr/>
          <a:lstStyle/>
          <a:p>
            <a:r>
              <a:rPr lang="en-US" sz="2000" dirty="0" smtClean="0"/>
              <a:t>Design each item to measure an important learning outcome.</a:t>
            </a:r>
          </a:p>
          <a:p>
            <a:pPr marL="0" indent="0">
              <a:buNone/>
            </a:pPr>
            <a:endParaRPr lang="en-US" sz="1000" dirty="0" smtClean="0"/>
          </a:p>
          <a:p>
            <a:r>
              <a:rPr lang="en-US" sz="2000" dirty="0" smtClean="0"/>
              <a:t>Present a single, clearly formulated problem in the stem of the item.</a:t>
            </a:r>
          </a:p>
          <a:p>
            <a:endParaRPr lang="en-US" sz="1000" dirty="0" smtClean="0"/>
          </a:p>
          <a:p>
            <a:r>
              <a:rPr lang="en-US" sz="2000" dirty="0" smtClean="0"/>
              <a:t>State the stem of the item in simple, clear language.</a:t>
            </a:r>
          </a:p>
          <a:p>
            <a:endParaRPr lang="en-US" sz="1000" dirty="0" smtClean="0"/>
          </a:p>
          <a:p>
            <a:r>
              <a:rPr lang="en-US" sz="2000" dirty="0" smtClean="0"/>
              <a:t>Put as much of the wording as possible in the stem of the item.</a:t>
            </a:r>
          </a:p>
          <a:p>
            <a:endParaRPr lang="en-US" sz="1000" dirty="0" smtClean="0"/>
          </a:p>
          <a:p>
            <a:r>
              <a:rPr lang="en-US" sz="2000" dirty="0" smtClean="0"/>
              <a:t>State the stem of the item in positive form, wherever possible.</a:t>
            </a:r>
          </a:p>
          <a:p>
            <a:endParaRPr lang="en-US" sz="1000" dirty="0" smtClean="0"/>
          </a:p>
          <a:p>
            <a:r>
              <a:rPr lang="en-US" sz="2000" dirty="0" smtClean="0"/>
              <a:t>Emphasize negative wording whenever it is used in the stem of an item.</a:t>
            </a:r>
          </a:p>
          <a:p>
            <a:endParaRPr lang="en-US" sz="1000" dirty="0" smtClean="0"/>
          </a:p>
          <a:p>
            <a:r>
              <a:rPr lang="en-US" sz="2000" dirty="0" smtClean="0"/>
              <a:t>Make certain that the intended answer is correct or clearly best.</a:t>
            </a:r>
          </a:p>
          <a:p>
            <a:endParaRPr lang="en-US" sz="1000" dirty="0" smtClean="0"/>
          </a:p>
          <a:p>
            <a:r>
              <a:rPr lang="en-US" sz="2000" dirty="0" smtClean="0"/>
              <a:t>Make all alternatives grammatically consistent with the stem of the item and parallel in form.</a:t>
            </a:r>
          </a:p>
        </p:txBody>
      </p:sp>
    </p:spTree>
    <p:extLst>
      <p:ext uri="{BB962C8B-B14F-4D97-AF65-F5344CB8AC3E}">
        <p14:creationId xmlns:p14="http://schemas.microsoft.com/office/powerpoint/2010/main" val="1613382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Cont.</a:t>
            </a:r>
            <a:endParaRPr lang="en-US" dirty="0"/>
          </a:p>
        </p:txBody>
      </p:sp>
      <p:sp>
        <p:nvSpPr>
          <p:cNvPr id="3" name="Content Placeholder 2"/>
          <p:cNvSpPr>
            <a:spLocks noGrp="1"/>
          </p:cNvSpPr>
          <p:nvPr>
            <p:ph idx="1"/>
          </p:nvPr>
        </p:nvSpPr>
        <p:spPr>
          <a:xfrm>
            <a:off x="457200" y="990600"/>
            <a:ext cx="8229600" cy="5410200"/>
          </a:xfrm>
        </p:spPr>
        <p:txBody>
          <a:bodyPr/>
          <a:lstStyle/>
          <a:p>
            <a:r>
              <a:rPr lang="en-US" sz="2000" dirty="0"/>
              <a:t>Avoid verbal clues that might enable students to select the correct answer or to eliminate an incorrect alternative</a:t>
            </a:r>
            <a:r>
              <a:rPr lang="en-US" sz="2000" dirty="0" smtClean="0"/>
              <a:t>.</a:t>
            </a:r>
          </a:p>
          <a:p>
            <a:endParaRPr lang="en-US" sz="1000" dirty="0"/>
          </a:p>
          <a:p>
            <a:r>
              <a:rPr lang="en-US" sz="2000" dirty="0"/>
              <a:t>Make the distractors plausible and attractive to the uninformed</a:t>
            </a:r>
            <a:r>
              <a:rPr lang="en-US" sz="2000" dirty="0" smtClean="0"/>
              <a:t>.</a:t>
            </a:r>
          </a:p>
          <a:p>
            <a:endParaRPr lang="en-US" sz="1000" dirty="0"/>
          </a:p>
          <a:p>
            <a:r>
              <a:rPr lang="en-US" sz="2000" dirty="0"/>
              <a:t>Vary the relative length of the correct answer to eliminate length as a clue</a:t>
            </a:r>
            <a:r>
              <a:rPr lang="en-US" sz="2000" dirty="0" smtClean="0"/>
              <a:t>.</a:t>
            </a:r>
          </a:p>
          <a:p>
            <a:endParaRPr lang="en-US" sz="1000" dirty="0"/>
          </a:p>
          <a:p>
            <a:r>
              <a:rPr lang="en-US" sz="2000" dirty="0"/>
              <a:t>Avoid using the alternative “all of the above,” and use “ none of the above” with extreme caution</a:t>
            </a:r>
            <a:r>
              <a:rPr lang="en-US" sz="2000" dirty="0" smtClean="0"/>
              <a:t>.</a:t>
            </a:r>
          </a:p>
          <a:p>
            <a:endParaRPr lang="en-US" sz="1000" dirty="0"/>
          </a:p>
          <a:p>
            <a:r>
              <a:rPr lang="en-US" sz="2000" dirty="0"/>
              <a:t>Vary the position of the correct answer in a random manner</a:t>
            </a:r>
            <a:r>
              <a:rPr lang="en-US" sz="2000" dirty="0" smtClean="0"/>
              <a:t>.</a:t>
            </a:r>
          </a:p>
          <a:p>
            <a:endParaRPr lang="en-US" sz="1000" dirty="0"/>
          </a:p>
          <a:p>
            <a:r>
              <a:rPr lang="en-US" sz="2000" dirty="0"/>
              <a:t>Control the difficulty of the item either by varying the problem in the stem or by changing the alternatives</a:t>
            </a:r>
            <a:r>
              <a:rPr lang="en-US" sz="2000" dirty="0" smtClean="0"/>
              <a:t>.</a:t>
            </a:r>
          </a:p>
          <a:p>
            <a:endParaRPr lang="en-US" sz="1000" dirty="0"/>
          </a:p>
          <a:p>
            <a:r>
              <a:rPr lang="en-US" sz="2000" dirty="0" smtClean="0"/>
              <a:t>Make certain each item is independent of the other items in the test.</a:t>
            </a:r>
            <a:endParaRPr lang="en-US" sz="2000" dirty="0"/>
          </a:p>
          <a:p>
            <a:endParaRPr lang="en-US" sz="2000" dirty="0"/>
          </a:p>
        </p:txBody>
      </p:sp>
    </p:spTree>
    <p:extLst>
      <p:ext uri="{BB962C8B-B14F-4D97-AF65-F5344CB8AC3E}">
        <p14:creationId xmlns:p14="http://schemas.microsoft.com/office/powerpoint/2010/main" val="157578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a:t>
            </a:r>
            <a:endParaRPr lang="en-US" dirty="0"/>
          </a:p>
        </p:txBody>
      </p:sp>
      <p:sp>
        <p:nvSpPr>
          <p:cNvPr id="3" name="Content Placeholder 2"/>
          <p:cNvSpPr>
            <a:spLocks noGrp="1"/>
          </p:cNvSpPr>
          <p:nvPr>
            <p:ph idx="1"/>
          </p:nvPr>
        </p:nvSpPr>
        <p:spPr/>
        <p:txBody>
          <a:bodyPr/>
          <a:lstStyle/>
          <a:p>
            <a:r>
              <a:rPr lang="en-US" dirty="0" smtClean="0"/>
              <a:t>Use an efficient item format.</a:t>
            </a:r>
          </a:p>
          <a:p>
            <a:pPr marL="0" indent="0">
              <a:buNone/>
            </a:pPr>
            <a:endParaRPr lang="en-US" dirty="0" smtClean="0"/>
          </a:p>
          <a:p>
            <a:r>
              <a:rPr lang="en-US" dirty="0" smtClean="0"/>
              <a:t>Follow the normal rules of grammar.</a:t>
            </a:r>
          </a:p>
          <a:p>
            <a:endParaRPr lang="en-US" dirty="0"/>
          </a:p>
          <a:p>
            <a:r>
              <a:rPr lang="en-US" dirty="0" smtClean="0"/>
              <a:t>Break (or bend) any of these rules if it will improve the effectiveness of the item.</a:t>
            </a:r>
            <a:endParaRPr lang="en-US" dirty="0"/>
          </a:p>
        </p:txBody>
      </p:sp>
    </p:spTree>
    <p:extLst>
      <p:ext uri="{BB962C8B-B14F-4D97-AF65-F5344CB8AC3E}">
        <p14:creationId xmlns:p14="http://schemas.microsoft.com/office/powerpoint/2010/main" val="1599566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61815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8" name="Rectangle 4"/>
          <p:cNvSpPr>
            <a:spLocks noGrp="1" noChangeArrowheads="1"/>
          </p:cNvSpPr>
          <p:nvPr>
            <p:ph type="ctrTitle"/>
          </p:nvPr>
        </p:nvSpPr>
        <p:spPr/>
        <p:txBody>
          <a:bodyPr/>
          <a:lstStyle/>
          <a:p>
            <a:r>
              <a:rPr lang="en-US"/>
              <a:t>True/False</a:t>
            </a:r>
            <a:br>
              <a:rPr lang="en-US"/>
            </a:br>
            <a:r>
              <a:rPr lang="en-US"/>
              <a:t>Yes/No</a:t>
            </a:r>
          </a:p>
        </p:txBody>
      </p:sp>
      <p:pic>
        <p:nvPicPr>
          <p:cNvPr id="374790" name="Picture 6" descr="Up"/>
          <p:cNvPicPr>
            <a:picLocks noChangeAspect="1" noChangeArrowheads="1" noCrop="1"/>
          </p:cNvPicPr>
          <p:nvPr/>
        </p:nvPicPr>
        <p:blipFill>
          <a:blip r:embed="rId3"/>
          <a:srcRect/>
          <a:stretch>
            <a:fillRect/>
          </a:stretch>
        </p:blipFill>
        <p:spPr bwMode="auto">
          <a:xfrm>
            <a:off x="1828800" y="4114800"/>
            <a:ext cx="1447800" cy="2371725"/>
          </a:xfrm>
          <a:prstGeom prst="rect">
            <a:avLst/>
          </a:prstGeom>
          <a:noFill/>
        </p:spPr>
      </p:pic>
      <p:pic>
        <p:nvPicPr>
          <p:cNvPr id="374791" name="Picture 7" descr="Down"/>
          <p:cNvPicPr>
            <a:picLocks noChangeAspect="1" noChangeArrowheads="1"/>
          </p:cNvPicPr>
          <p:nvPr/>
        </p:nvPicPr>
        <p:blipFill>
          <a:blip r:embed="rId4"/>
          <a:srcRect/>
          <a:stretch>
            <a:fillRect/>
          </a:stretch>
        </p:blipFill>
        <p:spPr bwMode="auto">
          <a:xfrm>
            <a:off x="5562600" y="4038600"/>
            <a:ext cx="1751013" cy="23606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type="body" idx="1"/>
          </p:nvPr>
        </p:nvSpPr>
        <p:spPr>
          <a:xfrm>
            <a:off x="1219200" y="1905000"/>
            <a:ext cx="7696200" cy="4525963"/>
          </a:xfrm>
        </p:spPr>
        <p:txBody>
          <a:bodyPr/>
          <a:lstStyle/>
          <a:p>
            <a:r>
              <a:rPr lang="en-US" sz="3600"/>
              <a:t>Wish list:</a:t>
            </a:r>
          </a:p>
          <a:p>
            <a:pPr lvl="1"/>
            <a:r>
              <a:rPr lang="en-US" sz="3200"/>
              <a:t>I want my students to love to learn.</a:t>
            </a:r>
          </a:p>
          <a:p>
            <a:r>
              <a:rPr lang="en-US" sz="3600"/>
              <a:t>Reality check:</a:t>
            </a:r>
          </a:p>
          <a:p>
            <a:pPr lvl="1"/>
            <a:r>
              <a:rPr lang="en-US" sz="3200"/>
              <a:t>Students’ first question is often, “What’s going to be on the test?”</a:t>
            </a:r>
          </a:p>
        </p:txBody>
      </p:sp>
      <p:pic>
        <p:nvPicPr>
          <p:cNvPr id="348164" name="Picture 4" descr="Volunteer"/>
          <p:cNvPicPr>
            <a:picLocks noChangeAspect="1" noChangeArrowheads="1"/>
          </p:cNvPicPr>
          <p:nvPr/>
        </p:nvPicPr>
        <p:blipFill>
          <a:blip r:embed="rId4"/>
          <a:srcRect/>
          <a:stretch>
            <a:fillRect/>
          </a:stretch>
        </p:blipFill>
        <p:spPr bwMode="auto">
          <a:xfrm>
            <a:off x="0" y="4495800"/>
            <a:ext cx="2139950" cy="23622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True/False</a:t>
            </a:r>
          </a:p>
        </p:txBody>
      </p:sp>
      <p:sp>
        <p:nvSpPr>
          <p:cNvPr id="378883" name="Rectangle 3"/>
          <p:cNvSpPr>
            <a:spLocks noGrp="1" noChangeArrowheads="1"/>
          </p:cNvSpPr>
          <p:nvPr>
            <p:ph type="body" sz="half" idx="1"/>
          </p:nvPr>
        </p:nvSpPr>
        <p:spPr/>
        <p:txBody>
          <a:bodyPr/>
          <a:lstStyle/>
          <a:p>
            <a:r>
              <a:rPr lang="en-US" sz="3600"/>
              <a:t>Pro</a:t>
            </a:r>
          </a:p>
          <a:p>
            <a:pPr lvl="1"/>
            <a:r>
              <a:rPr lang="en-US" sz="3200"/>
              <a:t>Test more content</a:t>
            </a:r>
          </a:p>
          <a:p>
            <a:pPr lvl="1"/>
            <a:r>
              <a:rPr lang="en-US" sz="3200"/>
              <a:t>Faster to write, take, and grade</a:t>
            </a:r>
          </a:p>
          <a:p>
            <a:endParaRPr lang="en-US" sz="3600"/>
          </a:p>
          <a:p>
            <a:endParaRPr lang="en-US" sz="3600"/>
          </a:p>
        </p:txBody>
      </p:sp>
      <p:sp>
        <p:nvSpPr>
          <p:cNvPr id="378884" name="Rectangle 4"/>
          <p:cNvSpPr>
            <a:spLocks noGrp="1" noChangeArrowheads="1"/>
          </p:cNvSpPr>
          <p:nvPr>
            <p:ph type="body" sz="half" idx="2"/>
          </p:nvPr>
        </p:nvSpPr>
        <p:spPr>
          <a:xfrm>
            <a:off x="4572000" y="1874838"/>
            <a:ext cx="4343400" cy="4754562"/>
          </a:xfrm>
        </p:spPr>
        <p:txBody>
          <a:bodyPr/>
          <a:lstStyle/>
          <a:p>
            <a:r>
              <a:rPr lang="en-US" sz="3600"/>
              <a:t>Con</a:t>
            </a:r>
          </a:p>
          <a:p>
            <a:pPr lvl="1"/>
            <a:r>
              <a:rPr lang="en-US" sz="3200"/>
              <a:t>Guessing is a problem</a:t>
            </a:r>
          </a:p>
          <a:p>
            <a:pPr lvl="1"/>
            <a:r>
              <a:rPr lang="en-US" sz="3200"/>
              <a:t>If a student knows half of the content and guesses at the other half, the score, on average, would be 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8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8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88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88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8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P spid="37888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Things to Avoid in T/F</a:t>
            </a:r>
          </a:p>
        </p:txBody>
      </p:sp>
      <p:sp>
        <p:nvSpPr>
          <p:cNvPr id="266243" name="Rectangle 3"/>
          <p:cNvSpPr>
            <a:spLocks noGrp="1" noChangeArrowheads="1"/>
          </p:cNvSpPr>
          <p:nvPr>
            <p:ph type="body" idx="1"/>
          </p:nvPr>
        </p:nvSpPr>
        <p:spPr>
          <a:xfrm>
            <a:off x="457200" y="1874838"/>
            <a:ext cx="8229600" cy="4678362"/>
          </a:xfrm>
        </p:spPr>
        <p:txBody>
          <a:bodyPr/>
          <a:lstStyle/>
          <a:p>
            <a:r>
              <a:rPr lang="en-US" sz="2800"/>
              <a:t>Taking direct quotes from the chapter and adding “not” to it to make it false.</a:t>
            </a:r>
          </a:p>
          <a:p>
            <a:pPr lvl="1"/>
            <a:r>
              <a:rPr lang="en-US" sz="2400"/>
              <a:t>Parenting does not refer to the role of parents.</a:t>
            </a:r>
          </a:p>
          <a:p>
            <a:pPr lvl="1"/>
            <a:r>
              <a:rPr lang="en-US" sz="2400"/>
              <a:t>Pregnant women need not worry about eating the right foods to nourish their bodies and their unborn children.</a:t>
            </a:r>
          </a:p>
          <a:p>
            <a:r>
              <a:rPr lang="en-US" sz="2800"/>
              <a:t>Avoid “all” or “always.” These are usually false.</a:t>
            </a:r>
          </a:p>
          <a:p>
            <a:pPr lvl="1"/>
            <a:r>
              <a:rPr lang="en-US" sz="2400"/>
              <a:t>Medicaid is a government program that provides medical care for all individuals who are unable to pay for it.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Rectangle 7"/>
          <p:cNvSpPr>
            <a:spLocks noGrp="1" noChangeArrowheads="1"/>
          </p:cNvSpPr>
          <p:nvPr>
            <p:ph type="title"/>
          </p:nvPr>
        </p:nvSpPr>
        <p:spPr/>
        <p:txBody>
          <a:bodyPr/>
          <a:lstStyle/>
          <a:p>
            <a:r>
              <a:rPr lang="en-US" dirty="0"/>
              <a:t>One </a:t>
            </a:r>
            <a:r>
              <a:rPr lang="en-US" dirty="0" smtClean="0"/>
              <a:t>central idea</a:t>
            </a:r>
            <a:r>
              <a:rPr lang="en-US" dirty="0" smtClean="0"/>
              <a:t> </a:t>
            </a:r>
            <a:r>
              <a:rPr lang="en-US" dirty="0"/>
              <a:t>per question</a:t>
            </a:r>
          </a:p>
        </p:txBody>
      </p:sp>
      <p:sp>
        <p:nvSpPr>
          <p:cNvPr id="276488" name="Rectangle 8"/>
          <p:cNvSpPr>
            <a:spLocks noGrp="1" noChangeArrowheads="1"/>
          </p:cNvSpPr>
          <p:nvPr>
            <p:ph type="body" idx="1"/>
          </p:nvPr>
        </p:nvSpPr>
        <p:spPr>
          <a:xfrm>
            <a:off x="457200" y="3703638"/>
            <a:ext cx="8229600" cy="3154362"/>
          </a:xfrm>
          <a:solidFill>
            <a:srgbClr val="CCFFCC"/>
          </a:solidFill>
          <a:ln>
            <a:solidFill>
              <a:schemeClr val="tx1"/>
            </a:solidFill>
          </a:ln>
        </p:spPr>
        <p:txBody>
          <a:bodyPr/>
          <a:lstStyle/>
          <a:p>
            <a:r>
              <a:rPr lang="en-US"/>
              <a:t>This question tests 3 things</a:t>
            </a:r>
          </a:p>
          <a:p>
            <a:pPr lvl="2"/>
            <a:r>
              <a:rPr lang="en-US"/>
              <a:t>Date</a:t>
            </a:r>
          </a:p>
          <a:p>
            <a:pPr lvl="2"/>
            <a:r>
              <a:rPr lang="en-US"/>
              <a:t>Person</a:t>
            </a:r>
          </a:p>
          <a:p>
            <a:pPr lvl="2"/>
            <a:r>
              <a:rPr lang="en-US"/>
              <a:t>Theory</a:t>
            </a:r>
          </a:p>
          <a:p>
            <a:r>
              <a:rPr lang="en-US"/>
              <a:t>Limit the number of items tested for in each question.</a:t>
            </a:r>
          </a:p>
        </p:txBody>
      </p:sp>
      <p:pic>
        <p:nvPicPr>
          <p:cNvPr id="276486" name="Picture 6"/>
          <p:cNvPicPr>
            <a:picLocks noChangeAspect="1" noChangeArrowheads="1"/>
          </p:cNvPicPr>
          <p:nvPr/>
        </p:nvPicPr>
        <p:blipFill>
          <a:blip r:embed="rId4"/>
          <a:srcRect/>
          <a:stretch>
            <a:fillRect/>
          </a:stretch>
        </p:blipFill>
        <p:spPr bwMode="auto">
          <a:xfrm>
            <a:off x="0" y="1219200"/>
            <a:ext cx="9144000" cy="24384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48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48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48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48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4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uiExpand="1"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hints for T/F question writing</a:t>
            </a:r>
            <a:endParaRPr lang="en-US" sz="3600" dirty="0"/>
          </a:p>
        </p:txBody>
      </p:sp>
      <p:sp>
        <p:nvSpPr>
          <p:cNvPr id="3" name="Content Placeholder 2"/>
          <p:cNvSpPr>
            <a:spLocks noGrp="1"/>
          </p:cNvSpPr>
          <p:nvPr>
            <p:ph idx="1"/>
          </p:nvPr>
        </p:nvSpPr>
        <p:spPr/>
        <p:txBody>
          <a:bodyPr/>
          <a:lstStyle/>
          <a:p>
            <a:r>
              <a:rPr lang="en-US" dirty="0" smtClean="0"/>
              <a:t>Keep the statement short and use simple vocabulary and sentence structure.</a:t>
            </a:r>
          </a:p>
          <a:p>
            <a:pPr marL="0" indent="0">
              <a:buNone/>
            </a:pPr>
            <a:endParaRPr lang="en-US" dirty="0" smtClean="0"/>
          </a:p>
          <a:p>
            <a:r>
              <a:rPr lang="en-US" dirty="0" smtClean="0"/>
              <a:t>Word the statement so precisely that it can unequivocally be judged T or F.</a:t>
            </a:r>
          </a:p>
          <a:p>
            <a:pPr marL="0" indent="0">
              <a:buNone/>
            </a:pPr>
            <a:endParaRPr lang="en-US" dirty="0" smtClean="0"/>
          </a:p>
          <a:p>
            <a:r>
              <a:rPr lang="en-US" dirty="0" smtClean="0"/>
              <a:t>Use negative statements sparingly and avoid double negatives.</a:t>
            </a:r>
          </a:p>
          <a:p>
            <a:pPr marL="0" indent="0">
              <a:buNone/>
            </a:pPr>
            <a:endParaRPr lang="en-US" dirty="0"/>
          </a:p>
        </p:txBody>
      </p:sp>
    </p:spTree>
    <p:extLst>
      <p:ext uri="{BB962C8B-B14F-4D97-AF65-F5344CB8AC3E}">
        <p14:creationId xmlns:p14="http://schemas.microsoft.com/office/powerpoint/2010/main" val="149306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continued…..</a:t>
            </a:r>
            <a:endParaRPr lang="en-US" dirty="0"/>
          </a:p>
        </p:txBody>
      </p:sp>
      <p:sp>
        <p:nvSpPr>
          <p:cNvPr id="3" name="Content Placeholder 2"/>
          <p:cNvSpPr>
            <a:spLocks noGrp="1"/>
          </p:cNvSpPr>
          <p:nvPr>
            <p:ph idx="1"/>
          </p:nvPr>
        </p:nvSpPr>
        <p:spPr>
          <a:xfrm>
            <a:off x="381000" y="1219200"/>
            <a:ext cx="8534400" cy="5486400"/>
          </a:xfrm>
        </p:spPr>
        <p:txBody>
          <a:bodyPr/>
          <a:lstStyle/>
          <a:p>
            <a:r>
              <a:rPr lang="en-US" dirty="0"/>
              <a:t>Statements of opinion should be attributed to some source unless used to distinguish facts from </a:t>
            </a:r>
            <a:r>
              <a:rPr lang="en-US" dirty="0" smtClean="0"/>
              <a:t>opinion.</a:t>
            </a:r>
          </a:p>
          <a:p>
            <a:endParaRPr lang="en-US" sz="1050" dirty="0"/>
          </a:p>
          <a:p>
            <a:r>
              <a:rPr lang="en-US" dirty="0" smtClean="0"/>
              <a:t>When cause-effect relationships are being measured, use only true propositions.</a:t>
            </a:r>
          </a:p>
          <a:p>
            <a:endParaRPr lang="en-US" sz="1050" dirty="0"/>
          </a:p>
          <a:p>
            <a:r>
              <a:rPr lang="en-US" dirty="0" smtClean="0"/>
              <a:t>Avoid extraneous clues to the answer.</a:t>
            </a:r>
          </a:p>
          <a:p>
            <a:endParaRPr lang="en-US" sz="1050" dirty="0"/>
          </a:p>
          <a:p>
            <a:r>
              <a:rPr lang="en-US" dirty="0" smtClean="0"/>
              <a:t>Base items on introductory material to measure more complex learning outcomes.</a:t>
            </a:r>
          </a:p>
          <a:p>
            <a:endParaRPr lang="en-US" sz="1050" dirty="0"/>
          </a:p>
          <a:p>
            <a:endParaRPr lang="en-US" sz="1050" dirty="0" smtClean="0"/>
          </a:p>
          <a:p>
            <a:pPr marL="0" indent="0" algn="r">
              <a:buNone/>
            </a:pPr>
            <a:r>
              <a:rPr lang="en-US" sz="1050" b="1" i="1" dirty="0" smtClean="0"/>
              <a:t>Pages 112-117  </a:t>
            </a:r>
            <a:r>
              <a:rPr lang="en-US" sz="1050" b="1" i="1" dirty="0" err="1" smtClean="0"/>
              <a:t>Gronlund</a:t>
            </a:r>
            <a:endParaRPr lang="en-US" sz="1050" b="1" i="1" dirty="0"/>
          </a:p>
        </p:txBody>
      </p:sp>
    </p:spTree>
    <p:extLst>
      <p:ext uri="{BB962C8B-B14F-4D97-AF65-F5344CB8AC3E}">
        <p14:creationId xmlns:p14="http://schemas.microsoft.com/office/powerpoint/2010/main" val="2738135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Upper Level Multiple T/F</a:t>
            </a:r>
          </a:p>
        </p:txBody>
      </p:sp>
      <p:pic>
        <p:nvPicPr>
          <p:cNvPr id="250890" name="Picture 10"/>
          <p:cNvPicPr>
            <a:picLocks noChangeAspect="1" noChangeArrowheads="1"/>
          </p:cNvPicPr>
          <p:nvPr/>
        </p:nvPicPr>
        <p:blipFill>
          <a:blip r:embed="rId4"/>
          <a:srcRect/>
          <a:stretch>
            <a:fillRect/>
          </a:stretch>
        </p:blipFill>
        <p:spPr bwMode="auto">
          <a:xfrm>
            <a:off x="0" y="1316038"/>
            <a:ext cx="9144000" cy="554196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a:t>Upper Level T/F</a:t>
            </a:r>
          </a:p>
        </p:txBody>
      </p:sp>
      <p:sp>
        <p:nvSpPr>
          <p:cNvPr id="525315" name="Rectangle 3"/>
          <p:cNvSpPr>
            <a:spLocks noGrp="1" noChangeArrowheads="1"/>
          </p:cNvSpPr>
          <p:nvPr>
            <p:ph type="body" idx="1"/>
          </p:nvPr>
        </p:nvSpPr>
        <p:spPr>
          <a:xfrm>
            <a:off x="457200" y="4114800"/>
            <a:ext cx="8229600" cy="2286000"/>
          </a:xfrm>
        </p:spPr>
        <p:txBody>
          <a:bodyPr/>
          <a:lstStyle/>
          <a:p>
            <a:pPr>
              <a:buFont typeface="Times"/>
              <a:buChar char="_"/>
            </a:pPr>
            <a:r>
              <a:rPr lang="en-US" sz="2800"/>
              <a:t>This day’s menu provides vitamin A sources.</a:t>
            </a:r>
          </a:p>
          <a:p>
            <a:pPr>
              <a:buFont typeface="Times"/>
              <a:buChar char="_"/>
            </a:pPr>
            <a:r>
              <a:rPr lang="en-US" sz="2800"/>
              <a:t>This day’s menu provides vitamin C sources.</a:t>
            </a:r>
          </a:p>
          <a:p>
            <a:pPr>
              <a:buFont typeface="Times"/>
              <a:buChar char="_"/>
            </a:pPr>
            <a:r>
              <a:rPr lang="en-US" sz="2800"/>
              <a:t>This day’s menu plan is good for colon cancer prevention.</a:t>
            </a:r>
          </a:p>
        </p:txBody>
      </p:sp>
      <p:sp>
        <p:nvSpPr>
          <p:cNvPr id="525316" name="Text Box 4"/>
          <p:cNvSpPr txBox="1">
            <a:spLocks noChangeArrowheads="1"/>
          </p:cNvSpPr>
          <p:nvPr/>
        </p:nvSpPr>
        <p:spPr bwMode="auto">
          <a:xfrm>
            <a:off x="304800" y="1524000"/>
            <a:ext cx="2743200" cy="1717675"/>
          </a:xfrm>
          <a:prstGeom prst="rect">
            <a:avLst/>
          </a:prstGeom>
          <a:noFill/>
          <a:ln w="9525">
            <a:noFill/>
            <a:miter lim="800000"/>
            <a:headEnd/>
            <a:tailEnd/>
          </a:ln>
          <a:effectLst/>
        </p:spPr>
        <p:txBody>
          <a:bodyPr>
            <a:spAutoFit/>
          </a:bodyPr>
          <a:lstStyle/>
          <a:p>
            <a:pPr>
              <a:spcBef>
                <a:spcPct val="20000"/>
              </a:spcBef>
            </a:pPr>
            <a:r>
              <a:rPr lang="en-US" sz="2000" b="1"/>
              <a:t>Breakfast</a:t>
            </a:r>
          </a:p>
          <a:p>
            <a:pPr>
              <a:spcBef>
                <a:spcPct val="20000"/>
              </a:spcBef>
            </a:pPr>
            <a:r>
              <a:rPr lang="en-US"/>
              <a:t>Hot oatmeal</a:t>
            </a:r>
          </a:p>
          <a:p>
            <a:pPr>
              <a:spcBef>
                <a:spcPct val="20000"/>
              </a:spcBef>
            </a:pPr>
            <a:r>
              <a:rPr lang="en-US"/>
              <a:t>Buttered biscuit with jam</a:t>
            </a:r>
          </a:p>
          <a:p>
            <a:pPr>
              <a:spcBef>
                <a:spcPct val="20000"/>
              </a:spcBef>
            </a:pPr>
            <a:r>
              <a:rPr lang="en-US"/>
              <a:t>Cranberry Juice</a:t>
            </a:r>
          </a:p>
          <a:p>
            <a:pPr>
              <a:spcBef>
                <a:spcPct val="20000"/>
              </a:spcBef>
            </a:pPr>
            <a:r>
              <a:rPr lang="en-US"/>
              <a:t>Hot tea</a:t>
            </a:r>
          </a:p>
        </p:txBody>
      </p:sp>
      <p:sp>
        <p:nvSpPr>
          <p:cNvPr id="525317" name="Text Box 5"/>
          <p:cNvSpPr txBox="1">
            <a:spLocks noChangeArrowheads="1"/>
          </p:cNvSpPr>
          <p:nvPr/>
        </p:nvSpPr>
        <p:spPr bwMode="auto">
          <a:xfrm>
            <a:off x="3352800" y="1524000"/>
            <a:ext cx="2743200" cy="2047875"/>
          </a:xfrm>
          <a:prstGeom prst="rect">
            <a:avLst/>
          </a:prstGeom>
          <a:noFill/>
          <a:ln w="9525">
            <a:noFill/>
            <a:miter lim="800000"/>
            <a:headEnd/>
            <a:tailEnd/>
          </a:ln>
          <a:effectLst/>
        </p:spPr>
        <p:txBody>
          <a:bodyPr>
            <a:spAutoFit/>
          </a:bodyPr>
          <a:lstStyle/>
          <a:p>
            <a:pPr>
              <a:spcBef>
                <a:spcPct val="20000"/>
              </a:spcBef>
            </a:pPr>
            <a:r>
              <a:rPr lang="en-US" sz="2000" b="1"/>
              <a:t>Lunch</a:t>
            </a:r>
          </a:p>
          <a:p>
            <a:pPr>
              <a:spcBef>
                <a:spcPct val="20000"/>
              </a:spcBef>
            </a:pPr>
            <a:r>
              <a:rPr lang="en-US"/>
              <a:t>Turkey sandwich</a:t>
            </a:r>
          </a:p>
          <a:p>
            <a:pPr>
              <a:spcBef>
                <a:spcPct val="20000"/>
              </a:spcBef>
            </a:pPr>
            <a:r>
              <a:rPr lang="en-US"/>
              <a:t>Whole wheat toast</a:t>
            </a:r>
          </a:p>
          <a:p>
            <a:pPr>
              <a:spcBef>
                <a:spcPct val="20000"/>
              </a:spcBef>
            </a:pPr>
            <a:r>
              <a:rPr lang="en-US"/>
              <a:t>Lettuce/tomato</a:t>
            </a:r>
          </a:p>
          <a:p>
            <a:pPr>
              <a:spcBef>
                <a:spcPct val="20000"/>
              </a:spcBef>
            </a:pPr>
            <a:r>
              <a:rPr lang="en-US"/>
              <a:t>Peach slices</a:t>
            </a:r>
          </a:p>
          <a:p>
            <a:pPr>
              <a:spcBef>
                <a:spcPct val="20000"/>
              </a:spcBef>
            </a:pPr>
            <a:r>
              <a:rPr lang="en-US"/>
              <a:t>Skim milk</a:t>
            </a:r>
          </a:p>
        </p:txBody>
      </p:sp>
      <p:sp>
        <p:nvSpPr>
          <p:cNvPr id="525318" name="Text Box 6"/>
          <p:cNvSpPr txBox="1">
            <a:spLocks noChangeArrowheads="1"/>
          </p:cNvSpPr>
          <p:nvPr/>
        </p:nvSpPr>
        <p:spPr bwMode="auto">
          <a:xfrm>
            <a:off x="6172200" y="1524000"/>
            <a:ext cx="2743200" cy="1717675"/>
          </a:xfrm>
          <a:prstGeom prst="rect">
            <a:avLst/>
          </a:prstGeom>
          <a:noFill/>
          <a:ln w="9525">
            <a:noFill/>
            <a:miter lim="800000"/>
            <a:headEnd/>
            <a:tailEnd/>
          </a:ln>
          <a:effectLst/>
        </p:spPr>
        <p:txBody>
          <a:bodyPr>
            <a:spAutoFit/>
          </a:bodyPr>
          <a:lstStyle/>
          <a:p>
            <a:pPr>
              <a:spcBef>
                <a:spcPct val="20000"/>
              </a:spcBef>
            </a:pPr>
            <a:r>
              <a:rPr lang="en-US" sz="2000" b="1"/>
              <a:t>Dinner</a:t>
            </a:r>
          </a:p>
          <a:p>
            <a:pPr>
              <a:spcBef>
                <a:spcPct val="20000"/>
              </a:spcBef>
            </a:pPr>
            <a:r>
              <a:rPr lang="en-US"/>
              <a:t>Roast chicken breast</a:t>
            </a:r>
          </a:p>
          <a:p>
            <a:pPr>
              <a:spcBef>
                <a:spcPct val="20000"/>
              </a:spcBef>
            </a:pPr>
            <a:r>
              <a:rPr lang="en-US"/>
              <a:t>Baked sweet potatoes</a:t>
            </a:r>
          </a:p>
          <a:p>
            <a:pPr>
              <a:spcBef>
                <a:spcPct val="20000"/>
              </a:spcBef>
            </a:pPr>
            <a:r>
              <a:rPr lang="en-US"/>
              <a:t>Spinach salad</a:t>
            </a:r>
          </a:p>
          <a:p>
            <a:pPr>
              <a:spcBef>
                <a:spcPct val="20000"/>
              </a:spcBef>
            </a:pPr>
            <a:r>
              <a:rPr lang="en-US"/>
              <a:t>Chocolate cake/icing</a:t>
            </a:r>
          </a:p>
        </p:txBody>
      </p:sp>
      <p:sp>
        <p:nvSpPr>
          <p:cNvPr id="525319" name="Rectangle 7"/>
          <p:cNvSpPr>
            <a:spLocks noChangeArrowheads="1"/>
          </p:cNvSpPr>
          <p:nvPr/>
        </p:nvSpPr>
        <p:spPr bwMode="auto">
          <a:xfrm>
            <a:off x="228600" y="1447800"/>
            <a:ext cx="8458200" cy="2209800"/>
          </a:xfrm>
          <a:prstGeom prst="rect">
            <a:avLst/>
          </a:prstGeom>
          <a:noFill/>
          <a:ln w="19050">
            <a:solidFill>
              <a:schemeClr val="tx2"/>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 a T/F</a:t>
            </a:r>
            <a:endParaRPr lang="en-US" dirty="0"/>
          </a:p>
        </p:txBody>
      </p:sp>
      <p:sp>
        <p:nvSpPr>
          <p:cNvPr id="3" name="Content Placeholder 2"/>
          <p:cNvSpPr>
            <a:spLocks noGrp="1"/>
          </p:cNvSpPr>
          <p:nvPr>
            <p:ph idx="1"/>
          </p:nvPr>
        </p:nvSpPr>
        <p:spPr/>
        <p:txBody>
          <a:bodyPr/>
          <a:lstStyle/>
          <a:p>
            <a:r>
              <a:rPr lang="en-US" dirty="0" smtClean="0"/>
              <a:t>Students are asked to judge a statement as T/F and then to change the false statements so they are true.</a:t>
            </a:r>
          </a:p>
          <a:p>
            <a:r>
              <a:rPr lang="en-US" dirty="0" smtClean="0"/>
              <a:t>To avoid students changing by putting in a negative, the words that can be changed would be underlined.  (Key parts of true statements would need to be underlined as well.)</a:t>
            </a:r>
            <a:endParaRPr lang="en-US" dirty="0"/>
          </a:p>
        </p:txBody>
      </p:sp>
    </p:spTree>
    <p:extLst>
      <p:ext uri="{BB962C8B-B14F-4D97-AF65-F5344CB8AC3E}">
        <p14:creationId xmlns:p14="http://schemas.microsoft.com/office/powerpoint/2010/main" val="282471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True-false items are classified as a </a:t>
            </a:r>
            <a:r>
              <a:rPr lang="en-US" u="sng" dirty="0" smtClean="0"/>
              <a:t>supply-type item.</a:t>
            </a:r>
          </a:p>
          <a:p>
            <a:endParaRPr lang="en-US" u="sng" dirty="0"/>
          </a:p>
          <a:p>
            <a:r>
              <a:rPr lang="en-US" dirty="0" smtClean="0"/>
              <a:t>The answer is false --  correction would be:</a:t>
            </a:r>
          </a:p>
          <a:p>
            <a:endParaRPr lang="en-US" dirty="0"/>
          </a:p>
          <a:p>
            <a:r>
              <a:rPr lang="en-US" dirty="0" smtClean="0"/>
              <a:t>T/F items are classified as an </a:t>
            </a:r>
            <a:r>
              <a:rPr lang="en-US" u="sng" dirty="0" smtClean="0"/>
              <a:t>alternative response item.</a:t>
            </a:r>
          </a:p>
          <a:p>
            <a:pPr lvl="1"/>
            <a:endParaRPr lang="en-US" dirty="0"/>
          </a:p>
        </p:txBody>
      </p:sp>
    </p:spTree>
    <p:extLst>
      <p:ext uri="{BB962C8B-B14F-4D97-AF65-F5344CB8AC3E}">
        <p14:creationId xmlns:p14="http://schemas.microsoft.com/office/powerpoint/2010/main" val="792534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type T/F</a:t>
            </a:r>
            <a:endParaRPr lang="en-US" dirty="0"/>
          </a:p>
        </p:txBody>
      </p:sp>
      <p:sp>
        <p:nvSpPr>
          <p:cNvPr id="3" name="Content Placeholder 2"/>
          <p:cNvSpPr>
            <a:spLocks noGrp="1"/>
          </p:cNvSpPr>
          <p:nvPr>
            <p:ph idx="1"/>
          </p:nvPr>
        </p:nvSpPr>
        <p:spPr/>
        <p:txBody>
          <a:bodyPr/>
          <a:lstStyle/>
          <a:p>
            <a:pPr marL="0" indent="0">
              <a:buNone/>
            </a:pPr>
            <a:r>
              <a:rPr lang="en-US" dirty="0" smtClean="0"/>
              <a:t>Useful in replacing M/C that have more than one correct answer.</a:t>
            </a:r>
            <a:endParaRPr lang="en-US" dirty="0"/>
          </a:p>
          <a:p>
            <a:pPr marL="0" indent="0">
              <a:buNone/>
            </a:pPr>
            <a:endParaRPr lang="en-US" sz="1800" i="1" dirty="0" smtClean="0"/>
          </a:p>
          <a:p>
            <a:pPr marL="0" indent="0">
              <a:buNone/>
            </a:pPr>
            <a:r>
              <a:rPr lang="en-US" sz="1800" i="1" dirty="0" smtClean="0"/>
              <a:t>Example:</a:t>
            </a:r>
          </a:p>
          <a:p>
            <a:pPr marL="0" indent="0">
              <a:buNone/>
            </a:pPr>
            <a:endParaRPr lang="en-US" sz="1000" dirty="0"/>
          </a:p>
          <a:p>
            <a:pPr marL="0" indent="0">
              <a:buNone/>
            </a:pPr>
            <a:r>
              <a:rPr lang="en-US" sz="1800" dirty="0" smtClean="0"/>
              <a:t>Which of the following terms indicate observable student performance?  Circle Y for yes and N for no.</a:t>
            </a:r>
          </a:p>
          <a:p>
            <a:pPr marL="0" indent="0">
              <a:buNone/>
            </a:pPr>
            <a:endParaRPr lang="en-US" sz="1800" dirty="0"/>
          </a:p>
          <a:p>
            <a:pPr marL="0" indent="0">
              <a:buNone/>
            </a:pPr>
            <a:r>
              <a:rPr lang="en-US" sz="1800" dirty="0" smtClean="0"/>
              <a:t>*Y	 N	1. Explains</a:t>
            </a:r>
          </a:p>
          <a:p>
            <a:pPr marL="0" indent="0">
              <a:buNone/>
            </a:pPr>
            <a:r>
              <a:rPr lang="en-US" sz="1800" dirty="0" smtClean="0"/>
              <a:t>*Y	 N	2. Identifies</a:t>
            </a:r>
          </a:p>
          <a:p>
            <a:pPr marL="0" indent="0">
              <a:buNone/>
            </a:pPr>
            <a:r>
              <a:rPr lang="en-US" sz="1800" dirty="0" smtClean="0"/>
              <a:t> Y</a:t>
            </a:r>
            <a:r>
              <a:rPr lang="en-US" sz="1800" dirty="0"/>
              <a:t>	</a:t>
            </a:r>
            <a:r>
              <a:rPr lang="en-US" sz="1800" dirty="0" smtClean="0"/>
              <a:t>*N 	3. Learns</a:t>
            </a:r>
          </a:p>
          <a:p>
            <a:pPr marL="0" indent="0">
              <a:buNone/>
            </a:pPr>
            <a:r>
              <a:rPr lang="en-US" sz="1800" dirty="0" smtClean="0"/>
              <a:t>*Y</a:t>
            </a:r>
            <a:r>
              <a:rPr lang="en-US" sz="1800" dirty="0"/>
              <a:t>	</a:t>
            </a:r>
            <a:r>
              <a:rPr lang="en-US" sz="1800" dirty="0" smtClean="0"/>
              <a:t> N	4. Predicts</a:t>
            </a:r>
          </a:p>
          <a:p>
            <a:pPr marL="0" indent="0">
              <a:buNone/>
            </a:pPr>
            <a:r>
              <a:rPr lang="en-US" sz="1800" dirty="0" smtClean="0"/>
              <a:t> Y</a:t>
            </a:r>
            <a:r>
              <a:rPr lang="en-US" sz="1800" dirty="0"/>
              <a:t>	</a:t>
            </a:r>
            <a:r>
              <a:rPr lang="en-US" sz="1800" dirty="0" smtClean="0"/>
              <a:t>*N 	5. Realizes</a:t>
            </a:r>
          </a:p>
        </p:txBody>
      </p:sp>
    </p:spTree>
    <p:extLst>
      <p:ext uri="{BB962C8B-B14F-4D97-AF65-F5344CB8AC3E}">
        <p14:creationId xmlns:p14="http://schemas.microsoft.com/office/powerpoint/2010/main" val="214310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en-US" dirty="0"/>
              <a:t>If you want to promote critical thinking, write test items that emphasize understanding, application, and other higher-level skills</a:t>
            </a:r>
            <a:r>
              <a:rPr lang="en-US" dirty="0" smtClean="0"/>
              <a:t>.</a:t>
            </a:r>
          </a:p>
          <a:p>
            <a:pPr marL="0" indent="0">
              <a:buNone/>
            </a:pPr>
            <a:endParaRPr lang="en-US" dirty="0"/>
          </a:p>
          <a:p>
            <a:pPr>
              <a:buFontTx/>
              <a:buChar char="•"/>
            </a:pPr>
            <a:r>
              <a:rPr lang="en-US" dirty="0"/>
              <a:t>Research and anecdotal evidence indicate that students learn according to how they are tested. </a:t>
            </a:r>
          </a:p>
          <a:p>
            <a:pPr marL="0" indent="0">
              <a:buNone/>
            </a:pPr>
            <a:endParaRPr lang="en-US" dirty="0"/>
          </a:p>
        </p:txBody>
      </p:sp>
    </p:spTree>
    <p:extLst>
      <p:ext uri="{BB962C8B-B14F-4D97-AF65-F5344CB8AC3E}">
        <p14:creationId xmlns:p14="http://schemas.microsoft.com/office/powerpoint/2010/main" val="3071897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descr="scantron"/>
          <p:cNvPicPr>
            <a:picLocks noChangeAspect="1" noChangeArrowheads="1"/>
          </p:cNvPicPr>
          <p:nvPr/>
        </p:nvPicPr>
        <p:blipFill>
          <a:blip r:embed="rId3"/>
          <a:srcRect/>
          <a:stretch>
            <a:fillRect/>
          </a:stretch>
        </p:blipFill>
        <p:spPr bwMode="auto">
          <a:xfrm>
            <a:off x="6456363" y="0"/>
            <a:ext cx="2687637" cy="6858000"/>
          </a:xfrm>
          <a:prstGeom prst="rect">
            <a:avLst/>
          </a:prstGeom>
          <a:noFill/>
        </p:spPr>
      </p:pic>
      <p:pic>
        <p:nvPicPr>
          <p:cNvPr id="478211" name="Picture 3" descr="scantron"/>
          <p:cNvPicPr>
            <a:picLocks noChangeAspect="1" noChangeArrowheads="1"/>
          </p:cNvPicPr>
          <p:nvPr/>
        </p:nvPicPr>
        <p:blipFill>
          <a:blip r:embed="rId3"/>
          <a:srcRect t="16299" r="37605" b="68913"/>
          <a:stretch>
            <a:fillRect/>
          </a:stretch>
        </p:blipFill>
        <p:spPr bwMode="auto">
          <a:xfrm>
            <a:off x="1066800" y="1676400"/>
            <a:ext cx="5106988" cy="3090863"/>
          </a:xfrm>
          <a:prstGeom prst="rect">
            <a:avLst/>
          </a:prstGeom>
          <a:noFill/>
          <a:ln w="38100">
            <a:solidFill>
              <a:schemeClr val="tx1"/>
            </a:solidFill>
            <a:miter lim="800000"/>
            <a:headEnd/>
            <a:tailEnd/>
          </a:ln>
        </p:spPr>
      </p:pic>
      <p:sp>
        <p:nvSpPr>
          <p:cNvPr id="478212" name="Rectangle 4"/>
          <p:cNvSpPr>
            <a:spLocks noGrp="1" noChangeArrowheads="1"/>
          </p:cNvSpPr>
          <p:nvPr>
            <p:ph type="title"/>
          </p:nvPr>
        </p:nvSpPr>
        <p:spPr>
          <a:xfrm>
            <a:off x="0" y="304800"/>
            <a:ext cx="6477000" cy="1143000"/>
          </a:xfrm>
        </p:spPr>
        <p:txBody>
          <a:bodyPr/>
          <a:lstStyle/>
          <a:p>
            <a:r>
              <a:rPr lang="en-US"/>
              <a:t>B Is the New C</a:t>
            </a:r>
          </a:p>
        </p:txBody>
      </p:sp>
      <p:pic>
        <p:nvPicPr>
          <p:cNvPr id="478213" name="Picture 5" descr="Shotfoot"/>
          <p:cNvPicPr>
            <a:picLocks noGrp="1" noChangeAspect="1" noChangeArrowheads="1"/>
          </p:cNvPicPr>
          <p:nvPr>
            <p:ph idx="1"/>
          </p:nvPr>
        </p:nvPicPr>
        <p:blipFill>
          <a:blip r:embed="rId4"/>
          <a:srcRect/>
          <a:stretch>
            <a:fillRect/>
          </a:stretch>
        </p:blipFill>
        <p:spPr>
          <a:xfrm>
            <a:off x="0" y="4876800"/>
            <a:ext cx="1485900" cy="19812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2" name="Rectangle 8"/>
          <p:cNvSpPr>
            <a:spLocks noGrp="1" noChangeArrowheads="1"/>
          </p:cNvSpPr>
          <p:nvPr>
            <p:ph type="title"/>
          </p:nvPr>
        </p:nvSpPr>
        <p:spPr/>
        <p:txBody>
          <a:bodyPr/>
          <a:lstStyle/>
          <a:p>
            <a:r>
              <a:rPr lang="en-US"/>
              <a:t>Matching</a:t>
            </a:r>
          </a:p>
        </p:txBody>
      </p:sp>
      <p:pic>
        <p:nvPicPr>
          <p:cNvPr id="420875" name="Picture 11" descr="Matched"/>
          <p:cNvPicPr>
            <a:picLocks noGrp="1" noChangeAspect="1" noChangeArrowheads="1"/>
          </p:cNvPicPr>
          <p:nvPr>
            <p:ph sz="half" idx="1"/>
          </p:nvPr>
        </p:nvPicPr>
        <p:blipFill>
          <a:blip r:embed="rId3"/>
          <a:srcRect/>
          <a:stretch>
            <a:fillRect/>
          </a:stretch>
        </p:blipFill>
        <p:spPr>
          <a:xfrm>
            <a:off x="1828800" y="4392613"/>
            <a:ext cx="5410200" cy="2022475"/>
          </a:xfrm>
          <a:noFill/>
          <a:ln/>
        </p:spPr>
      </p:pic>
      <p:pic>
        <p:nvPicPr>
          <p:cNvPr id="420877" name="Picture 13" descr="Mismatched"/>
          <p:cNvPicPr>
            <a:picLocks noGrp="1" noChangeAspect="1" noChangeArrowheads="1"/>
          </p:cNvPicPr>
          <p:nvPr>
            <p:ph sz="half" idx="2"/>
          </p:nvPr>
        </p:nvPicPr>
        <p:blipFill>
          <a:blip r:embed="rId4"/>
          <a:srcRect/>
          <a:stretch>
            <a:fillRect/>
          </a:stretch>
        </p:blipFill>
        <p:spPr>
          <a:xfrm>
            <a:off x="1981200" y="1371600"/>
            <a:ext cx="5181600" cy="2170113"/>
          </a:xfrm>
          <a:noFill/>
          <a:ln/>
        </p:spPr>
      </p:pic>
    </p:spTree>
    <p:extLst>
      <p:ext uri="{BB962C8B-B14F-4D97-AF65-F5344CB8AC3E}">
        <p14:creationId xmlns:p14="http://schemas.microsoft.com/office/powerpoint/2010/main" val="779808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t>Matching</a:t>
            </a:r>
          </a:p>
        </p:txBody>
      </p:sp>
      <p:sp>
        <p:nvSpPr>
          <p:cNvPr id="423939" name="Rectangle 3"/>
          <p:cNvSpPr>
            <a:spLocks noGrp="1" noChangeArrowheads="1"/>
          </p:cNvSpPr>
          <p:nvPr>
            <p:ph type="body" idx="1"/>
          </p:nvPr>
        </p:nvSpPr>
        <p:spPr/>
        <p:txBody>
          <a:bodyPr/>
          <a:lstStyle/>
          <a:p>
            <a:r>
              <a:rPr lang="en-US"/>
              <a:t>There should be more responses than there are stimuli so that the last choice requires a decision also.</a:t>
            </a:r>
          </a:p>
          <a:p>
            <a:r>
              <a:rPr lang="en-US"/>
              <a:t>Each matching group should contain only homogeneous material.</a:t>
            </a:r>
          </a:p>
          <a:p>
            <a:r>
              <a:rPr lang="en-US"/>
              <a:t>Arrange items in an order if feasible; alphabetize or put in chronological order.</a:t>
            </a:r>
          </a:p>
          <a:p>
            <a:r>
              <a:rPr lang="en-US"/>
              <a:t>Can use for all cognitive levels.</a:t>
            </a:r>
          </a:p>
        </p:txBody>
      </p:sp>
    </p:spTree>
    <p:extLst>
      <p:ext uri="{BB962C8B-B14F-4D97-AF65-F5344CB8AC3E}">
        <p14:creationId xmlns:p14="http://schemas.microsoft.com/office/powerpoint/2010/main" val="1858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3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3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hints for Matching items -</a:t>
            </a:r>
            <a:endParaRPr lang="en-US" dirty="0"/>
          </a:p>
        </p:txBody>
      </p:sp>
      <p:sp>
        <p:nvSpPr>
          <p:cNvPr id="3" name="Content Placeholder 2"/>
          <p:cNvSpPr>
            <a:spLocks noGrp="1"/>
          </p:cNvSpPr>
          <p:nvPr>
            <p:ph idx="1"/>
          </p:nvPr>
        </p:nvSpPr>
        <p:spPr>
          <a:xfrm>
            <a:off x="457200" y="1295400"/>
            <a:ext cx="8229600" cy="5105400"/>
          </a:xfrm>
        </p:spPr>
        <p:txBody>
          <a:bodyPr/>
          <a:lstStyle/>
          <a:p>
            <a:r>
              <a:rPr lang="en-US" sz="2400" dirty="0" smtClean="0"/>
              <a:t>Keep the lists of items short and brief and place the brief responses on the right.</a:t>
            </a:r>
          </a:p>
          <a:p>
            <a:endParaRPr lang="en-US" sz="1000" dirty="0"/>
          </a:p>
          <a:p>
            <a:r>
              <a:rPr lang="en-US" sz="2400" dirty="0" smtClean="0"/>
              <a:t>Use a larger, or smaller, number of responses than premises, and permit the responses to be used more than once.</a:t>
            </a:r>
          </a:p>
          <a:p>
            <a:endParaRPr lang="en-US" sz="1000" dirty="0" smtClean="0"/>
          </a:p>
          <a:p>
            <a:r>
              <a:rPr lang="en-US" sz="2400" dirty="0" smtClean="0"/>
              <a:t>Specify in the directions the basis for matching and clarify amount of times responses can be used. </a:t>
            </a:r>
          </a:p>
          <a:p>
            <a:endParaRPr lang="en-US" sz="1000" dirty="0"/>
          </a:p>
          <a:p>
            <a:r>
              <a:rPr lang="en-US" sz="2400" dirty="0" smtClean="0"/>
              <a:t>Use capital letters.</a:t>
            </a:r>
          </a:p>
          <a:p>
            <a:endParaRPr lang="en-US" sz="1000" dirty="0" smtClean="0"/>
          </a:p>
          <a:p>
            <a:r>
              <a:rPr lang="en-US" sz="2400" dirty="0" smtClean="0"/>
              <a:t>Use illustrations when possible.</a:t>
            </a:r>
          </a:p>
          <a:p>
            <a:pPr marL="0" indent="0">
              <a:buNone/>
            </a:pPr>
            <a:endParaRPr lang="en-US" sz="1000" dirty="0" smtClean="0"/>
          </a:p>
          <a:p>
            <a:r>
              <a:rPr lang="en-US" sz="2400" dirty="0" smtClean="0"/>
              <a:t>Put all of matching items on the same page.</a:t>
            </a:r>
            <a:endParaRPr lang="en-US" sz="2400" dirty="0"/>
          </a:p>
          <a:p>
            <a:endParaRPr lang="en-US" dirty="0"/>
          </a:p>
        </p:txBody>
      </p:sp>
    </p:spTree>
    <p:extLst>
      <p:ext uri="{BB962C8B-B14F-4D97-AF65-F5344CB8AC3E}">
        <p14:creationId xmlns:p14="http://schemas.microsoft.com/office/powerpoint/2010/main" val="2617021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Level 2 Matching</a:t>
            </a:r>
          </a:p>
        </p:txBody>
      </p:sp>
      <p:sp>
        <p:nvSpPr>
          <p:cNvPr id="240644" name="Text Box 4"/>
          <p:cNvSpPr txBox="1">
            <a:spLocks noChangeArrowheads="1"/>
          </p:cNvSpPr>
          <p:nvPr/>
        </p:nvSpPr>
        <p:spPr bwMode="auto">
          <a:xfrm>
            <a:off x="0" y="0"/>
            <a:ext cx="1860550" cy="366713"/>
          </a:xfrm>
          <a:prstGeom prst="rect">
            <a:avLst/>
          </a:prstGeom>
          <a:noFill/>
          <a:ln w="9525">
            <a:noFill/>
            <a:miter lim="800000"/>
            <a:headEnd/>
            <a:tailEnd/>
          </a:ln>
          <a:effectLst/>
        </p:spPr>
        <p:txBody>
          <a:bodyPr wrap="none">
            <a:spAutoFit/>
          </a:bodyPr>
          <a:lstStyle/>
          <a:p>
            <a:r>
              <a:rPr lang="en-US"/>
              <a:t>Food Production</a:t>
            </a:r>
          </a:p>
        </p:txBody>
      </p:sp>
      <p:pic>
        <p:nvPicPr>
          <p:cNvPr id="240649" name="Picture 9"/>
          <p:cNvPicPr>
            <a:picLocks noChangeAspect="1" noChangeArrowheads="1"/>
          </p:cNvPicPr>
          <p:nvPr/>
        </p:nvPicPr>
        <p:blipFill>
          <a:blip r:embed="rId3"/>
          <a:srcRect/>
          <a:stretch>
            <a:fillRect/>
          </a:stretch>
        </p:blipFill>
        <p:spPr bwMode="auto">
          <a:xfrm>
            <a:off x="0" y="1482725"/>
            <a:ext cx="9144000" cy="4537075"/>
          </a:xfrm>
          <a:prstGeom prst="rect">
            <a:avLst/>
          </a:prstGeom>
          <a:noFill/>
          <a:ln w="9525">
            <a:noFill/>
            <a:miter lim="800000"/>
            <a:headEnd/>
            <a:tailEnd/>
          </a:ln>
          <a:effectLst/>
        </p:spPr>
      </p:pic>
    </p:spTree>
    <p:extLst>
      <p:ext uri="{BB962C8B-B14F-4D97-AF65-F5344CB8AC3E}">
        <p14:creationId xmlns:p14="http://schemas.microsoft.com/office/powerpoint/2010/main" val="2674085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3" name="Rectangle 7"/>
          <p:cNvSpPr>
            <a:spLocks noGrp="1" noChangeArrowheads="1"/>
          </p:cNvSpPr>
          <p:nvPr>
            <p:ph type="title"/>
          </p:nvPr>
        </p:nvSpPr>
        <p:spPr/>
        <p:txBody>
          <a:bodyPr/>
          <a:lstStyle/>
          <a:p>
            <a:r>
              <a:rPr lang="en-US"/>
              <a:t>Level 2 Matching</a:t>
            </a:r>
          </a:p>
        </p:txBody>
      </p:sp>
      <p:pic>
        <p:nvPicPr>
          <p:cNvPr id="244746" name="Picture 10"/>
          <p:cNvPicPr>
            <a:picLocks noChangeAspect="1" noChangeArrowheads="1"/>
          </p:cNvPicPr>
          <p:nvPr/>
        </p:nvPicPr>
        <p:blipFill>
          <a:blip r:embed="rId3"/>
          <a:srcRect/>
          <a:stretch>
            <a:fillRect/>
          </a:stretch>
        </p:blipFill>
        <p:spPr bwMode="auto">
          <a:xfrm>
            <a:off x="0" y="1676400"/>
            <a:ext cx="9144000" cy="4608513"/>
          </a:xfrm>
          <a:prstGeom prst="rect">
            <a:avLst/>
          </a:prstGeom>
          <a:noFill/>
          <a:ln w="9525">
            <a:noFill/>
            <a:miter lim="800000"/>
            <a:headEnd/>
            <a:tailEnd/>
          </a:ln>
          <a:effectLst/>
        </p:spPr>
      </p:pic>
    </p:spTree>
    <p:extLst>
      <p:ext uri="{BB962C8B-B14F-4D97-AF65-F5344CB8AC3E}">
        <p14:creationId xmlns:p14="http://schemas.microsoft.com/office/powerpoint/2010/main" val="1817971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228600" y="0"/>
            <a:ext cx="8915400" cy="1066800"/>
          </a:xfrm>
        </p:spPr>
        <p:txBody>
          <a:bodyPr/>
          <a:lstStyle/>
          <a:p>
            <a:r>
              <a:rPr lang="en-US" sz="3200"/>
              <a:t>Higher Level Matching</a:t>
            </a:r>
          </a:p>
        </p:txBody>
      </p:sp>
      <p:sp>
        <p:nvSpPr>
          <p:cNvPr id="247812" name="Text Box 4"/>
          <p:cNvSpPr txBox="1">
            <a:spLocks noChangeArrowheads="1"/>
          </p:cNvSpPr>
          <p:nvPr/>
        </p:nvSpPr>
        <p:spPr bwMode="auto">
          <a:xfrm>
            <a:off x="0" y="23813"/>
            <a:ext cx="2462213" cy="336550"/>
          </a:xfrm>
          <a:prstGeom prst="rect">
            <a:avLst/>
          </a:prstGeom>
          <a:noFill/>
          <a:ln w="9525">
            <a:noFill/>
            <a:miter lim="800000"/>
            <a:headEnd/>
            <a:tailEnd/>
          </a:ln>
          <a:effectLst/>
        </p:spPr>
        <p:txBody>
          <a:bodyPr wrap="none">
            <a:spAutoFit/>
          </a:bodyPr>
          <a:lstStyle/>
          <a:p>
            <a:r>
              <a:rPr lang="en-US" sz="1600"/>
              <a:t>Child Care and Guidance</a:t>
            </a:r>
          </a:p>
        </p:txBody>
      </p:sp>
      <p:pic>
        <p:nvPicPr>
          <p:cNvPr id="247815" name="Picture 7"/>
          <p:cNvPicPr>
            <a:picLocks noChangeAspect="1" noChangeArrowheads="1"/>
          </p:cNvPicPr>
          <p:nvPr/>
        </p:nvPicPr>
        <p:blipFill>
          <a:blip r:embed="rId3"/>
          <a:srcRect/>
          <a:stretch>
            <a:fillRect/>
          </a:stretch>
        </p:blipFill>
        <p:spPr bwMode="auto">
          <a:xfrm>
            <a:off x="152400" y="1952625"/>
            <a:ext cx="8991600" cy="4219575"/>
          </a:xfrm>
          <a:prstGeom prst="rect">
            <a:avLst/>
          </a:prstGeom>
          <a:noFill/>
          <a:ln w="9525">
            <a:noFill/>
            <a:miter lim="800000"/>
            <a:headEnd/>
            <a:tailEnd/>
          </a:ln>
          <a:effectLst/>
        </p:spPr>
      </p:pic>
    </p:spTree>
    <p:extLst>
      <p:ext uri="{BB962C8B-B14F-4D97-AF65-F5344CB8AC3E}">
        <p14:creationId xmlns:p14="http://schemas.microsoft.com/office/powerpoint/2010/main" val="7718254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0"/>
            <a:ext cx="8610600" cy="1143000"/>
          </a:xfrm>
        </p:spPr>
        <p:txBody>
          <a:bodyPr/>
          <a:lstStyle/>
          <a:p>
            <a:r>
              <a:rPr lang="en-US" sz="2800"/>
              <a:t>Higher Level Matching</a:t>
            </a:r>
          </a:p>
        </p:txBody>
      </p:sp>
      <p:sp>
        <p:nvSpPr>
          <p:cNvPr id="259076" name="Text Box 4"/>
          <p:cNvSpPr txBox="1">
            <a:spLocks noChangeArrowheads="1"/>
          </p:cNvSpPr>
          <p:nvPr/>
        </p:nvSpPr>
        <p:spPr bwMode="auto">
          <a:xfrm>
            <a:off x="76200" y="14288"/>
            <a:ext cx="2178050" cy="366712"/>
          </a:xfrm>
          <a:prstGeom prst="rect">
            <a:avLst/>
          </a:prstGeom>
          <a:noFill/>
          <a:ln w="9525">
            <a:noFill/>
            <a:miter lim="800000"/>
            <a:headEnd/>
            <a:tailEnd/>
          </a:ln>
          <a:effectLst/>
        </p:spPr>
        <p:txBody>
          <a:bodyPr wrap="none">
            <a:spAutoFit/>
          </a:bodyPr>
          <a:lstStyle/>
          <a:p>
            <a:r>
              <a:rPr lang="en-US"/>
              <a:t>Hospitality Services</a:t>
            </a:r>
          </a:p>
        </p:txBody>
      </p:sp>
      <p:pic>
        <p:nvPicPr>
          <p:cNvPr id="259079" name="Picture 7"/>
          <p:cNvPicPr>
            <a:picLocks noChangeAspect="1" noChangeArrowheads="1"/>
          </p:cNvPicPr>
          <p:nvPr/>
        </p:nvPicPr>
        <p:blipFill>
          <a:blip r:embed="rId3"/>
          <a:srcRect/>
          <a:stretch>
            <a:fillRect/>
          </a:stretch>
        </p:blipFill>
        <p:spPr bwMode="auto">
          <a:xfrm>
            <a:off x="0" y="1338263"/>
            <a:ext cx="9144000" cy="5519737"/>
          </a:xfrm>
          <a:prstGeom prst="rect">
            <a:avLst/>
          </a:prstGeom>
          <a:noFill/>
          <a:ln w="9525">
            <a:noFill/>
            <a:miter lim="800000"/>
            <a:headEnd/>
            <a:tailEnd/>
          </a:ln>
          <a:effectLst/>
        </p:spPr>
      </p:pic>
    </p:spTree>
    <p:extLst>
      <p:ext uri="{BB962C8B-B14F-4D97-AF65-F5344CB8AC3E}">
        <p14:creationId xmlns:p14="http://schemas.microsoft.com/office/powerpoint/2010/main" val="1587664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6187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0" name="Rectangle 4"/>
          <p:cNvSpPr>
            <a:spLocks noGrp="1" noChangeArrowheads="1"/>
          </p:cNvSpPr>
          <p:nvPr>
            <p:ph type="ctrTitle"/>
          </p:nvPr>
        </p:nvSpPr>
        <p:spPr/>
        <p:txBody>
          <a:bodyPr/>
          <a:lstStyle/>
          <a:p>
            <a:r>
              <a:rPr lang="en-US"/>
              <a:t>Completion</a:t>
            </a:r>
            <a:br>
              <a:rPr lang="en-US"/>
            </a:br>
            <a:r>
              <a:rPr lang="en-US"/>
              <a:t>Fill in the Blank</a:t>
            </a:r>
          </a:p>
        </p:txBody>
      </p:sp>
      <p:pic>
        <p:nvPicPr>
          <p:cNvPr id="449542" name="Picture 6" descr="Bridge_gap"/>
          <p:cNvPicPr>
            <a:picLocks noChangeAspect="1" noChangeArrowheads="1"/>
          </p:cNvPicPr>
          <p:nvPr/>
        </p:nvPicPr>
        <p:blipFill>
          <a:blip r:embed="rId3"/>
          <a:srcRect/>
          <a:stretch>
            <a:fillRect/>
          </a:stretch>
        </p:blipFill>
        <p:spPr bwMode="auto">
          <a:xfrm>
            <a:off x="5486400" y="3998913"/>
            <a:ext cx="3429000" cy="2859087"/>
          </a:xfrm>
          <a:prstGeom prst="rect">
            <a:avLst/>
          </a:prstGeom>
          <a:noFill/>
        </p:spPr>
      </p:pic>
      <p:pic>
        <p:nvPicPr>
          <p:cNvPr id="449543" name="Picture 7" descr="Gap"/>
          <p:cNvPicPr>
            <a:picLocks noChangeAspect="1" noChangeArrowheads="1"/>
          </p:cNvPicPr>
          <p:nvPr/>
        </p:nvPicPr>
        <p:blipFill>
          <a:blip r:embed="rId4"/>
          <a:srcRect/>
          <a:stretch>
            <a:fillRect/>
          </a:stretch>
        </p:blipFill>
        <p:spPr bwMode="auto">
          <a:xfrm>
            <a:off x="609600" y="3881438"/>
            <a:ext cx="3657600" cy="29765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1" name="Rectangle 3"/>
          <p:cNvSpPr>
            <a:spLocks noGrp="1" noChangeArrowheads="1"/>
          </p:cNvSpPr>
          <p:nvPr>
            <p:ph type="body" idx="1"/>
          </p:nvPr>
        </p:nvSpPr>
        <p:spPr/>
        <p:txBody>
          <a:bodyPr/>
          <a:lstStyle/>
          <a:p>
            <a:pPr>
              <a:spcBef>
                <a:spcPct val="50000"/>
              </a:spcBef>
            </a:pPr>
            <a:r>
              <a:rPr lang="en-US"/>
              <a:t>Students will study for the type of test they expect.</a:t>
            </a:r>
          </a:p>
          <a:p>
            <a:pPr lvl="1">
              <a:spcBef>
                <a:spcPct val="50000"/>
              </a:spcBef>
            </a:pPr>
            <a:r>
              <a:rPr lang="en-US"/>
              <a:t>If they expect a vocabulary test, that’s what they will study.</a:t>
            </a:r>
          </a:p>
          <a:p>
            <a:pPr lvl="1">
              <a:spcBef>
                <a:spcPct val="50000"/>
              </a:spcBef>
            </a:pPr>
            <a:r>
              <a:rPr lang="en-US"/>
              <a:t>If they expect a test that requires them to apply what they have learned, they will do a different type of studying.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Completion</a:t>
            </a:r>
          </a:p>
        </p:txBody>
      </p:sp>
      <p:sp>
        <p:nvSpPr>
          <p:cNvPr id="413700" name="Rectangle 4"/>
          <p:cNvSpPr>
            <a:spLocks noGrp="1" noChangeArrowheads="1"/>
          </p:cNvSpPr>
          <p:nvPr>
            <p:ph type="body" idx="1"/>
          </p:nvPr>
        </p:nvSpPr>
        <p:spPr>
          <a:xfrm>
            <a:off x="1752600" y="1874838"/>
            <a:ext cx="5638800" cy="4525962"/>
          </a:xfrm>
        </p:spPr>
        <p:txBody>
          <a:bodyPr/>
          <a:lstStyle/>
          <a:p>
            <a:pPr>
              <a:buFontTx/>
              <a:buChar char="•"/>
            </a:pPr>
            <a:r>
              <a:rPr lang="en-US" sz="3600"/>
              <a:t>Does not assess higher cognitive levels well. </a:t>
            </a:r>
          </a:p>
          <a:p>
            <a:r>
              <a:rPr lang="en-US" sz="3600"/>
              <a:t>Wide range of correct answers is possible.	</a:t>
            </a:r>
          </a:p>
        </p:txBody>
      </p:sp>
      <p:pic>
        <p:nvPicPr>
          <p:cNvPr id="413703" name="Picture 7" descr="Deficient"/>
          <p:cNvPicPr>
            <a:picLocks noChangeAspect="1" noChangeArrowheads="1"/>
          </p:cNvPicPr>
          <p:nvPr/>
        </p:nvPicPr>
        <p:blipFill>
          <a:blip r:embed="rId3"/>
          <a:srcRect/>
          <a:stretch>
            <a:fillRect/>
          </a:stretch>
        </p:blipFill>
        <p:spPr bwMode="auto">
          <a:xfrm>
            <a:off x="0" y="3581400"/>
            <a:ext cx="2055813" cy="32766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Completion Tips</a:t>
            </a:r>
          </a:p>
        </p:txBody>
      </p:sp>
      <p:sp>
        <p:nvSpPr>
          <p:cNvPr id="416771" name="Rectangle 3"/>
          <p:cNvSpPr>
            <a:spLocks noGrp="1" noChangeArrowheads="1"/>
          </p:cNvSpPr>
          <p:nvPr>
            <p:ph type="body" idx="1"/>
          </p:nvPr>
        </p:nvSpPr>
        <p:spPr>
          <a:xfrm>
            <a:off x="609600" y="1295400"/>
            <a:ext cx="7772400" cy="5638800"/>
          </a:xfrm>
        </p:spPr>
        <p:txBody>
          <a:bodyPr/>
          <a:lstStyle/>
          <a:p>
            <a:r>
              <a:rPr lang="en-US"/>
              <a:t>Write completion items that can be answered with a single word.</a:t>
            </a:r>
          </a:p>
          <a:p>
            <a:r>
              <a:rPr lang="en-US"/>
              <a:t>Word statements so that they have only one correct answer.</a:t>
            </a:r>
          </a:p>
          <a:p>
            <a:r>
              <a:rPr lang="en-US"/>
              <a:t>Delete only key words from statements.</a:t>
            </a:r>
          </a:p>
          <a:p>
            <a:r>
              <a:rPr lang="en-US"/>
              <a:t>Do not copy statements directly from the textbook. This encourages students to memorize rather than understand.</a:t>
            </a:r>
          </a:p>
          <a:p>
            <a:r>
              <a:rPr lang="en-US"/>
              <a:t>Make all blanks the same length so don’t give hint.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6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6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Completion</a:t>
            </a:r>
          </a:p>
        </p:txBody>
      </p:sp>
      <p:sp>
        <p:nvSpPr>
          <p:cNvPr id="281603" name="Rectangle 3"/>
          <p:cNvSpPr>
            <a:spLocks noGrp="1" noChangeArrowheads="1"/>
          </p:cNvSpPr>
          <p:nvPr>
            <p:ph type="body" idx="1"/>
          </p:nvPr>
        </p:nvSpPr>
        <p:spPr>
          <a:xfrm>
            <a:off x="457200" y="2895600"/>
            <a:ext cx="8229600" cy="4114800"/>
          </a:xfrm>
        </p:spPr>
        <p:txBody>
          <a:bodyPr/>
          <a:lstStyle/>
          <a:p>
            <a:endParaRPr lang="en-US" sz="2800"/>
          </a:p>
          <a:p>
            <a:endParaRPr lang="en-US" sz="2800"/>
          </a:p>
          <a:p>
            <a:r>
              <a:rPr lang="en-US" sz="2800"/>
              <a:t>There are multiple ways to answer the questions. The student could guess and get a reasonable answer, but would it be the answer the teacher is looking for?</a:t>
            </a:r>
          </a:p>
          <a:p>
            <a:r>
              <a:rPr lang="en-US" sz="2800"/>
              <a:t>The correct answer is “cleanliness.”</a:t>
            </a:r>
          </a:p>
        </p:txBody>
      </p:sp>
      <p:pic>
        <p:nvPicPr>
          <p:cNvPr id="281605" name="Picture 5"/>
          <p:cNvPicPr>
            <a:picLocks noChangeAspect="1" noChangeArrowheads="1"/>
          </p:cNvPicPr>
          <p:nvPr/>
        </p:nvPicPr>
        <p:blipFill>
          <a:blip r:embed="rId4"/>
          <a:srcRect/>
          <a:stretch>
            <a:fillRect/>
          </a:stretch>
        </p:blipFill>
        <p:spPr bwMode="auto">
          <a:xfrm>
            <a:off x="73025" y="1603375"/>
            <a:ext cx="8994775" cy="1870075"/>
          </a:xfrm>
          <a:prstGeom prst="rect">
            <a:avLst/>
          </a:prstGeom>
          <a:noFill/>
          <a:ln w="28575">
            <a:solidFill>
              <a:schemeClr val="tx2"/>
            </a:solid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Completion</a:t>
            </a:r>
          </a:p>
        </p:txBody>
      </p:sp>
      <p:sp>
        <p:nvSpPr>
          <p:cNvPr id="417795" name="Rectangle 3"/>
          <p:cNvSpPr>
            <a:spLocks noGrp="1" noChangeArrowheads="1"/>
          </p:cNvSpPr>
          <p:nvPr>
            <p:ph type="body" sz="half" idx="1"/>
          </p:nvPr>
        </p:nvSpPr>
        <p:spPr>
          <a:xfrm>
            <a:off x="457200" y="1874838"/>
            <a:ext cx="8229600" cy="1477962"/>
          </a:xfrm>
        </p:spPr>
        <p:txBody>
          <a:bodyPr/>
          <a:lstStyle/>
          <a:p>
            <a:r>
              <a:rPr lang="en-US" dirty="0" smtClean="0">
                <a:sym typeface="Wingdings" pitchFamily="2" charset="2"/>
              </a:rPr>
              <a:t>The study that is </a:t>
            </a:r>
            <a:r>
              <a:rPr lang="en-US" dirty="0" err="1" smtClean="0">
                <a:sym typeface="Wingdings" pitchFamily="2" charset="2"/>
              </a:rPr>
              <a:t>powerpoint</a:t>
            </a:r>
            <a:r>
              <a:rPr lang="en-US" dirty="0" smtClean="0">
                <a:sym typeface="Wingdings" pitchFamily="2" charset="2"/>
              </a:rPr>
              <a:t> is based on </a:t>
            </a:r>
            <a:r>
              <a:rPr lang="en-US" dirty="0">
                <a:sym typeface="Wingdings" pitchFamily="2" charset="2"/>
              </a:rPr>
              <a:t>hated fill in the </a:t>
            </a:r>
            <a:r>
              <a:rPr lang="en-US" dirty="0" smtClean="0">
                <a:sym typeface="Wingdings" pitchFamily="2" charset="2"/>
              </a:rPr>
              <a:t>blank question.  </a:t>
            </a:r>
          </a:p>
          <a:p>
            <a:r>
              <a:rPr lang="en-US" dirty="0" smtClean="0">
                <a:sym typeface="Wingdings" pitchFamily="2" charset="2"/>
              </a:rPr>
              <a:t>They </a:t>
            </a:r>
            <a:r>
              <a:rPr lang="en-US" dirty="0">
                <a:sym typeface="Wingdings" pitchFamily="2" charset="2"/>
              </a:rPr>
              <a:t>never saw one that wouldn’t have been better as a true/false or a multiple choice. </a:t>
            </a:r>
          </a:p>
          <a:p>
            <a:r>
              <a:rPr lang="en-US" dirty="0">
                <a:sym typeface="Wingdings" pitchFamily="2" charset="2"/>
              </a:rPr>
              <a:t>They were all level one.</a:t>
            </a:r>
          </a:p>
        </p:txBody>
      </p:sp>
      <p:sp>
        <p:nvSpPr>
          <p:cNvPr id="417797" name="Text Box 5"/>
          <p:cNvSpPr txBox="1">
            <a:spLocks noChangeArrowheads="1"/>
          </p:cNvSpPr>
          <p:nvPr/>
        </p:nvSpPr>
        <p:spPr bwMode="auto">
          <a:xfrm>
            <a:off x="3810000" y="-533400"/>
            <a:ext cx="1330325" cy="2255838"/>
          </a:xfrm>
          <a:prstGeom prst="rect">
            <a:avLst/>
          </a:prstGeom>
          <a:noFill/>
          <a:ln w="9525">
            <a:noFill/>
            <a:miter lim="800000"/>
            <a:headEnd/>
            <a:tailEnd/>
          </a:ln>
          <a:effectLst/>
        </p:spPr>
        <p:txBody>
          <a:bodyPr>
            <a:spAutoFit/>
          </a:bodyPr>
          <a:lstStyle/>
          <a:p>
            <a:r>
              <a:rPr lang="en-US" sz="14200">
                <a:solidFill>
                  <a:srgbClr val="FF0000"/>
                </a:solidFill>
                <a:sym typeface="Wingdings" pitchFamily="2" charset="2"/>
              </a:rPr>
              <a:t></a:t>
            </a:r>
          </a:p>
        </p:txBody>
      </p:sp>
      <p:pic>
        <p:nvPicPr>
          <p:cNvPr id="417801" name="Picture 9" descr="Excluded"/>
          <p:cNvPicPr>
            <a:picLocks noGrp="1" noChangeAspect="1" noChangeArrowheads="1"/>
          </p:cNvPicPr>
          <p:nvPr>
            <p:ph sz="half" idx="2"/>
          </p:nvPr>
        </p:nvPicPr>
        <p:blipFill>
          <a:blip r:embed="rId3"/>
          <a:srcRect/>
          <a:stretch>
            <a:fillRect/>
          </a:stretch>
        </p:blipFill>
        <p:spPr>
          <a:xfrm>
            <a:off x="5843631" y="3962400"/>
            <a:ext cx="2576512" cy="2502117"/>
          </a:xfrm>
          <a:noFill/>
          <a:ln/>
        </p:spPr>
      </p:pic>
      <p:sp>
        <p:nvSpPr>
          <p:cNvPr id="417802" name="Text Box 10"/>
          <p:cNvSpPr txBox="1">
            <a:spLocks noChangeArrowheads="1"/>
          </p:cNvSpPr>
          <p:nvPr/>
        </p:nvSpPr>
        <p:spPr bwMode="auto">
          <a:xfrm>
            <a:off x="5924829" y="4986552"/>
            <a:ext cx="1169988" cy="396875"/>
          </a:xfrm>
          <a:prstGeom prst="rect">
            <a:avLst/>
          </a:prstGeom>
          <a:noFill/>
          <a:ln w="9525">
            <a:noFill/>
            <a:miter lim="800000"/>
            <a:headEnd/>
            <a:tailEnd/>
          </a:ln>
          <a:effectLst/>
        </p:spPr>
        <p:txBody>
          <a:bodyPr>
            <a:spAutoFit/>
          </a:bodyPr>
          <a:lstStyle/>
          <a:p>
            <a:pPr>
              <a:spcBef>
                <a:spcPct val="50000"/>
              </a:spcBef>
            </a:pPr>
            <a:r>
              <a:rPr lang="en-US" sz="2000" b="1" u="sng" dirty="0">
                <a:solidFill>
                  <a:srgbClr val="FF0000"/>
                </a:solidFill>
              </a:rPr>
              <a:t>blank</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4"/>
          <p:cNvSpPr>
            <a:spLocks noGrp="1" noChangeArrowheads="1"/>
          </p:cNvSpPr>
          <p:nvPr>
            <p:ph type="ctrTitle"/>
          </p:nvPr>
        </p:nvSpPr>
        <p:spPr/>
        <p:txBody>
          <a:bodyPr/>
          <a:lstStyle/>
          <a:p>
            <a:r>
              <a:rPr lang="en-US"/>
              <a:t>Short Answer and Essay</a:t>
            </a:r>
          </a:p>
        </p:txBody>
      </p:sp>
      <p:pic>
        <p:nvPicPr>
          <p:cNvPr id="455686" name="Picture 6" descr="Nerves"/>
          <p:cNvPicPr>
            <a:picLocks noChangeAspect="1" noChangeArrowheads="1"/>
          </p:cNvPicPr>
          <p:nvPr/>
        </p:nvPicPr>
        <p:blipFill>
          <a:blip r:embed="rId3"/>
          <a:srcRect/>
          <a:stretch>
            <a:fillRect/>
          </a:stretch>
        </p:blipFill>
        <p:spPr bwMode="auto">
          <a:xfrm>
            <a:off x="2590800" y="3563938"/>
            <a:ext cx="3886200" cy="329406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Short Answer and Essay</a:t>
            </a:r>
          </a:p>
        </p:txBody>
      </p:sp>
      <p:sp>
        <p:nvSpPr>
          <p:cNvPr id="424963" name="Rectangle 3"/>
          <p:cNvSpPr>
            <a:spLocks noGrp="1" noChangeArrowheads="1"/>
          </p:cNvSpPr>
          <p:nvPr>
            <p:ph type="body" sz="half" idx="1"/>
          </p:nvPr>
        </p:nvSpPr>
        <p:spPr>
          <a:xfrm>
            <a:off x="304800" y="1874838"/>
            <a:ext cx="4191000" cy="4983162"/>
          </a:xfrm>
        </p:spPr>
        <p:txBody>
          <a:bodyPr/>
          <a:lstStyle/>
          <a:p>
            <a:pPr>
              <a:lnSpc>
                <a:spcPct val="90000"/>
              </a:lnSpc>
            </a:pPr>
            <a:r>
              <a:rPr lang="en-US"/>
              <a:t>Pros</a:t>
            </a:r>
          </a:p>
          <a:p>
            <a:pPr lvl="1">
              <a:lnSpc>
                <a:spcPct val="90000"/>
              </a:lnSpc>
            </a:pPr>
            <a:r>
              <a:rPr lang="en-US"/>
              <a:t>Most useful when assessing complex learning skills.</a:t>
            </a:r>
          </a:p>
          <a:p>
            <a:pPr lvl="1">
              <a:lnSpc>
                <a:spcPct val="90000"/>
              </a:lnSpc>
            </a:pPr>
            <a:r>
              <a:rPr lang="en-US"/>
              <a:t>Relatively easy to construct.</a:t>
            </a:r>
          </a:p>
          <a:p>
            <a:pPr lvl="1">
              <a:lnSpc>
                <a:spcPct val="90000"/>
              </a:lnSpc>
            </a:pPr>
            <a:r>
              <a:rPr lang="en-US"/>
              <a:t>Emphasizes communication skills</a:t>
            </a:r>
          </a:p>
          <a:p>
            <a:pPr lvl="1">
              <a:lnSpc>
                <a:spcPct val="90000"/>
              </a:lnSpc>
            </a:pPr>
            <a:r>
              <a:rPr lang="en-US"/>
              <a:t>Requires the student to construct the response</a:t>
            </a:r>
          </a:p>
          <a:p>
            <a:pPr lvl="1">
              <a:lnSpc>
                <a:spcPct val="90000"/>
              </a:lnSpc>
            </a:pPr>
            <a:r>
              <a:rPr lang="en-US"/>
              <a:t>Guessing doesn’t work (but they will try to bluff).</a:t>
            </a:r>
          </a:p>
        </p:txBody>
      </p:sp>
      <p:sp>
        <p:nvSpPr>
          <p:cNvPr id="424964" name="Rectangle 4"/>
          <p:cNvSpPr>
            <a:spLocks noGrp="1" noChangeArrowheads="1"/>
          </p:cNvSpPr>
          <p:nvPr>
            <p:ph type="body" sz="half" idx="2"/>
          </p:nvPr>
        </p:nvSpPr>
        <p:spPr/>
        <p:txBody>
          <a:bodyPr/>
          <a:lstStyle/>
          <a:p>
            <a:pPr>
              <a:lnSpc>
                <a:spcPct val="90000"/>
              </a:lnSpc>
            </a:pPr>
            <a:r>
              <a:rPr lang="en-US" sz="3200"/>
              <a:t>Cons</a:t>
            </a:r>
          </a:p>
          <a:p>
            <a:pPr lvl="1">
              <a:lnSpc>
                <a:spcPct val="90000"/>
              </a:lnSpc>
            </a:pPr>
            <a:r>
              <a:rPr lang="en-US" sz="2800"/>
              <a:t>Difficult to score</a:t>
            </a:r>
          </a:p>
          <a:p>
            <a:pPr lvl="1">
              <a:lnSpc>
                <a:spcPct val="90000"/>
              </a:lnSpc>
            </a:pPr>
            <a:r>
              <a:rPr lang="en-US" sz="2800"/>
              <a:t>Time-consuming to score</a:t>
            </a:r>
          </a:p>
          <a:p>
            <a:pPr lvl="1">
              <a:lnSpc>
                <a:spcPct val="90000"/>
              </a:lnSpc>
            </a:pPr>
            <a:r>
              <a:rPr lang="en-US" sz="2800"/>
              <a:t>Provide a limited sample of the content in the lesson</a:t>
            </a:r>
          </a:p>
          <a:p>
            <a:pPr>
              <a:lnSpc>
                <a:spcPct val="90000"/>
              </a:lnSpc>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4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4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4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4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496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496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496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4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P spid="42496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Essay Tips</a:t>
            </a:r>
          </a:p>
        </p:txBody>
      </p:sp>
      <p:sp>
        <p:nvSpPr>
          <p:cNvPr id="427011" name="Rectangle 3"/>
          <p:cNvSpPr>
            <a:spLocks noGrp="1" noChangeArrowheads="1"/>
          </p:cNvSpPr>
          <p:nvPr>
            <p:ph type="body" idx="1"/>
          </p:nvPr>
        </p:nvSpPr>
        <p:spPr/>
        <p:txBody>
          <a:bodyPr/>
          <a:lstStyle/>
          <a:p>
            <a:r>
              <a:rPr lang="en-US"/>
              <a:t>Good questions to ask</a:t>
            </a:r>
          </a:p>
          <a:p>
            <a:pPr lvl="1"/>
            <a:r>
              <a:rPr lang="en-US"/>
              <a:t>Compare and contrast</a:t>
            </a:r>
          </a:p>
          <a:p>
            <a:pPr lvl="1"/>
            <a:r>
              <a:rPr lang="en-US"/>
              <a:t>Present arguments</a:t>
            </a:r>
          </a:p>
          <a:p>
            <a:pPr lvl="1"/>
            <a:r>
              <a:rPr lang="en-US"/>
              <a:t>Cause and effect</a:t>
            </a:r>
          </a:p>
          <a:p>
            <a:r>
              <a:rPr lang="en-US"/>
              <a:t>In the question, point the student toward the answer you expect.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Short Answer</a:t>
            </a:r>
          </a:p>
        </p:txBody>
      </p:sp>
      <p:sp>
        <p:nvSpPr>
          <p:cNvPr id="260099" name="Rectangle 3"/>
          <p:cNvSpPr>
            <a:spLocks noGrp="1" noChangeArrowheads="1"/>
          </p:cNvSpPr>
          <p:nvPr>
            <p:ph type="body" idx="1"/>
          </p:nvPr>
        </p:nvSpPr>
        <p:spPr>
          <a:xfrm>
            <a:off x="1295400" y="4419600"/>
            <a:ext cx="6477000" cy="1676400"/>
          </a:xfrm>
          <a:solidFill>
            <a:srgbClr val="CCFFCC"/>
          </a:solidFill>
          <a:ln>
            <a:solidFill>
              <a:schemeClr val="tx1"/>
            </a:solidFill>
          </a:ln>
        </p:spPr>
        <p:txBody>
          <a:bodyPr/>
          <a:lstStyle/>
          <a:p>
            <a:r>
              <a:rPr lang="en-US" dirty="0" smtClean="0"/>
              <a:t>Be specific </a:t>
            </a:r>
            <a:r>
              <a:rPr lang="en-US" dirty="0"/>
              <a:t>as to the length of answer to make sure they weren’t too short.</a:t>
            </a:r>
          </a:p>
        </p:txBody>
      </p:sp>
      <p:sp>
        <p:nvSpPr>
          <p:cNvPr id="260100" name="Text Box 4"/>
          <p:cNvSpPr txBox="1">
            <a:spLocks noChangeArrowheads="1"/>
          </p:cNvSpPr>
          <p:nvPr/>
        </p:nvSpPr>
        <p:spPr bwMode="auto">
          <a:xfrm>
            <a:off x="0" y="0"/>
            <a:ext cx="2101850" cy="366713"/>
          </a:xfrm>
          <a:prstGeom prst="rect">
            <a:avLst/>
          </a:prstGeom>
          <a:noFill/>
          <a:ln w="9525">
            <a:noFill/>
            <a:miter lim="800000"/>
            <a:headEnd/>
            <a:tailEnd/>
          </a:ln>
          <a:effectLst/>
        </p:spPr>
        <p:txBody>
          <a:bodyPr wrap="none">
            <a:spAutoFit/>
          </a:bodyPr>
          <a:lstStyle/>
          <a:p>
            <a:r>
              <a:rPr lang="en-US"/>
              <a:t>Reaching to Teach</a:t>
            </a:r>
          </a:p>
        </p:txBody>
      </p:sp>
      <p:pic>
        <p:nvPicPr>
          <p:cNvPr id="260101" name="Picture 5"/>
          <p:cNvPicPr>
            <a:picLocks noChangeAspect="1" noChangeArrowheads="1"/>
          </p:cNvPicPr>
          <p:nvPr/>
        </p:nvPicPr>
        <p:blipFill>
          <a:blip r:embed="rId4"/>
          <a:srcRect/>
          <a:stretch>
            <a:fillRect/>
          </a:stretch>
        </p:blipFill>
        <p:spPr bwMode="auto">
          <a:xfrm>
            <a:off x="0" y="2028825"/>
            <a:ext cx="9144000" cy="14763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t>Essay</a:t>
            </a:r>
          </a:p>
        </p:txBody>
      </p:sp>
      <p:sp>
        <p:nvSpPr>
          <p:cNvPr id="248836" name="Text Box 4"/>
          <p:cNvSpPr txBox="1">
            <a:spLocks noChangeArrowheads="1"/>
          </p:cNvSpPr>
          <p:nvPr/>
        </p:nvSpPr>
        <p:spPr bwMode="auto">
          <a:xfrm>
            <a:off x="136525" y="-39688"/>
            <a:ext cx="2114550" cy="366713"/>
          </a:xfrm>
          <a:prstGeom prst="rect">
            <a:avLst/>
          </a:prstGeom>
          <a:noFill/>
          <a:ln w="9525">
            <a:noFill/>
            <a:miter lim="800000"/>
            <a:headEnd/>
            <a:tailEnd/>
          </a:ln>
          <a:effectLst/>
        </p:spPr>
        <p:txBody>
          <a:bodyPr wrap="none">
            <a:spAutoFit/>
          </a:bodyPr>
          <a:lstStyle/>
          <a:p>
            <a:r>
              <a:rPr lang="en-US"/>
              <a:t>Child Development</a:t>
            </a:r>
          </a:p>
        </p:txBody>
      </p:sp>
      <p:pic>
        <p:nvPicPr>
          <p:cNvPr id="248838" name="Picture 6"/>
          <p:cNvPicPr>
            <a:picLocks noChangeAspect="1" noChangeArrowheads="1"/>
          </p:cNvPicPr>
          <p:nvPr/>
        </p:nvPicPr>
        <p:blipFill>
          <a:blip r:embed="rId4"/>
          <a:srcRect/>
          <a:stretch>
            <a:fillRect/>
          </a:stretch>
        </p:blipFill>
        <p:spPr bwMode="auto">
          <a:xfrm>
            <a:off x="0" y="2057400"/>
            <a:ext cx="9144000" cy="1843088"/>
          </a:xfrm>
          <a:prstGeom prst="rect">
            <a:avLst/>
          </a:prstGeom>
          <a:noFill/>
          <a:ln w="9525">
            <a:noFill/>
            <a:miter lim="800000"/>
            <a:headEnd/>
            <a:tailEnd/>
          </a:ln>
          <a:effectLst/>
        </p:spPr>
      </p:pic>
      <p:sp>
        <p:nvSpPr>
          <p:cNvPr id="248839" name="Rectangle 7"/>
          <p:cNvSpPr>
            <a:spLocks noGrp="1" noChangeArrowheads="1"/>
          </p:cNvSpPr>
          <p:nvPr>
            <p:ph type="body" idx="1"/>
          </p:nvPr>
        </p:nvSpPr>
        <p:spPr>
          <a:xfrm>
            <a:off x="1524000" y="4419600"/>
            <a:ext cx="6172200" cy="1752600"/>
          </a:xfrm>
          <a:solidFill>
            <a:srgbClr val="CCFFCC"/>
          </a:solidFill>
          <a:ln>
            <a:solidFill>
              <a:schemeClr val="tx1"/>
            </a:solidFill>
          </a:ln>
        </p:spPr>
        <p:txBody>
          <a:bodyPr/>
          <a:lstStyle/>
          <a:p>
            <a:r>
              <a:rPr lang="en-US" dirty="0" smtClean="0"/>
              <a:t>Be specific </a:t>
            </a:r>
            <a:r>
              <a:rPr lang="en-US" dirty="0"/>
              <a:t>as to the length of answer to make sure it wasn’t too short.</a:t>
            </a:r>
          </a:p>
        </p:txBody>
      </p:sp>
      <p:sp>
        <p:nvSpPr>
          <p:cNvPr id="248840" name="Text Box 8"/>
          <p:cNvSpPr txBox="1">
            <a:spLocks noChangeArrowheads="1"/>
          </p:cNvSpPr>
          <p:nvPr/>
        </p:nvSpPr>
        <p:spPr bwMode="auto">
          <a:xfrm>
            <a:off x="784225" y="2743200"/>
            <a:ext cx="8077200" cy="915988"/>
          </a:xfrm>
          <a:prstGeom prst="rect">
            <a:avLst/>
          </a:prstGeom>
          <a:solidFill>
            <a:srgbClr val="FFFFFF"/>
          </a:solidFill>
          <a:ln w="9525">
            <a:noFill/>
            <a:miter lim="800000"/>
            <a:headEnd/>
            <a:tailEnd/>
          </a:ln>
          <a:effectLst/>
        </p:spPr>
        <p:txBody>
          <a:bodyPr>
            <a:spAutoFit/>
          </a:bodyPr>
          <a:lstStyle/>
          <a:p>
            <a:pPr>
              <a:spcBef>
                <a:spcPct val="50000"/>
              </a:spcBef>
              <a:tabLst>
                <a:tab pos="288925" algn="l"/>
              </a:tabLst>
            </a:pPr>
            <a:r>
              <a:rPr lang="en-US"/>
              <a:t>7. In paragraph format, develop a rating scale for three different children 	(ages 3, 4, and 5) recording the children’s ability to share toys in the 	manipulatives learning center. </a:t>
            </a:r>
          </a:p>
        </p:txBody>
      </p:sp>
      <p:sp>
        <p:nvSpPr>
          <p:cNvPr id="248841" name="Text Box 9"/>
          <p:cNvSpPr txBox="1">
            <a:spLocks noChangeArrowheads="1"/>
          </p:cNvSpPr>
          <p:nvPr/>
        </p:nvSpPr>
        <p:spPr bwMode="auto">
          <a:xfrm>
            <a:off x="130175" y="2165350"/>
            <a:ext cx="1981200" cy="396875"/>
          </a:xfrm>
          <a:prstGeom prst="rect">
            <a:avLst/>
          </a:prstGeom>
          <a:solidFill>
            <a:srgbClr val="FFFFFF"/>
          </a:solidFill>
          <a:ln w="9525">
            <a:noFill/>
            <a:miter lim="800000"/>
            <a:headEnd/>
            <a:tailEnd/>
          </a:ln>
          <a:effectLst/>
        </p:spPr>
        <p:txBody>
          <a:bodyPr>
            <a:spAutoFit/>
          </a:bodyPr>
          <a:lstStyle/>
          <a:p>
            <a:pPr>
              <a:spcBef>
                <a:spcPct val="50000"/>
              </a:spcBef>
            </a:pPr>
            <a:r>
              <a:rPr lang="en-US" sz="2000"/>
              <a:t>Essay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ctrTitle"/>
          </p:nvPr>
        </p:nvSpPr>
        <p:spPr/>
        <p:txBody>
          <a:bodyPr/>
          <a:lstStyle/>
          <a:p>
            <a:r>
              <a:rPr lang="en-US"/>
              <a:t>Problem</a:t>
            </a:r>
          </a:p>
        </p:txBody>
      </p:sp>
      <p:pic>
        <p:nvPicPr>
          <p:cNvPr id="457735" name="Picture 7" descr="Aligators"/>
          <p:cNvPicPr>
            <a:picLocks noChangeAspect="1" noChangeArrowheads="1"/>
          </p:cNvPicPr>
          <p:nvPr/>
        </p:nvPicPr>
        <p:blipFill>
          <a:blip r:embed="rId3"/>
          <a:srcRect/>
          <a:stretch>
            <a:fillRect/>
          </a:stretch>
        </p:blipFill>
        <p:spPr bwMode="auto">
          <a:xfrm>
            <a:off x="2743200" y="3854450"/>
            <a:ext cx="3581400" cy="3003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p:txBody>
          <a:bodyPr/>
          <a:lstStyle/>
          <a:p>
            <a:r>
              <a:rPr lang="en-US" dirty="0"/>
              <a:t>Common </a:t>
            </a:r>
            <a:r>
              <a:rPr lang="en-US" dirty="0" smtClean="0"/>
              <a:t>goal </a:t>
            </a:r>
            <a:r>
              <a:rPr lang="en-US" dirty="0"/>
              <a:t>of </a:t>
            </a:r>
            <a:r>
              <a:rPr lang="en-US" dirty="0" smtClean="0"/>
              <a:t>exemplary assessments/assignments</a:t>
            </a:r>
            <a:endParaRPr lang="en-US" dirty="0"/>
          </a:p>
        </p:txBody>
      </p:sp>
      <p:sp>
        <p:nvSpPr>
          <p:cNvPr id="441347" name="Rectangle 3"/>
          <p:cNvSpPr>
            <a:spLocks noGrp="1" noChangeArrowheads="1"/>
          </p:cNvSpPr>
          <p:nvPr>
            <p:ph type="subTitle" idx="1"/>
          </p:nvPr>
        </p:nvSpPr>
        <p:spPr>
          <a:xfrm>
            <a:off x="609600" y="4114800"/>
            <a:ext cx="8305800" cy="1752600"/>
          </a:xfrm>
        </p:spPr>
        <p:txBody>
          <a:bodyPr/>
          <a:lstStyle/>
          <a:p>
            <a:pPr marL="571500" indent="-571500" algn="l">
              <a:buFont typeface="Arial" panose="020B0604020202020204" pitchFamily="34" charset="0"/>
              <a:buChar char="•"/>
            </a:pPr>
            <a:r>
              <a:rPr lang="en-US" sz="3600" dirty="0"/>
              <a:t>Address </a:t>
            </a:r>
            <a:r>
              <a:rPr lang="en-US" sz="3600" dirty="0" smtClean="0"/>
              <a:t>all </a:t>
            </a:r>
            <a:r>
              <a:rPr lang="en-US" sz="3600" dirty="0"/>
              <a:t>c</a:t>
            </a:r>
            <a:r>
              <a:rPr lang="en-US" sz="3600" dirty="0" smtClean="0"/>
              <a:t>ognitive </a:t>
            </a:r>
            <a:r>
              <a:rPr lang="en-US" sz="3600" dirty="0"/>
              <a:t>l</a:t>
            </a:r>
            <a:r>
              <a:rPr lang="en-US" sz="3600" dirty="0" smtClean="0"/>
              <a:t>evels</a:t>
            </a:r>
          </a:p>
          <a:p>
            <a:pPr marL="571500" indent="-571500" algn="l">
              <a:buFont typeface="Arial" panose="020B0604020202020204" pitchFamily="34" charset="0"/>
              <a:buChar char="•"/>
            </a:pPr>
            <a:r>
              <a:rPr lang="en-US" sz="3600" dirty="0" smtClean="0"/>
              <a:t>Include both rigor and relevance</a:t>
            </a:r>
            <a:endParaRPr lang="en-US" sz="3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52400" y="0"/>
            <a:ext cx="8915400" cy="1066800"/>
          </a:xfrm>
        </p:spPr>
        <p:txBody>
          <a:bodyPr/>
          <a:lstStyle/>
          <a:p>
            <a:r>
              <a:rPr lang="en-US"/>
              <a:t>Problem	</a:t>
            </a:r>
          </a:p>
        </p:txBody>
      </p:sp>
      <p:pic>
        <p:nvPicPr>
          <p:cNvPr id="258055" name="Picture 7"/>
          <p:cNvPicPr>
            <a:picLocks noChangeAspect="1" noChangeArrowheads="1"/>
          </p:cNvPicPr>
          <p:nvPr/>
        </p:nvPicPr>
        <p:blipFill>
          <a:blip r:embed="rId4"/>
          <a:srcRect/>
          <a:stretch>
            <a:fillRect/>
          </a:stretch>
        </p:blipFill>
        <p:spPr bwMode="auto">
          <a:xfrm>
            <a:off x="0" y="1793875"/>
            <a:ext cx="9144000" cy="50641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p:txBody>
          <a:bodyPr/>
          <a:lstStyle/>
          <a:p>
            <a:r>
              <a:rPr lang="en-US"/>
              <a:t>Rubrics Overview</a:t>
            </a:r>
          </a:p>
        </p:txBody>
      </p:sp>
      <p:pic>
        <p:nvPicPr>
          <p:cNvPr id="121862" name="Picture 6" descr="Reorg"/>
          <p:cNvPicPr>
            <a:picLocks noChangeAspect="1" noChangeArrowheads="1"/>
          </p:cNvPicPr>
          <p:nvPr/>
        </p:nvPicPr>
        <p:blipFill>
          <a:blip r:embed="rId4"/>
          <a:srcRect/>
          <a:stretch>
            <a:fillRect/>
          </a:stretch>
        </p:blipFill>
        <p:spPr bwMode="auto">
          <a:xfrm>
            <a:off x="2895600" y="3946525"/>
            <a:ext cx="3409950" cy="291147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0"/>
            <a:ext cx="8915400" cy="1066800"/>
          </a:xfrm>
        </p:spPr>
        <p:txBody>
          <a:bodyPr/>
          <a:lstStyle/>
          <a:p>
            <a:r>
              <a:rPr lang="en-US"/>
              <a:t>Rubrics</a:t>
            </a:r>
          </a:p>
        </p:txBody>
      </p:sp>
      <p:sp>
        <p:nvSpPr>
          <p:cNvPr id="123907" name="Rectangle 3"/>
          <p:cNvSpPr>
            <a:spLocks noGrp="1" noChangeArrowheads="1"/>
          </p:cNvSpPr>
          <p:nvPr>
            <p:ph type="body" idx="1"/>
          </p:nvPr>
        </p:nvSpPr>
        <p:spPr>
          <a:xfrm>
            <a:off x="457200" y="1752600"/>
            <a:ext cx="8229600" cy="4983163"/>
          </a:xfrm>
        </p:spPr>
        <p:txBody>
          <a:bodyPr/>
          <a:lstStyle/>
          <a:p>
            <a:pPr>
              <a:lnSpc>
                <a:spcPct val="90000"/>
              </a:lnSpc>
              <a:spcBef>
                <a:spcPct val="70000"/>
              </a:spcBef>
            </a:pPr>
            <a:r>
              <a:rPr lang="en-US"/>
              <a:t>A rubric is ___.</a:t>
            </a:r>
          </a:p>
          <a:p>
            <a:pPr lvl="1">
              <a:lnSpc>
                <a:spcPct val="90000"/>
              </a:lnSpc>
              <a:spcBef>
                <a:spcPct val="70000"/>
              </a:spcBef>
            </a:pPr>
            <a:r>
              <a:rPr lang="en-US"/>
              <a:t>a scoring guide used to evaluate a student’s performance based on the sum of a full range of criteria rather than a single numerical score.</a:t>
            </a:r>
          </a:p>
          <a:p>
            <a:pPr lvl="1">
              <a:lnSpc>
                <a:spcPct val="90000"/>
              </a:lnSpc>
              <a:spcBef>
                <a:spcPct val="70000"/>
              </a:spcBef>
            </a:pPr>
            <a:r>
              <a:rPr lang="en-US"/>
              <a:t>an authentic assessment tool used to measure students’ work.</a:t>
            </a:r>
          </a:p>
          <a:p>
            <a:pPr lvl="1">
              <a:lnSpc>
                <a:spcPct val="90000"/>
              </a:lnSpc>
              <a:spcBef>
                <a:spcPct val="70000"/>
              </a:spcBef>
            </a:pPr>
            <a:r>
              <a:rPr lang="en-US"/>
              <a:t>a teaching tool that supports student learning and the development of sophisticated thinking skills.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Features of a Rubric</a:t>
            </a:r>
          </a:p>
        </p:txBody>
      </p:sp>
      <p:sp>
        <p:nvSpPr>
          <p:cNvPr id="130051" name="Rectangle 3"/>
          <p:cNvSpPr>
            <a:spLocks noGrp="1" noChangeArrowheads="1"/>
          </p:cNvSpPr>
          <p:nvPr>
            <p:ph type="body" idx="1"/>
          </p:nvPr>
        </p:nvSpPr>
        <p:spPr>
          <a:xfrm>
            <a:off x="457200" y="1874838"/>
            <a:ext cx="8229600" cy="4983162"/>
          </a:xfrm>
        </p:spPr>
        <p:txBody>
          <a:bodyPr/>
          <a:lstStyle/>
          <a:p>
            <a:r>
              <a:rPr lang="en-US" sz="2800"/>
              <a:t>Instructional rubrics have several features that support learning:</a:t>
            </a:r>
          </a:p>
          <a:p>
            <a:pPr lvl="1"/>
            <a:r>
              <a:rPr lang="en-US" sz="2400"/>
              <a:t>They define and describe quality work. </a:t>
            </a:r>
          </a:p>
          <a:p>
            <a:pPr lvl="1"/>
            <a:r>
              <a:rPr lang="en-US" sz="2400"/>
              <a:t>They are written in language that students can understand.</a:t>
            </a:r>
          </a:p>
          <a:p>
            <a:pPr lvl="1"/>
            <a:r>
              <a:rPr lang="en-US" sz="2400"/>
              <a:t>They refer to common weaknesses in students’ work and indicate how such weaknesses can be avoided.</a:t>
            </a:r>
          </a:p>
          <a:p>
            <a:pPr lvl="1"/>
            <a:r>
              <a:rPr lang="en-US" sz="2400"/>
              <a:t>They can be used by students to assess their works-in-progress and thereby guide revision and improvement. </a:t>
            </a:r>
          </a:p>
          <a:p>
            <a:pPr lvl="1"/>
            <a:r>
              <a:rPr lang="en-US" sz="2400"/>
              <a:t>They enhance the quality of direct instruction.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52400" y="0"/>
            <a:ext cx="8915400" cy="914400"/>
          </a:xfrm>
        </p:spPr>
        <p:txBody>
          <a:bodyPr/>
          <a:lstStyle/>
          <a:p>
            <a:r>
              <a:rPr lang="en-US"/>
              <a:t>Why Use Rubrics</a:t>
            </a:r>
          </a:p>
        </p:txBody>
      </p:sp>
      <p:sp>
        <p:nvSpPr>
          <p:cNvPr id="134147" name="Rectangle 3"/>
          <p:cNvSpPr>
            <a:spLocks noGrp="1" noChangeArrowheads="1"/>
          </p:cNvSpPr>
          <p:nvPr>
            <p:ph type="body" sz="half" idx="1"/>
          </p:nvPr>
        </p:nvSpPr>
        <p:spPr>
          <a:xfrm>
            <a:off x="1524000" y="1447800"/>
            <a:ext cx="7315200" cy="5410200"/>
          </a:xfrm>
        </p:spPr>
        <p:txBody>
          <a:bodyPr/>
          <a:lstStyle/>
          <a:p>
            <a:r>
              <a:rPr lang="en-US" sz="2800"/>
              <a:t>Rubrics reduce the amount of time teachers spend evaluating student work. Teachers often find that self- and peer-assessment according to a rubric addresses many of the issues that need improving. </a:t>
            </a:r>
            <a:endParaRPr lang="en-US" sz="3600"/>
          </a:p>
          <a:p>
            <a:r>
              <a:rPr lang="en-US" sz="2800"/>
              <a:t>When they do have something to say, they can often simply circle an item in the rubric, rather than struggling to explain the flaw or strength they have noticed and figuring out what to suggest in terms of improvements. </a:t>
            </a:r>
          </a:p>
        </p:txBody>
      </p:sp>
      <p:pic>
        <p:nvPicPr>
          <p:cNvPr id="134151" name="Picture 7" descr="Workload"/>
          <p:cNvPicPr>
            <a:picLocks noGrp="1" noChangeAspect="1" noChangeArrowheads="1"/>
          </p:cNvPicPr>
          <p:nvPr>
            <p:ph sz="half" idx="2"/>
          </p:nvPr>
        </p:nvPicPr>
        <p:blipFill>
          <a:blip r:embed="rId4"/>
          <a:srcRect/>
          <a:stretch>
            <a:fillRect/>
          </a:stretch>
        </p:blipFill>
        <p:spPr>
          <a:xfrm>
            <a:off x="0" y="1600200"/>
            <a:ext cx="1524000" cy="2486025"/>
          </a:xfr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2400" y="-76200"/>
            <a:ext cx="8915400" cy="1066800"/>
          </a:xfrm>
        </p:spPr>
        <p:txBody>
          <a:bodyPr/>
          <a:lstStyle/>
          <a:p>
            <a:r>
              <a:rPr lang="en-US"/>
              <a:t>Why Use Rubrics</a:t>
            </a:r>
          </a:p>
        </p:txBody>
      </p:sp>
      <p:sp>
        <p:nvSpPr>
          <p:cNvPr id="136195" name="Rectangle 3"/>
          <p:cNvSpPr>
            <a:spLocks noGrp="1" noChangeArrowheads="1"/>
          </p:cNvSpPr>
          <p:nvPr>
            <p:ph type="body" idx="1"/>
          </p:nvPr>
        </p:nvSpPr>
        <p:spPr>
          <a:xfrm>
            <a:off x="457200" y="1600200"/>
            <a:ext cx="8153400" cy="5029200"/>
          </a:xfrm>
        </p:spPr>
        <p:txBody>
          <a:bodyPr/>
          <a:lstStyle/>
          <a:p>
            <a:pPr>
              <a:lnSpc>
                <a:spcPct val="80000"/>
              </a:lnSpc>
              <a:spcBef>
                <a:spcPct val="35000"/>
              </a:spcBef>
            </a:pPr>
            <a:r>
              <a:rPr lang="en-US" sz="2600"/>
              <a:t>Instructional rubrics are easy to use and to explain. </a:t>
            </a:r>
          </a:p>
          <a:p>
            <a:pPr>
              <a:lnSpc>
                <a:spcPct val="80000"/>
              </a:lnSpc>
              <a:spcBef>
                <a:spcPct val="35000"/>
              </a:spcBef>
            </a:pPr>
            <a:r>
              <a:rPr lang="en-US" sz="2600"/>
              <a:t>They provide students with more informative feedback about their strengths and areas in need of improvement than traditional forms of assessment do.</a:t>
            </a:r>
          </a:p>
          <a:p>
            <a:pPr>
              <a:lnSpc>
                <a:spcPct val="80000"/>
              </a:lnSpc>
              <a:spcBef>
                <a:spcPct val="45000"/>
              </a:spcBef>
            </a:pPr>
            <a:r>
              <a:rPr lang="en-US" sz="2400"/>
              <a:t>Teachers can increase the quality of their direct instruction by providing focus, emphasis, and attention to particular details as a model for students.</a:t>
            </a:r>
          </a:p>
          <a:p>
            <a:pPr>
              <a:lnSpc>
                <a:spcPct val="80000"/>
              </a:lnSpc>
              <a:spcBef>
                <a:spcPct val="45000"/>
              </a:spcBef>
            </a:pPr>
            <a:r>
              <a:rPr lang="en-US" sz="2400"/>
              <a:t>Students have explicit guidelines regarding teacher expectations.</a:t>
            </a:r>
          </a:p>
          <a:p>
            <a:pPr>
              <a:lnSpc>
                <a:spcPct val="80000"/>
              </a:lnSpc>
              <a:spcBef>
                <a:spcPct val="45000"/>
              </a:spcBef>
            </a:pPr>
            <a:r>
              <a:rPr lang="en-US" sz="2400"/>
              <a:t>If students go to a writing center or content mastery class, the tutor/instructor will have specific definitions on what is expected.</a:t>
            </a:r>
            <a:endParaRPr lang="en-US" sz="2600"/>
          </a:p>
          <a:p>
            <a:pPr>
              <a:lnSpc>
                <a:spcPct val="80000"/>
              </a:lnSpc>
              <a:spcBef>
                <a:spcPct val="35000"/>
              </a:spcBef>
            </a:pPr>
            <a:endParaRPr lang="en-US" sz="2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You Need a Rubric If . . .</a:t>
            </a:r>
          </a:p>
        </p:txBody>
      </p:sp>
      <p:sp>
        <p:nvSpPr>
          <p:cNvPr id="140291" name="Rectangle 3"/>
          <p:cNvSpPr>
            <a:spLocks noGrp="1" noChangeArrowheads="1"/>
          </p:cNvSpPr>
          <p:nvPr>
            <p:ph type="body" sz="half" idx="1"/>
          </p:nvPr>
        </p:nvSpPr>
        <p:spPr>
          <a:xfrm>
            <a:off x="457200" y="1874838"/>
            <a:ext cx="6324600" cy="4983162"/>
          </a:xfrm>
        </p:spPr>
        <p:txBody>
          <a:bodyPr/>
          <a:lstStyle/>
          <a:p>
            <a:pPr>
              <a:lnSpc>
                <a:spcPct val="90000"/>
              </a:lnSpc>
            </a:pPr>
            <a:r>
              <a:rPr lang="en-US" sz="2400"/>
              <a:t>You’re weeks behind in your grading.</a:t>
            </a:r>
          </a:p>
          <a:p>
            <a:pPr>
              <a:lnSpc>
                <a:spcPct val="90000"/>
              </a:lnSpc>
            </a:pPr>
            <a:r>
              <a:rPr lang="en-US" sz="2400"/>
              <a:t>You worry that you were tougher or easier on the last papers you graded.</a:t>
            </a:r>
          </a:p>
          <a:p>
            <a:pPr>
              <a:lnSpc>
                <a:spcPct val="90000"/>
              </a:lnSpc>
            </a:pPr>
            <a:r>
              <a:rPr lang="en-US" sz="2400"/>
              <a:t>It takes the whole class period to explain an assignment.</a:t>
            </a:r>
          </a:p>
          <a:p>
            <a:pPr>
              <a:lnSpc>
                <a:spcPct val="90000"/>
              </a:lnSpc>
            </a:pPr>
            <a:r>
              <a:rPr lang="en-US" sz="2400"/>
              <a:t>You’ve explained the assignment, but the students keep asking questions.</a:t>
            </a:r>
          </a:p>
          <a:p>
            <a:pPr>
              <a:lnSpc>
                <a:spcPct val="90000"/>
              </a:lnSpc>
            </a:pPr>
            <a:r>
              <a:rPr lang="en-US" sz="2400"/>
              <a:t>You’re getting carpal tunnel from writing the same comment over and over.</a:t>
            </a:r>
          </a:p>
          <a:p>
            <a:pPr>
              <a:lnSpc>
                <a:spcPct val="90000"/>
              </a:lnSpc>
            </a:pPr>
            <a:r>
              <a:rPr lang="en-US" sz="2400"/>
              <a:t>What you said and what they heard are two different things.</a:t>
            </a:r>
          </a:p>
        </p:txBody>
      </p:sp>
      <p:pic>
        <p:nvPicPr>
          <p:cNvPr id="140295" name="Picture 7" descr="Compare"/>
          <p:cNvPicPr>
            <a:picLocks noGrp="1" noChangeAspect="1" noChangeArrowheads="1"/>
          </p:cNvPicPr>
          <p:nvPr>
            <p:ph sz="quarter" idx="2"/>
          </p:nvPr>
        </p:nvPicPr>
        <p:blipFill>
          <a:blip r:embed="rId4"/>
          <a:srcRect/>
          <a:stretch>
            <a:fillRect/>
          </a:stretch>
        </p:blipFill>
        <p:spPr>
          <a:xfrm flipH="1">
            <a:off x="7239000" y="1981200"/>
            <a:ext cx="1476375" cy="2185988"/>
          </a:xfrm>
          <a:noFill/>
          <a:ln/>
        </p:spPr>
      </p:pic>
      <p:pic>
        <p:nvPicPr>
          <p:cNvPr id="140296" name="Picture 8" descr="Greek_To_Me"/>
          <p:cNvPicPr>
            <a:picLocks noGrp="1" noChangeAspect="1" noChangeArrowheads="1"/>
          </p:cNvPicPr>
          <p:nvPr>
            <p:ph sz="quarter" idx="3"/>
          </p:nvPr>
        </p:nvPicPr>
        <p:blipFill>
          <a:blip r:embed="rId5"/>
          <a:srcRect/>
          <a:stretch>
            <a:fillRect/>
          </a:stretch>
        </p:blipFill>
        <p:spPr>
          <a:xfrm>
            <a:off x="6934200" y="4953000"/>
            <a:ext cx="2035175" cy="1697038"/>
          </a:xfr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Common Elements</a:t>
            </a:r>
          </a:p>
        </p:txBody>
      </p:sp>
      <p:sp>
        <p:nvSpPr>
          <p:cNvPr id="144387" name="Rectangle 3"/>
          <p:cNvSpPr>
            <a:spLocks noGrp="1" noChangeArrowheads="1"/>
          </p:cNvSpPr>
          <p:nvPr>
            <p:ph type="body" idx="1"/>
          </p:nvPr>
        </p:nvSpPr>
        <p:spPr>
          <a:xfrm>
            <a:off x="457200" y="1676400"/>
            <a:ext cx="8458200" cy="4495800"/>
          </a:xfrm>
        </p:spPr>
        <p:txBody>
          <a:bodyPr/>
          <a:lstStyle/>
          <a:p>
            <a:pPr marL="609600" indent="-609600">
              <a:spcBef>
                <a:spcPct val="40000"/>
              </a:spcBef>
              <a:buClr>
                <a:schemeClr val="tx2"/>
              </a:buClr>
            </a:pPr>
            <a:r>
              <a:rPr lang="en-US" sz="2800"/>
              <a:t>Most rubrics have three features in common.</a:t>
            </a:r>
          </a:p>
          <a:p>
            <a:pPr marL="990600" lvl="1" indent="-533400">
              <a:spcBef>
                <a:spcPct val="40000"/>
              </a:spcBef>
              <a:buClr>
                <a:schemeClr val="tx2"/>
              </a:buClr>
              <a:buFont typeface="Times"/>
              <a:buAutoNum type="arabicPeriod"/>
            </a:pPr>
            <a:r>
              <a:rPr lang="en-US" sz="2400"/>
              <a:t>A list of criteria - what counts in the evaluations of a project or assignment</a:t>
            </a:r>
          </a:p>
          <a:p>
            <a:pPr marL="990600" lvl="1" indent="-533400">
              <a:spcBef>
                <a:spcPct val="40000"/>
              </a:spcBef>
              <a:buClr>
                <a:schemeClr val="tx2"/>
              </a:buClr>
              <a:buFont typeface="Times"/>
              <a:buAutoNum type="arabicPeriod"/>
            </a:pPr>
            <a:r>
              <a:rPr lang="en-US" sz="2400"/>
              <a:t>Gradations of quality - descriptions of strong, satisfactory, and problematic work.</a:t>
            </a:r>
          </a:p>
          <a:p>
            <a:pPr marL="990600" lvl="1" indent="-533400">
              <a:spcBef>
                <a:spcPct val="40000"/>
              </a:spcBef>
              <a:buClr>
                <a:schemeClr val="tx2"/>
              </a:buClr>
              <a:buFont typeface="Times"/>
              <a:buAutoNum type="arabicPeriod"/>
            </a:pPr>
            <a:r>
              <a:rPr lang="en-US" sz="2400"/>
              <a:t>The specific indicators describing what the various levels of excellence look like for each of the criteria.</a:t>
            </a:r>
          </a:p>
          <a:p>
            <a:pPr marL="1314450" lvl="2" indent="-457200">
              <a:spcBef>
                <a:spcPct val="40000"/>
              </a:spcBef>
              <a:buClr>
                <a:schemeClr val="tx2"/>
              </a:buClr>
              <a:buFont typeface="Times"/>
              <a:buChar char="•"/>
            </a:pPr>
            <a:r>
              <a:rPr lang="en-US" sz="2000"/>
              <a:t>Describe what excellence looks like in a product or performance for any one criteria. Avoid words such as “excellent” or “poor”—rather.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Terms</a:t>
            </a:r>
          </a:p>
        </p:txBody>
      </p:sp>
      <p:graphicFrame>
        <p:nvGraphicFramePr>
          <p:cNvPr id="148483" name="Group 3"/>
          <p:cNvGraphicFramePr>
            <a:graphicFrameLocks noGrp="1"/>
          </p:cNvGraphicFramePr>
          <p:nvPr>
            <p:ph type="tbl" idx="1"/>
          </p:nvPr>
        </p:nvGraphicFramePr>
        <p:xfrm>
          <a:off x="457200" y="1905000"/>
          <a:ext cx="8229600" cy="4648202"/>
        </p:xfrm>
        <a:graphic>
          <a:graphicData uri="http://schemas.openxmlformats.org/drawingml/2006/table">
            <a:tbl>
              <a:tblPr/>
              <a:tblGrid>
                <a:gridCol w="2438400"/>
                <a:gridCol w="1905000"/>
                <a:gridCol w="1905000"/>
                <a:gridCol w="1981200"/>
              </a:tblGrid>
              <a:tr h="830263">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Task Description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000" b="0" i="0" u="none" strike="noStrike" cap="none" normalizeH="0" baseline="0" smtClean="0">
                        <a:ln>
                          <a:noFill/>
                        </a:ln>
                        <a:solidFill>
                          <a:schemeClr val="tx1"/>
                        </a:solidFill>
                        <a:effectLst/>
                        <a:latin typeface="Lucida Grand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Scale 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Scale level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Scale level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2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Criteria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Criteria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Criteria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2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Criteria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000" b="0" i="0" u="none" strike="noStrike" cap="none" normalizeH="0" baseline="0" smtClean="0">
                          <a:ln>
                            <a:noFill/>
                          </a:ln>
                          <a:solidFill>
                            <a:schemeClr val="tx1"/>
                          </a:solidFill>
                          <a:effectLst/>
                          <a:latin typeface="Lucida Grande" charset="0"/>
                        </a:rPr>
                        <a:t>indicator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Weighted Rubric</a:t>
            </a:r>
          </a:p>
        </p:txBody>
      </p:sp>
      <p:sp>
        <p:nvSpPr>
          <p:cNvPr id="152579" name="Rectangle 3"/>
          <p:cNvSpPr>
            <a:spLocks noGrp="1" noChangeArrowheads="1"/>
          </p:cNvSpPr>
          <p:nvPr>
            <p:ph type="body" idx="1"/>
          </p:nvPr>
        </p:nvSpPr>
        <p:spPr>
          <a:xfrm>
            <a:off x="457200" y="1905000"/>
            <a:ext cx="8229600" cy="4525963"/>
          </a:xfrm>
        </p:spPr>
        <p:txBody>
          <a:bodyPr/>
          <a:lstStyle/>
          <a:p>
            <a:pPr>
              <a:spcBef>
                <a:spcPct val="50000"/>
              </a:spcBef>
            </a:pPr>
            <a:r>
              <a:rPr lang="en-US"/>
              <a:t>A weighted rubric clearly communicates to the students which parts of the project are more important to learn for a particular activity. </a:t>
            </a:r>
          </a:p>
          <a:p>
            <a:pPr>
              <a:spcBef>
                <a:spcPct val="50000"/>
              </a:spcBef>
            </a:pPr>
            <a:r>
              <a:rPr lang="en-US"/>
              <a:t>A weighted rubric focuses attention on specific aspects of a project. </a:t>
            </a:r>
          </a:p>
        </p:txBody>
      </p:sp>
      <p:grpSp>
        <p:nvGrpSpPr>
          <p:cNvPr id="152675" name="Group 99"/>
          <p:cNvGrpSpPr>
            <a:grpSpLocks/>
          </p:cNvGrpSpPr>
          <p:nvPr/>
        </p:nvGrpSpPr>
        <p:grpSpPr bwMode="auto">
          <a:xfrm>
            <a:off x="5715000" y="4746625"/>
            <a:ext cx="3429000" cy="2111375"/>
            <a:chOff x="1344" y="1600"/>
            <a:chExt cx="4416" cy="2720"/>
          </a:xfrm>
        </p:grpSpPr>
        <p:sp>
          <p:nvSpPr>
            <p:cNvPr id="152583" name="AutoShape 7"/>
            <p:cNvSpPr>
              <a:spLocks noChangeAspect="1" noChangeArrowheads="1" noTextEdit="1"/>
            </p:cNvSpPr>
            <p:nvPr/>
          </p:nvSpPr>
          <p:spPr bwMode="auto">
            <a:xfrm>
              <a:off x="1344" y="1600"/>
              <a:ext cx="4416" cy="2720"/>
            </a:xfrm>
            <a:prstGeom prst="rect">
              <a:avLst/>
            </a:prstGeom>
            <a:noFill/>
            <a:ln w="9525">
              <a:noFill/>
              <a:miter lim="800000"/>
              <a:headEnd/>
              <a:tailEnd/>
            </a:ln>
          </p:spPr>
          <p:txBody>
            <a:bodyPr/>
            <a:lstStyle/>
            <a:p>
              <a:endParaRPr lang="en-US"/>
            </a:p>
          </p:txBody>
        </p:sp>
        <p:sp>
          <p:nvSpPr>
            <p:cNvPr id="152585" name="Freeform 9"/>
            <p:cNvSpPr>
              <a:spLocks/>
            </p:cNvSpPr>
            <p:nvPr/>
          </p:nvSpPr>
          <p:spPr bwMode="auto">
            <a:xfrm>
              <a:off x="4982" y="2470"/>
              <a:ext cx="378" cy="492"/>
            </a:xfrm>
            <a:custGeom>
              <a:avLst/>
              <a:gdLst/>
              <a:ahLst/>
              <a:cxnLst>
                <a:cxn ang="0">
                  <a:pos x="624" y="4"/>
                </a:cxn>
                <a:cxn ang="0">
                  <a:pos x="583" y="7"/>
                </a:cxn>
                <a:cxn ang="0">
                  <a:pos x="559" y="31"/>
                </a:cxn>
                <a:cxn ang="0">
                  <a:pos x="549" y="132"/>
                </a:cxn>
                <a:cxn ang="0">
                  <a:pos x="576" y="207"/>
                </a:cxn>
                <a:cxn ang="0">
                  <a:pos x="677" y="305"/>
                </a:cxn>
                <a:cxn ang="0">
                  <a:pos x="802" y="609"/>
                </a:cxn>
                <a:cxn ang="0">
                  <a:pos x="813" y="1165"/>
                </a:cxn>
                <a:cxn ang="0">
                  <a:pos x="782" y="1280"/>
                </a:cxn>
                <a:cxn ang="0">
                  <a:pos x="758" y="1297"/>
                </a:cxn>
                <a:cxn ang="0">
                  <a:pos x="732" y="1297"/>
                </a:cxn>
                <a:cxn ang="0">
                  <a:pos x="677" y="1266"/>
                </a:cxn>
                <a:cxn ang="0">
                  <a:pos x="437" y="982"/>
                </a:cxn>
                <a:cxn ang="0">
                  <a:pos x="184" y="622"/>
                </a:cxn>
                <a:cxn ang="0">
                  <a:pos x="79" y="558"/>
                </a:cxn>
                <a:cxn ang="0">
                  <a:pos x="51" y="562"/>
                </a:cxn>
                <a:cxn ang="0">
                  <a:pos x="7" y="640"/>
                </a:cxn>
                <a:cxn ang="0">
                  <a:pos x="11" y="782"/>
                </a:cxn>
                <a:cxn ang="0">
                  <a:pos x="41" y="857"/>
                </a:cxn>
                <a:cxn ang="0">
                  <a:pos x="420" y="1269"/>
                </a:cxn>
                <a:cxn ang="0">
                  <a:pos x="712" y="1466"/>
                </a:cxn>
                <a:cxn ang="0">
                  <a:pos x="789" y="1476"/>
                </a:cxn>
                <a:cxn ang="0">
                  <a:pos x="830" y="1466"/>
                </a:cxn>
                <a:cxn ang="0">
                  <a:pos x="877" y="1418"/>
                </a:cxn>
                <a:cxn ang="0">
                  <a:pos x="925" y="1280"/>
                </a:cxn>
                <a:cxn ang="0">
                  <a:pos x="934" y="684"/>
                </a:cxn>
                <a:cxn ang="0">
                  <a:pos x="956" y="626"/>
                </a:cxn>
                <a:cxn ang="0">
                  <a:pos x="1020" y="600"/>
                </a:cxn>
                <a:cxn ang="0">
                  <a:pos x="1090" y="596"/>
                </a:cxn>
                <a:cxn ang="0">
                  <a:pos x="1121" y="569"/>
                </a:cxn>
                <a:cxn ang="0">
                  <a:pos x="1132" y="518"/>
                </a:cxn>
                <a:cxn ang="0">
                  <a:pos x="1110" y="481"/>
                </a:cxn>
                <a:cxn ang="0">
                  <a:pos x="1066" y="451"/>
                </a:cxn>
                <a:cxn ang="0">
                  <a:pos x="1029" y="451"/>
                </a:cxn>
                <a:cxn ang="0">
                  <a:pos x="941" y="498"/>
                </a:cxn>
                <a:cxn ang="0">
                  <a:pos x="925" y="494"/>
                </a:cxn>
                <a:cxn ang="0">
                  <a:pos x="912" y="464"/>
                </a:cxn>
                <a:cxn ang="0">
                  <a:pos x="908" y="427"/>
                </a:cxn>
                <a:cxn ang="0">
                  <a:pos x="918" y="411"/>
                </a:cxn>
                <a:cxn ang="0">
                  <a:pos x="985" y="387"/>
                </a:cxn>
                <a:cxn ang="0">
                  <a:pos x="1016" y="271"/>
                </a:cxn>
                <a:cxn ang="0">
                  <a:pos x="1013" y="244"/>
                </a:cxn>
                <a:cxn ang="0">
                  <a:pos x="992" y="224"/>
                </a:cxn>
                <a:cxn ang="0">
                  <a:pos x="928" y="200"/>
                </a:cxn>
                <a:cxn ang="0">
                  <a:pos x="901" y="204"/>
                </a:cxn>
                <a:cxn ang="0">
                  <a:pos x="870" y="244"/>
                </a:cxn>
                <a:cxn ang="0">
                  <a:pos x="853" y="281"/>
                </a:cxn>
                <a:cxn ang="0">
                  <a:pos x="840" y="308"/>
                </a:cxn>
                <a:cxn ang="0">
                  <a:pos x="813" y="315"/>
                </a:cxn>
                <a:cxn ang="0">
                  <a:pos x="778" y="285"/>
                </a:cxn>
                <a:cxn ang="0">
                  <a:pos x="749" y="235"/>
                </a:cxn>
                <a:cxn ang="0">
                  <a:pos x="681" y="51"/>
                </a:cxn>
                <a:cxn ang="0">
                  <a:pos x="655" y="17"/>
                </a:cxn>
              </a:cxnLst>
              <a:rect l="0" t="0" r="r" b="b"/>
              <a:pathLst>
                <a:path w="1132" h="1476">
                  <a:moveTo>
                    <a:pt x="655" y="17"/>
                  </a:moveTo>
                  <a:lnTo>
                    <a:pt x="624" y="4"/>
                  </a:lnTo>
                  <a:lnTo>
                    <a:pt x="611" y="0"/>
                  </a:lnTo>
                  <a:lnTo>
                    <a:pt x="583" y="7"/>
                  </a:lnTo>
                  <a:lnTo>
                    <a:pt x="565" y="21"/>
                  </a:lnTo>
                  <a:lnTo>
                    <a:pt x="559" y="31"/>
                  </a:lnTo>
                  <a:lnTo>
                    <a:pt x="549" y="88"/>
                  </a:lnTo>
                  <a:lnTo>
                    <a:pt x="549" y="132"/>
                  </a:lnTo>
                  <a:lnTo>
                    <a:pt x="556" y="173"/>
                  </a:lnTo>
                  <a:lnTo>
                    <a:pt x="576" y="207"/>
                  </a:lnTo>
                  <a:lnTo>
                    <a:pt x="644" y="264"/>
                  </a:lnTo>
                  <a:lnTo>
                    <a:pt x="677" y="305"/>
                  </a:lnTo>
                  <a:lnTo>
                    <a:pt x="769" y="470"/>
                  </a:lnTo>
                  <a:lnTo>
                    <a:pt x="802" y="609"/>
                  </a:lnTo>
                  <a:lnTo>
                    <a:pt x="820" y="769"/>
                  </a:lnTo>
                  <a:lnTo>
                    <a:pt x="813" y="1165"/>
                  </a:lnTo>
                  <a:lnTo>
                    <a:pt x="793" y="1262"/>
                  </a:lnTo>
                  <a:lnTo>
                    <a:pt x="782" y="1280"/>
                  </a:lnTo>
                  <a:lnTo>
                    <a:pt x="772" y="1290"/>
                  </a:lnTo>
                  <a:lnTo>
                    <a:pt x="758" y="1297"/>
                  </a:lnTo>
                  <a:lnTo>
                    <a:pt x="749" y="1300"/>
                  </a:lnTo>
                  <a:lnTo>
                    <a:pt x="732" y="1297"/>
                  </a:lnTo>
                  <a:lnTo>
                    <a:pt x="714" y="1290"/>
                  </a:lnTo>
                  <a:lnTo>
                    <a:pt x="677" y="1266"/>
                  </a:lnTo>
                  <a:lnTo>
                    <a:pt x="603" y="1198"/>
                  </a:lnTo>
                  <a:lnTo>
                    <a:pt x="437" y="982"/>
                  </a:lnTo>
                  <a:lnTo>
                    <a:pt x="261" y="701"/>
                  </a:lnTo>
                  <a:lnTo>
                    <a:pt x="184" y="622"/>
                  </a:lnTo>
                  <a:lnTo>
                    <a:pt x="116" y="572"/>
                  </a:lnTo>
                  <a:lnTo>
                    <a:pt x="79" y="558"/>
                  </a:lnTo>
                  <a:lnTo>
                    <a:pt x="65" y="558"/>
                  </a:lnTo>
                  <a:lnTo>
                    <a:pt x="51" y="562"/>
                  </a:lnTo>
                  <a:lnTo>
                    <a:pt x="31" y="578"/>
                  </a:lnTo>
                  <a:lnTo>
                    <a:pt x="7" y="640"/>
                  </a:lnTo>
                  <a:lnTo>
                    <a:pt x="0" y="677"/>
                  </a:lnTo>
                  <a:lnTo>
                    <a:pt x="11" y="782"/>
                  </a:lnTo>
                  <a:lnTo>
                    <a:pt x="28" y="833"/>
                  </a:lnTo>
                  <a:lnTo>
                    <a:pt x="41" y="857"/>
                  </a:lnTo>
                  <a:lnTo>
                    <a:pt x="59" y="880"/>
                  </a:lnTo>
                  <a:lnTo>
                    <a:pt x="420" y="1269"/>
                  </a:lnTo>
                  <a:lnTo>
                    <a:pt x="603" y="1409"/>
                  </a:lnTo>
                  <a:lnTo>
                    <a:pt x="712" y="1466"/>
                  </a:lnTo>
                  <a:lnTo>
                    <a:pt x="738" y="1473"/>
                  </a:lnTo>
                  <a:lnTo>
                    <a:pt x="789" y="1476"/>
                  </a:lnTo>
                  <a:lnTo>
                    <a:pt x="809" y="1473"/>
                  </a:lnTo>
                  <a:lnTo>
                    <a:pt x="830" y="1466"/>
                  </a:lnTo>
                  <a:lnTo>
                    <a:pt x="864" y="1438"/>
                  </a:lnTo>
                  <a:lnTo>
                    <a:pt x="877" y="1418"/>
                  </a:lnTo>
                  <a:lnTo>
                    <a:pt x="904" y="1361"/>
                  </a:lnTo>
                  <a:lnTo>
                    <a:pt x="925" y="1280"/>
                  </a:lnTo>
                  <a:lnTo>
                    <a:pt x="952" y="1036"/>
                  </a:lnTo>
                  <a:lnTo>
                    <a:pt x="934" y="684"/>
                  </a:lnTo>
                  <a:lnTo>
                    <a:pt x="941" y="650"/>
                  </a:lnTo>
                  <a:lnTo>
                    <a:pt x="956" y="626"/>
                  </a:lnTo>
                  <a:lnTo>
                    <a:pt x="972" y="613"/>
                  </a:lnTo>
                  <a:lnTo>
                    <a:pt x="1020" y="600"/>
                  </a:lnTo>
                  <a:lnTo>
                    <a:pt x="1070" y="600"/>
                  </a:lnTo>
                  <a:lnTo>
                    <a:pt x="1090" y="596"/>
                  </a:lnTo>
                  <a:lnTo>
                    <a:pt x="1104" y="589"/>
                  </a:lnTo>
                  <a:lnTo>
                    <a:pt x="1121" y="569"/>
                  </a:lnTo>
                  <a:lnTo>
                    <a:pt x="1132" y="545"/>
                  </a:lnTo>
                  <a:lnTo>
                    <a:pt x="1132" y="518"/>
                  </a:lnTo>
                  <a:lnTo>
                    <a:pt x="1125" y="498"/>
                  </a:lnTo>
                  <a:lnTo>
                    <a:pt x="1110" y="481"/>
                  </a:lnTo>
                  <a:lnTo>
                    <a:pt x="1090" y="464"/>
                  </a:lnTo>
                  <a:lnTo>
                    <a:pt x="1066" y="451"/>
                  </a:lnTo>
                  <a:lnTo>
                    <a:pt x="1044" y="447"/>
                  </a:lnTo>
                  <a:lnTo>
                    <a:pt x="1029" y="451"/>
                  </a:lnTo>
                  <a:lnTo>
                    <a:pt x="952" y="490"/>
                  </a:lnTo>
                  <a:lnTo>
                    <a:pt x="941" y="498"/>
                  </a:lnTo>
                  <a:lnTo>
                    <a:pt x="932" y="498"/>
                  </a:lnTo>
                  <a:lnTo>
                    <a:pt x="925" y="494"/>
                  </a:lnTo>
                  <a:lnTo>
                    <a:pt x="918" y="488"/>
                  </a:lnTo>
                  <a:lnTo>
                    <a:pt x="912" y="464"/>
                  </a:lnTo>
                  <a:lnTo>
                    <a:pt x="908" y="437"/>
                  </a:lnTo>
                  <a:lnTo>
                    <a:pt x="908" y="427"/>
                  </a:lnTo>
                  <a:lnTo>
                    <a:pt x="912" y="417"/>
                  </a:lnTo>
                  <a:lnTo>
                    <a:pt x="918" y="411"/>
                  </a:lnTo>
                  <a:lnTo>
                    <a:pt x="925" y="407"/>
                  </a:lnTo>
                  <a:lnTo>
                    <a:pt x="985" y="387"/>
                  </a:lnTo>
                  <a:lnTo>
                    <a:pt x="1006" y="349"/>
                  </a:lnTo>
                  <a:lnTo>
                    <a:pt x="1016" y="271"/>
                  </a:lnTo>
                  <a:lnTo>
                    <a:pt x="1016" y="257"/>
                  </a:lnTo>
                  <a:lnTo>
                    <a:pt x="1013" y="244"/>
                  </a:lnTo>
                  <a:lnTo>
                    <a:pt x="1006" y="235"/>
                  </a:lnTo>
                  <a:lnTo>
                    <a:pt x="992" y="224"/>
                  </a:lnTo>
                  <a:lnTo>
                    <a:pt x="962" y="211"/>
                  </a:lnTo>
                  <a:lnTo>
                    <a:pt x="928" y="200"/>
                  </a:lnTo>
                  <a:lnTo>
                    <a:pt x="914" y="200"/>
                  </a:lnTo>
                  <a:lnTo>
                    <a:pt x="901" y="204"/>
                  </a:lnTo>
                  <a:lnTo>
                    <a:pt x="890" y="213"/>
                  </a:lnTo>
                  <a:lnTo>
                    <a:pt x="870" y="244"/>
                  </a:lnTo>
                  <a:lnTo>
                    <a:pt x="864" y="261"/>
                  </a:lnTo>
                  <a:lnTo>
                    <a:pt x="853" y="281"/>
                  </a:lnTo>
                  <a:lnTo>
                    <a:pt x="846" y="299"/>
                  </a:lnTo>
                  <a:lnTo>
                    <a:pt x="840" y="308"/>
                  </a:lnTo>
                  <a:lnTo>
                    <a:pt x="830" y="315"/>
                  </a:lnTo>
                  <a:lnTo>
                    <a:pt x="813" y="315"/>
                  </a:lnTo>
                  <a:lnTo>
                    <a:pt x="796" y="305"/>
                  </a:lnTo>
                  <a:lnTo>
                    <a:pt x="778" y="285"/>
                  </a:lnTo>
                  <a:lnTo>
                    <a:pt x="758" y="255"/>
                  </a:lnTo>
                  <a:lnTo>
                    <a:pt x="749" y="235"/>
                  </a:lnTo>
                  <a:lnTo>
                    <a:pt x="705" y="105"/>
                  </a:lnTo>
                  <a:lnTo>
                    <a:pt x="681" y="51"/>
                  </a:lnTo>
                  <a:lnTo>
                    <a:pt x="668" y="31"/>
                  </a:lnTo>
                  <a:lnTo>
                    <a:pt x="655" y="17"/>
                  </a:lnTo>
                  <a:close/>
                </a:path>
              </a:pathLst>
            </a:custGeom>
            <a:solidFill>
              <a:srgbClr val="000000"/>
            </a:solidFill>
            <a:ln w="9525">
              <a:noFill/>
              <a:round/>
              <a:headEnd/>
              <a:tailEnd/>
            </a:ln>
          </p:spPr>
          <p:txBody>
            <a:bodyPr/>
            <a:lstStyle/>
            <a:p>
              <a:endParaRPr lang="en-US"/>
            </a:p>
          </p:txBody>
        </p:sp>
        <p:sp>
          <p:nvSpPr>
            <p:cNvPr id="152586" name="Freeform 10"/>
            <p:cNvSpPr>
              <a:spLocks/>
            </p:cNvSpPr>
            <p:nvPr/>
          </p:nvSpPr>
          <p:spPr bwMode="auto">
            <a:xfrm>
              <a:off x="4548" y="2695"/>
              <a:ext cx="293" cy="367"/>
            </a:xfrm>
            <a:custGeom>
              <a:avLst/>
              <a:gdLst/>
              <a:ahLst/>
              <a:cxnLst>
                <a:cxn ang="0">
                  <a:pos x="166" y="152"/>
                </a:cxn>
                <a:cxn ang="0">
                  <a:pos x="142" y="233"/>
                </a:cxn>
                <a:cxn ang="0">
                  <a:pos x="155" y="301"/>
                </a:cxn>
                <a:cxn ang="0">
                  <a:pos x="192" y="356"/>
                </a:cxn>
                <a:cxn ang="0">
                  <a:pos x="214" y="389"/>
                </a:cxn>
                <a:cxn ang="0">
                  <a:pos x="199" y="396"/>
                </a:cxn>
                <a:cxn ang="0">
                  <a:pos x="146" y="383"/>
                </a:cxn>
                <a:cxn ang="0">
                  <a:pos x="115" y="359"/>
                </a:cxn>
                <a:cxn ang="0">
                  <a:pos x="91" y="295"/>
                </a:cxn>
                <a:cxn ang="0">
                  <a:pos x="71" y="268"/>
                </a:cxn>
                <a:cxn ang="0">
                  <a:pos x="51" y="281"/>
                </a:cxn>
                <a:cxn ang="0">
                  <a:pos x="27" y="308"/>
                </a:cxn>
                <a:cxn ang="0">
                  <a:pos x="0" y="379"/>
                </a:cxn>
                <a:cxn ang="0">
                  <a:pos x="47" y="481"/>
                </a:cxn>
                <a:cxn ang="0">
                  <a:pos x="82" y="559"/>
                </a:cxn>
                <a:cxn ang="0">
                  <a:pos x="91" y="603"/>
                </a:cxn>
                <a:cxn ang="0">
                  <a:pos x="60" y="673"/>
                </a:cxn>
                <a:cxn ang="0">
                  <a:pos x="47" y="741"/>
                </a:cxn>
                <a:cxn ang="0">
                  <a:pos x="60" y="1009"/>
                </a:cxn>
                <a:cxn ang="0">
                  <a:pos x="95" y="1060"/>
                </a:cxn>
                <a:cxn ang="0">
                  <a:pos x="142" y="1091"/>
                </a:cxn>
                <a:cxn ang="0">
                  <a:pos x="199" y="1100"/>
                </a:cxn>
                <a:cxn ang="0">
                  <a:pos x="264" y="1080"/>
                </a:cxn>
                <a:cxn ang="0">
                  <a:pos x="328" y="1012"/>
                </a:cxn>
                <a:cxn ang="0">
                  <a:pos x="511" y="673"/>
                </a:cxn>
                <a:cxn ang="0">
                  <a:pos x="612" y="541"/>
                </a:cxn>
                <a:cxn ang="0">
                  <a:pos x="782" y="389"/>
                </a:cxn>
                <a:cxn ang="0">
                  <a:pos x="854" y="244"/>
                </a:cxn>
                <a:cxn ang="0">
                  <a:pos x="870" y="173"/>
                </a:cxn>
                <a:cxn ang="0">
                  <a:pos x="874" y="13"/>
                </a:cxn>
                <a:cxn ang="0">
                  <a:pos x="847" y="0"/>
                </a:cxn>
                <a:cxn ang="0">
                  <a:pos x="779" y="27"/>
                </a:cxn>
                <a:cxn ang="0">
                  <a:pos x="575" y="207"/>
                </a:cxn>
                <a:cxn ang="0">
                  <a:pos x="454" y="416"/>
                </a:cxn>
                <a:cxn ang="0">
                  <a:pos x="315" y="812"/>
                </a:cxn>
                <a:cxn ang="0">
                  <a:pos x="254" y="897"/>
                </a:cxn>
                <a:cxn ang="0">
                  <a:pos x="227" y="897"/>
                </a:cxn>
                <a:cxn ang="0">
                  <a:pos x="196" y="873"/>
                </a:cxn>
                <a:cxn ang="0">
                  <a:pos x="172" y="836"/>
                </a:cxn>
                <a:cxn ang="0">
                  <a:pos x="163" y="796"/>
                </a:cxn>
                <a:cxn ang="0">
                  <a:pos x="172" y="752"/>
                </a:cxn>
                <a:cxn ang="0">
                  <a:pos x="324" y="413"/>
                </a:cxn>
                <a:cxn ang="0">
                  <a:pos x="335" y="332"/>
                </a:cxn>
                <a:cxn ang="0">
                  <a:pos x="287" y="211"/>
                </a:cxn>
                <a:cxn ang="0">
                  <a:pos x="264" y="176"/>
                </a:cxn>
                <a:cxn ang="0">
                  <a:pos x="216" y="143"/>
                </a:cxn>
                <a:cxn ang="0">
                  <a:pos x="172" y="145"/>
                </a:cxn>
              </a:cxnLst>
              <a:rect l="0" t="0" r="r" b="b"/>
              <a:pathLst>
                <a:path w="880" h="1100">
                  <a:moveTo>
                    <a:pt x="172" y="145"/>
                  </a:moveTo>
                  <a:lnTo>
                    <a:pt x="166" y="152"/>
                  </a:lnTo>
                  <a:lnTo>
                    <a:pt x="148" y="196"/>
                  </a:lnTo>
                  <a:lnTo>
                    <a:pt x="142" y="233"/>
                  </a:lnTo>
                  <a:lnTo>
                    <a:pt x="142" y="268"/>
                  </a:lnTo>
                  <a:lnTo>
                    <a:pt x="155" y="301"/>
                  </a:lnTo>
                  <a:lnTo>
                    <a:pt x="183" y="339"/>
                  </a:lnTo>
                  <a:lnTo>
                    <a:pt x="192" y="356"/>
                  </a:lnTo>
                  <a:lnTo>
                    <a:pt x="203" y="369"/>
                  </a:lnTo>
                  <a:lnTo>
                    <a:pt x="214" y="389"/>
                  </a:lnTo>
                  <a:lnTo>
                    <a:pt x="210" y="393"/>
                  </a:lnTo>
                  <a:lnTo>
                    <a:pt x="199" y="396"/>
                  </a:lnTo>
                  <a:lnTo>
                    <a:pt x="176" y="393"/>
                  </a:lnTo>
                  <a:lnTo>
                    <a:pt x="146" y="383"/>
                  </a:lnTo>
                  <a:lnTo>
                    <a:pt x="122" y="369"/>
                  </a:lnTo>
                  <a:lnTo>
                    <a:pt x="115" y="359"/>
                  </a:lnTo>
                  <a:lnTo>
                    <a:pt x="95" y="312"/>
                  </a:lnTo>
                  <a:lnTo>
                    <a:pt x="91" y="295"/>
                  </a:lnTo>
                  <a:lnTo>
                    <a:pt x="78" y="271"/>
                  </a:lnTo>
                  <a:lnTo>
                    <a:pt x="71" y="268"/>
                  </a:lnTo>
                  <a:lnTo>
                    <a:pt x="60" y="271"/>
                  </a:lnTo>
                  <a:lnTo>
                    <a:pt x="51" y="281"/>
                  </a:lnTo>
                  <a:lnTo>
                    <a:pt x="40" y="291"/>
                  </a:lnTo>
                  <a:lnTo>
                    <a:pt x="27" y="308"/>
                  </a:lnTo>
                  <a:lnTo>
                    <a:pt x="7" y="345"/>
                  </a:lnTo>
                  <a:lnTo>
                    <a:pt x="0" y="379"/>
                  </a:lnTo>
                  <a:lnTo>
                    <a:pt x="7" y="413"/>
                  </a:lnTo>
                  <a:lnTo>
                    <a:pt x="47" y="481"/>
                  </a:lnTo>
                  <a:lnTo>
                    <a:pt x="71" y="539"/>
                  </a:lnTo>
                  <a:lnTo>
                    <a:pt x="82" y="559"/>
                  </a:lnTo>
                  <a:lnTo>
                    <a:pt x="88" y="583"/>
                  </a:lnTo>
                  <a:lnTo>
                    <a:pt x="91" y="603"/>
                  </a:lnTo>
                  <a:lnTo>
                    <a:pt x="84" y="627"/>
                  </a:lnTo>
                  <a:lnTo>
                    <a:pt x="60" y="673"/>
                  </a:lnTo>
                  <a:lnTo>
                    <a:pt x="51" y="704"/>
                  </a:lnTo>
                  <a:lnTo>
                    <a:pt x="47" y="741"/>
                  </a:lnTo>
                  <a:lnTo>
                    <a:pt x="54" y="979"/>
                  </a:lnTo>
                  <a:lnTo>
                    <a:pt x="60" y="1009"/>
                  </a:lnTo>
                  <a:lnTo>
                    <a:pt x="74" y="1036"/>
                  </a:lnTo>
                  <a:lnTo>
                    <a:pt x="95" y="1060"/>
                  </a:lnTo>
                  <a:lnTo>
                    <a:pt x="118" y="1080"/>
                  </a:lnTo>
                  <a:lnTo>
                    <a:pt x="142" y="1091"/>
                  </a:lnTo>
                  <a:lnTo>
                    <a:pt x="170" y="1097"/>
                  </a:lnTo>
                  <a:lnTo>
                    <a:pt x="199" y="1100"/>
                  </a:lnTo>
                  <a:lnTo>
                    <a:pt x="234" y="1097"/>
                  </a:lnTo>
                  <a:lnTo>
                    <a:pt x="264" y="1080"/>
                  </a:lnTo>
                  <a:lnTo>
                    <a:pt x="295" y="1053"/>
                  </a:lnTo>
                  <a:lnTo>
                    <a:pt x="328" y="1012"/>
                  </a:lnTo>
                  <a:lnTo>
                    <a:pt x="434" y="840"/>
                  </a:lnTo>
                  <a:lnTo>
                    <a:pt x="511" y="673"/>
                  </a:lnTo>
                  <a:lnTo>
                    <a:pt x="535" y="636"/>
                  </a:lnTo>
                  <a:lnTo>
                    <a:pt x="612" y="541"/>
                  </a:lnTo>
                  <a:lnTo>
                    <a:pt x="678" y="491"/>
                  </a:lnTo>
                  <a:lnTo>
                    <a:pt x="782" y="389"/>
                  </a:lnTo>
                  <a:lnTo>
                    <a:pt x="816" y="339"/>
                  </a:lnTo>
                  <a:lnTo>
                    <a:pt x="854" y="244"/>
                  </a:lnTo>
                  <a:lnTo>
                    <a:pt x="863" y="196"/>
                  </a:lnTo>
                  <a:lnTo>
                    <a:pt x="870" y="173"/>
                  </a:lnTo>
                  <a:lnTo>
                    <a:pt x="880" y="35"/>
                  </a:lnTo>
                  <a:lnTo>
                    <a:pt x="874" y="13"/>
                  </a:lnTo>
                  <a:lnTo>
                    <a:pt x="863" y="4"/>
                  </a:lnTo>
                  <a:lnTo>
                    <a:pt x="847" y="0"/>
                  </a:lnTo>
                  <a:lnTo>
                    <a:pt x="830" y="4"/>
                  </a:lnTo>
                  <a:lnTo>
                    <a:pt x="779" y="27"/>
                  </a:lnTo>
                  <a:lnTo>
                    <a:pt x="670" y="105"/>
                  </a:lnTo>
                  <a:lnTo>
                    <a:pt x="575" y="207"/>
                  </a:lnTo>
                  <a:lnTo>
                    <a:pt x="487" y="339"/>
                  </a:lnTo>
                  <a:lnTo>
                    <a:pt x="454" y="416"/>
                  </a:lnTo>
                  <a:lnTo>
                    <a:pt x="403" y="596"/>
                  </a:lnTo>
                  <a:lnTo>
                    <a:pt x="315" y="812"/>
                  </a:lnTo>
                  <a:lnTo>
                    <a:pt x="267" y="887"/>
                  </a:lnTo>
                  <a:lnTo>
                    <a:pt x="254" y="897"/>
                  </a:lnTo>
                  <a:lnTo>
                    <a:pt x="240" y="900"/>
                  </a:lnTo>
                  <a:lnTo>
                    <a:pt x="227" y="897"/>
                  </a:lnTo>
                  <a:lnTo>
                    <a:pt x="210" y="887"/>
                  </a:lnTo>
                  <a:lnTo>
                    <a:pt x="196" y="873"/>
                  </a:lnTo>
                  <a:lnTo>
                    <a:pt x="183" y="856"/>
                  </a:lnTo>
                  <a:lnTo>
                    <a:pt x="172" y="836"/>
                  </a:lnTo>
                  <a:lnTo>
                    <a:pt x="166" y="816"/>
                  </a:lnTo>
                  <a:lnTo>
                    <a:pt x="163" y="796"/>
                  </a:lnTo>
                  <a:lnTo>
                    <a:pt x="166" y="776"/>
                  </a:lnTo>
                  <a:lnTo>
                    <a:pt x="172" y="752"/>
                  </a:lnTo>
                  <a:lnTo>
                    <a:pt x="220" y="651"/>
                  </a:lnTo>
                  <a:lnTo>
                    <a:pt x="324" y="413"/>
                  </a:lnTo>
                  <a:lnTo>
                    <a:pt x="335" y="359"/>
                  </a:lnTo>
                  <a:lnTo>
                    <a:pt x="335" y="332"/>
                  </a:lnTo>
                  <a:lnTo>
                    <a:pt x="311" y="257"/>
                  </a:lnTo>
                  <a:lnTo>
                    <a:pt x="287" y="211"/>
                  </a:lnTo>
                  <a:lnTo>
                    <a:pt x="274" y="193"/>
                  </a:lnTo>
                  <a:lnTo>
                    <a:pt x="264" y="176"/>
                  </a:lnTo>
                  <a:lnTo>
                    <a:pt x="240" y="152"/>
                  </a:lnTo>
                  <a:lnTo>
                    <a:pt x="216" y="143"/>
                  </a:lnTo>
                  <a:lnTo>
                    <a:pt x="192" y="139"/>
                  </a:lnTo>
                  <a:lnTo>
                    <a:pt x="172" y="145"/>
                  </a:lnTo>
                  <a:close/>
                </a:path>
              </a:pathLst>
            </a:custGeom>
            <a:solidFill>
              <a:srgbClr val="000000"/>
            </a:solidFill>
            <a:ln w="9525">
              <a:noFill/>
              <a:round/>
              <a:headEnd/>
              <a:tailEnd/>
            </a:ln>
          </p:spPr>
          <p:txBody>
            <a:bodyPr/>
            <a:lstStyle/>
            <a:p>
              <a:endParaRPr lang="en-US"/>
            </a:p>
          </p:txBody>
        </p:sp>
        <p:sp>
          <p:nvSpPr>
            <p:cNvPr id="152587" name="Freeform 11"/>
            <p:cNvSpPr>
              <a:spLocks/>
            </p:cNvSpPr>
            <p:nvPr/>
          </p:nvSpPr>
          <p:spPr bwMode="auto">
            <a:xfrm>
              <a:off x="2131" y="1821"/>
              <a:ext cx="80" cy="1536"/>
            </a:xfrm>
            <a:custGeom>
              <a:avLst/>
              <a:gdLst/>
              <a:ahLst/>
              <a:cxnLst>
                <a:cxn ang="0">
                  <a:pos x="156" y="0"/>
                </a:cxn>
                <a:cxn ang="0">
                  <a:pos x="143" y="0"/>
                </a:cxn>
                <a:cxn ang="0">
                  <a:pos x="132" y="14"/>
                </a:cxn>
                <a:cxn ang="0">
                  <a:pos x="123" y="37"/>
                </a:cxn>
                <a:cxn ang="0">
                  <a:pos x="112" y="105"/>
                </a:cxn>
                <a:cxn ang="0">
                  <a:pos x="108" y="122"/>
                </a:cxn>
                <a:cxn ang="0">
                  <a:pos x="48" y="3778"/>
                </a:cxn>
                <a:cxn ang="0">
                  <a:pos x="4" y="4367"/>
                </a:cxn>
                <a:cxn ang="0">
                  <a:pos x="0" y="4485"/>
                </a:cxn>
                <a:cxn ang="0">
                  <a:pos x="7" y="4543"/>
                </a:cxn>
                <a:cxn ang="0">
                  <a:pos x="27" y="4593"/>
                </a:cxn>
                <a:cxn ang="0">
                  <a:pos x="48" y="4607"/>
                </a:cxn>
                <a:cxn ang="0">
                  <a:pos x="68" y="4609"/>
                </a:cxn>
                <a:cxn ang="0">
                  <a:pos x="88" y="4600"/>
                </a:cxn>
                <a:cxn ang="0">
                  <a:pos x="108" y="4587"/>
                </a:cxn>
                <a:cxn ang="0">
                  <a:pos x="126" y="4565"/>
                </a:cxn>
                <a:cxn ang="0">
                  <a:pos x="136" y="4543"/>
                </a:cxn>
                <a:cxn ang="0">
                  <a:pos x="143" y="4519"/>
                </a:cxn>
                <a:cxn ang="0">
                  <a:pos x="143" y="4404"/>
                </a:cxn>
                <a:cxn ang="0">
                  <a:pos x="139" y="4376"/>
                </a:cxn>
                <a:cxn ang="0">
                  <a:pos x="190" y="399"/>
                </a:cxn>
                <a:cxn ang="0">
                  <a:pos x="218" y="220"/>
                </a:cxn>
                <a:cxn ang="0">
                  <a:pos x="238" y="136"/>
                </a:cxn>
                <a:cxn ang="0">
                  <a:pos x="238" y="109"/>
                </a:cxn>
                <a:cxn ang="0">
                  <a:pos x="227" y="61"/>
                </a:cxn>
                <a:cxn ang="0">
                  <a:pos x="218" y="44"/>
                </a:cxn>
                <a:cxn ang="0">
                  <a:pos x="204" y="30"/>
                </a:cxn>
                <a:cxn ang="0">
                  <a:pos x="167" y="4"/>
                </a:cxn>
                <a:cxn ang="0">
                  <a:pos x="156" y="0"/>
                </a:cxn>
              </a:cxnLst>
              <a:rect l="0" t="0" r="r" b="b"/>
              <a:pathLst>
                <a:path w="238" h="4609">
                  <a:moveTo>
                    <a:pt x="156" y="0"/>
                  </a:moveTo>
                  <a:lnTo>
                    <a:pt x="143" y="0"/>
                  </a:lnTo>
                  <a:lnTo>
                    <a:pt x="132" y="14"/>
                  </a:lnTo>
                  <a:lnTo>
                    <a:pt x="123" y="37"/>
                  </a:lnTo>
                  <a:lnTo>
                    <a:pt x="112" y="105"/>
                  </a:lnTo>
                  <a:lnTo>
                    <a:pt x="108" y="122"/>
                  </a:lnTo>
                  <a:lnTo>
                    <a:pt x="48" y="3778"/>
                  </a:lnTo>
                  <a:lnTo>
                    <a:pt x="4" y="4367"/>
                  </a:lnTo>
                  <a:lnTo>
                    <a:pt x="0" y="4485"/>
                  </a:lnTo>
                  <a:lnTo>
                    <a:pt x="7" y="4543"/>
                  </a:lnTo>
                  <a:lnTo>
                    <a:pt x="27" y="4593"/>
                  </a:lnTo>
                  <a:lnTo>
                    <a:pt x="48" y="4607"/>
                  </a:lnTo>
                  <a:lnTo>
                    <a:pt x="68" y="4609"/>
                  </a:lnTo>
                  <a:lnTo>
                    <a:pt x="88" y="4600"/>
                  </a:lnTo>
                  <a:lnTo>
                    <a:pt x="108" y="4587"/>
                  </a:lnTo>
                  <a:lnTo>
                    <a:pt x="126" y="4565"/>
                  </a:lnTo>
                  <a:lnTo>
                    <a:pt x="136" y="4543"/>
                  </a:lnTo>
                  <a:lnTo>
                    <a:pt x="143" y="4519"/>
                  </a:lnTo>
                  <a:lnTo>
                    <a:pt x="143" y="4404"/>
                  </a:lnTo>
                  <a:lnTo>
                    <a:pt x="139" y="4376"/>
                  </a:lnTo>
                  <a:lnTo>
                    <a:pt x="190" y="399"/>
                  </a:lnTo>
                  <a:lnTo>
                    <a:pt x="218" y="220"/>
                  </a:lnTo>
                  <a:lnTo>
                    <a:pt x="238" y="136"/>
                  </a:lnTo>
                  <a:lnTo>
                    <a:pt x="238" y="109"/>
                  </a:lnTo>
                  <a:lnTo>
                    <a:pt x="227" y="61"/>
                  </a:lnTo>
                  <a:lnTo>
                    <a:pt x="218" y="44"/>
                  </a:lnTo>
                  <a:lnTo>
                    <a:pt x="204" y="30"/>
                  </a:lnTo>
                  <a:lnTo>
                    <a:pt x="167" y="4"/>
                  </a:lnTo>
                  <a:lnTo>
                    <a:pt x="156" y="0"/>
                  </a:lnTo>
                  <a:close/>
                </a:path>
              </a:pathLst>
            </a:custGeom>
            <a:solidFill>
              <a:srgbClr val="B2B2B2"/>
            </a:solidFill>
            <a:ln w="9525">
              <a:noFill/>
              <a:round/>
              <a:headEnd/>
              <a:tailEnd/>
            </a:ln>
          </p:spPr>
          <p:txBody>
            <a:bodyPr/>
            <a:lstStyle/>
            <a:p>
              <a:endParaRPr lang="en-US"/>
            </a:p>
          </p:txBody>
        </p:sp>
        <p:sp>
          <p:nvSpPr>
            <p:cNvPr id="152588" name="Freeform 12"/>
            <p:cNvSpPr>
              <a:spLocks/>
            </p:cNvSpPr>
            <p:nvPr/>
          </p:nvSpPr>
          <p:spPr bwMode="auto">
            <a:xfrm>
              <a:off x="1360" y="3301"/>
              <a:ext cx="1611" cy="397"/>
            </a:xfrm>
            <a:custGeom>
              <a:avLst/>
              <a:gdLst/>
              <a:ahLst/>
              <a:cxnLst>
                <a:cxn ang="0">
                  <a:pos x="1723" y="1184"/>
                </a:cxn>
                <a:cxn ang="0">
                  <a:pos x="2295" y="1191"/>
                </a:cxn>
                <a:cxn ang="0">
                  <a:pos x="3666" y="1056"/>
                </a:cxn>
                <a:cxn ang="0">
                  <a:pos x="4042" y="988"/>
                </a:cxn>
                <a:cxn ang="0">
                  <a:pos x="4642" y="799"/>
                </a:cxn>
                <a:cxn ang="0">
                  <a:pos x="4741" y="755"/>
                </a:cxn>
                <a:cxn ang="0">
                  <a:pos x="4781" y="714"/>
                </a:cxn>
                <a:cxn ang="0">
                  <a:pos x="4791" y="698"/>
                </a:cxn>
                <a:cxn ang="0">
                  <a:pos x="4794" y="680"/>
                </a:cxn>
                <a:cxn ang="0">
                  <a:pos x="4807" y="646"/>
                </a:cxn>
                <a:cxn ang="0">
                  <a:pos x="4835" y="586"/>
                </a:cxn>
                <a:cxn ang="0">
                  <a:pos x="4835" y="568"/>
                </a:cxn>
                <a:cxn ang="0">
                  <a:pos x="4829" y="535"/>
                </a:cxn>
                <a:cxn ang="0">
                  <a:pos x="4818" y="514"/>
                </a:cxn>
                <a:cxn ang="0">
                  <a:pos x="4754" y="410"/>
                </a:cxn>
                <a:cxn ang="0">
                  <a:pos x="4662" y="324"/>
                </a:cxn>
                <a:cxn ang="0">
                  <a:pos x="4622" y="300"/>
                </a:cxn>
                <a:cxn ang="0">
                  <a:pos x="4459" y="227"/>
                </a:cxn>
                <a:cxn ang="0">
                  <a:pos x="4090" y="118"/>
                </a:cxn>
                <a:cxn ang="0">
                  <a:pos x="3622" y="44"/>
                </a:cxn>
                <a:cxn ang="0">
                  <a:pos x="2823" y="0"/>
                </a:cxn>
                <a:cxn ang="0">
                  <a:pos x="2062" y="20"/>
                </a:cxn>
                <a:cxn ang="0">
                  <a:pos x="1229" y="104"/>
                </a:cxn>
                <a:cxn ang="0">
                  <a:pos x="701" y="230"/>
                </a:cxn>
                <a:cxn ang="0">
                  <a:pos x="301" y="338"/>
                </a:cxn>
                <a:cxn ang="0">
                  <a:pos x="158" y="392"/>
                </a:cxn>
                <a:cxn ang="0">
                  <a:pos x="121" y="412"/>
                </a:cxn>
                <a:cxn ang="0">
                  <a:pos x="68" y="456"/>
                </a:cxn>
                <a:cxn ang="0">
                  <a:pos x="30" y="504"/>
                </a:cxn>
                <a:cxn ang="0">
                  <a:pos x="4" y="575"/>
                </a:cxn>
                <a:cxn ang="0">
                  <a:pos x="0" y="599"/>
                </a:cxn>
                <a:cxn ang="0">
                  <a:pos x="10" y="654"/>
                </a:cxn>
                <a:cxn ang="0">
                  <a:pos x="17" y="676"/>
                </a:cxn>
                <a:cxn ang="0">
                  <a:pos x="44" y="731"/>
                </a:cxn>
                <a:cxn ang="0">
                  <a:pos x="152" y="870"/>
                </a:cxn>
                <a:cxn ang="0">
                  <a:pos x="176" y="890"/>
                </a:cxn>
                <a:cxn ang="0">
                  <a:pos x="237" y="931"/>
                </a:cxn>
                <a:cxn ang="0">
                  <a:pos x="274" y="951"/>
                </a:cxn>
                <a:cxn ang="0">
                  <a:pos x="393" y="1002"/>
                </a:cxn>
                <a:cxn ang="0">
                  <a:pos x="437" y="1015"/>
                </a:cxn>
                <a:cxn ang="0">
                  <a:pos x="813" y="1083"/>
                </a:cxn>
                <a:cxn ang="0">
                  <a:pos x="1181" y="1131"/>
                </a:cxn>
                <a:cxn ang="0">
                  <a:pos x="1723" y="1184"/>
                </a:cxn>
              </a:cxnLst>
              <a:rect l="0" t="0" r="r" b="b"/>
              <a:pathLst>
                <a:path w="4835" h="1191">
                  <a:moveTo>
                    <a:pt x="1723" y="1184"/>
                  </a:moveTo>
                  <a:lnTo>
                    <a:pt x="2295" y="1191"/>
                  </a:lnTo>
                  <a:lnTo>
                    <a:pt x="3666" y="1056"/>
                  </a:lnTo>
                  <a:lnTo>
                    <a:pt x="4042" y="988"/>
                  </a:lnTo>
                  <a:lnTo>
                    <a:pt x="4642" y="799"/>
                  </a:lnTo>
                  <a:lnTo>
                    <a:pt x="4741" y="755"/>
                  </a:lnTo>
                  <a:lnTo>
                    <a:pt x="4781" y="714"/>
                  </a:lnTo>
                  <a:lnTo>
                    <a:pt x="4791" y="698"/>
                  </a:lnTo>
                  <a:lnTo>
                    <a:pt x="4794" y="680"/>
                  </a:lnTo>
                  <a:lnTo>
                    <a:pt x="4807" y="646"/>
                  </a:lnTo>
                  <a:lnTo>
                    <a:pt x="4835" y="586"/>
                  </a:lnTo>
                  <a:lnTo>
                    <a:pt x="4835" y="568"/>
                  </a:lnTo>
                  <a:lnTo>
                    <a:pt x="4829" y="535"/>
                  </a:lnTo>
                  <a:lnTo>
                    <a:pt x="4818" y="514"/>
                  </a:lnTo>
                  <a:lnTo>
                    <a:pt x="4754" y="410"/>
                  </a:lnTo>
                  <a:lnTo>
                    <a:pt x="4662" y="324"/>
                  </a:lnTo>
                  <a:lnTo>
                    <a:pt x="4622" y="300"/>
                  </a:lnTo>
                  <a:lnTo>
                    <a:pt x="4459" y="227"/>
                  </a:lnTo>
                  <a:lnTo>
                    <a:pt x="4090" y="118"/>
                  </a:lnTo>
                  <a:lnTo>
                    <a:pt x="3622" y="44"/>
                  </a:lnTo>
                  <a:lnTo>
                    <a:pt x="2823" y="0"/>
                  </a:lnTo>
                  <a:lnTo>
                    <a:pt x="2062" y="20"/>
                  </a:lnTo>
                  <a:lnTo>
                    <a:pt x="1229" y="104"/>
                  </a:lnTo>
                  <a:lnTo>
                    <a:pt x="701" y="230"/>
                  </a:lnTo>
                  <a:lnTo>
                    <a:pt x="301" y="338"/>
                  </a:lnTo>
                  <a:lnTo>
                    <a:pt x="158" y="392"/>
                  </a:lnTo>
                  <a:lnTo>
                    <a:pt x="121" y="412"/>
                  </a:lnTo>
                  <a:lnTo>
                    <a:pt x="68" y="456"/>
                  </a:lnTo>
                  <a:lnTo>
                    <a:pt x="30" y="504"/>
                  </a:lnTo>
                  <a:lnTo>
                    <a:pt x="4" y="575"/>
                  </a:lnTo>
                  <a:lnTo>
                    <a:pt x="0" y="599"/>
                  </a:lnTo>
                  <a:lnTo>
                    <a:pt x="10" y="654"/>
                  </a:lnTo>
                  <a:lnTo>
                    <a:pt x="17" y="676"/>
                  </a:lnTo>
                  <a:lnTo>
                    <a:pt x="44" y="731"/>
                  </a:lnTo>
                  <a:lnTo>
                    <a:pt x="152" y="870"/>
                  </a:lnTo>
                  <a:lnTo>
                    <a:pt x="176" y="890"/>
                  </a:lnTo>
                  <a:lnTo>
                    <a:pt x="237" y="931"/>
                  </a:lnTo>
                  <a:lnTo>
                    <a:pt x="274" y="951"/>
                  </a:lnTo>
                  <a:lnTo>
                    <a:pt x="393" y="1002"/>
                  </a:lnTo>
                  <a:lnTo>
                    <a:pt x="437" y="1015"/>
                  </a:lnTo>
                  <a:lnTo>
                    <a:pt x="813" y="1083"/>
                  </a:lnTo>
                  <a:lnTo>
                    <a:pt x="1181" y="1131"/>
                  </a:lnTo>
                  <a:lnTo>
                    <a:pt x="1723" y="1184"/>
                  </a:lnTo>
                  <a:close/>
                </a:path>
              </a:pathLst>
            </a:custGeom>
            <a:solidFill>
              <a:srgbClr val="AF9619"/>
            </a:solidFill>
            <a:ln w="9525">
              <a:noFill/>
              <a:round/>
              <a:headEnd/>
              <a:tailEnd/>
            </a:ln>
          </p:spPr>
          <p:txBody>
            <a:bodyPr/>
            <a:lstStyle/>
            <a:p>
              <a:endParaRPr lang="en-US"/>
            </a:p>
          </p:txBody>
        </p:sp>
        <p:sp>
          <p:nvSpPr>
            <p:cNvPr id="152589" name="Freeform 13"/>
            <p:cNvSpPr>
              <a:spLocks/>
            </p:cNvSpPr>
            <p:nvPr/>
          </p:nvSpPr>
          <p:spPr bwMode="auto">
            <a:xfrm>
              <a:off x="1408" y="3341"/>
              <a:ext cx="1509" cy="392"/>
            </a:xfrm>
            <a:custGeom>
              <a:avLst/>
              <a:gdLst/>
              <a:ahLst/>
              <a:cxnLst>
                <a:cxn ang="0">
                  <a:pos x="1300" y="1152"/>
                </a:cxn>
                <a:cxn ang="0">
                  <a:pos x="1737" y="1178"/>
                </a:cxn>
                <a:cxn ang="0">
                  <a:pos x="2414" y="1148"/>
                </a:cxn>
                <a:cxn ang="0">
                  <a:pos x="3268" y="1040"/>
                </a:cxn>
                <a:cxn ang="0">
                  <a:pos x="3989" y="870"/>
                </a:cxn>
                <a:cxn ang="0">
                  <a:pos x="4317" y="769"/>
                </a:cxn>
                <a:cxn ang="0">
                  <a:pos x="4382" y="738"/>
                </a:cxn>
                <a:cxn ang="0">
                  <a:pos x="4426" y="712"/>
                </a:cxn>
                <a:cxn ang="0">
                  <a:pos x="4466" y="670"/>
                </a:cxn>
                <a:cxn ang="0">
                  <a:pos x="4480" y="644"/>
                </a:cxn>
                <a:cxn ang="0">
                  <a:pos x="4486" y="620"/>
                </a:cxn>
                <a:cxn ang="0">
                  <a:pos x="4517" y="562"/>
                </a:cxn>
                <a:cxn ang="0">
                  <a:pos x="4528" y="532"/>
                </a:cxn>
                <a:cxn ang="0">
                  <a:pos x="4528" y="518"/>
                </a:cxn>
                <a:cxn ang="0">
                  <a:pos x="4517" y="468"/>
                </a:cxn>
                <a:cxn ang="0">
                  <a:pos x="4514" y="440"/>
                </a:cxn>
                <a:cxn ang="0">
                  <a:pos x="4508" y="410"/>
                </a:cxn>
                <a:cxn ang="0">
                  <a:pos x="4484" y="362"/>
                </a:cxn>
                <a:cxn ang="0">
                  <a:pos x="4426" y="308"/>
                </a:cxn>
                <a:cxn ang="0">
                  <a:pos x="4402" y="292"/>
                </a:cxn>
                <a:cxn ang="0">
                  <a:pos x="4378" y="270"/>
                </a:cxn>
                <a:cxn ang="0">
                  <a:pos x="4273" y="210"/>
                </a:cxn>
                <a:cxn ang="0">
                  <a:pos x="4172" y="176"/>
                </a:cxn>
                <a:cxn ang="0">
                  <a:pos x="3830" y="105"/>
                </a:cxn>
                <a:cxn ang="0">
                  <a:pos x="2878" y="0"/>
                </a:cxn>
                <a:cxn ang="0">
                  <a:pos x="2161" y="14"/>
                </a:cxn>
                <a:cxn ang="0">
                  <a:pos x="1403" y="81"/>
                </a:cxn>
                <a:cxn ang="0">
                  <a:pos x="917" y="153"/>
                </a:cxn>
                <a:cxn ang="0">
                  <a:pos x="593" y="220"/>
                </a:cxn>
                <a:cxn ang="0">
                  <a:pos x="119" y="352"/>
                </a:cxn>
                <a:cxn ang="0">
                  <a:pos x="55" y="380"/>
                </a:cxn>
                <a:cxn ang="0">
                  <a:pos x="35" y="393"/>
                </a:cxn>
                <a:cxn ang="0">
                  <a:pos x="20" y="406"/>
                </a:cxn>
                <a:cxn ang="0">
                  <a:pos x="13" y="420"/>
                </a:cxn>
                <a:cxn ang="0">
                  <a:pos x="7" y="440"/>
                </a:cxn>
                <a:cxn ang="0">
                  <a:pos x="0" y="501"/>
                </a:cxn>
                <a:cxn ang="0">
                  <a:pos x="0" y="586"/>
                </a:cxn>
                <a:cxn ang="0">
                  <a:pos x="7" y="633"/>
                </a:cxn>
                <a:cxn ang="0">
                  <a:pos x="20" y="681"/>
                </a:cxn>
                <a:cxn ang="0">
                  <a:pos x="41" y="728"/>
                </a:cxn>
                <a:cxn ang="0">
                  <a:pos x="108" y="813"/>
                </a:cxn>
                <a:cxn ang="0">
                  <a:pos x="156" y="850"/>
                </a:cxn>
                <a:cxn ang="0">
                  <a:pos x="275" y="914"/>
                </a:cxn>
                <a:cxn ang="0">
                  <a:pos x="697" y="1046"/>
                </a:cxn>
                <a:cxn ang="0">
                  <a:pos x="1040" y="1114"/>
                </a:cxn>
                <a:cxn ang="0">
                  <a:pos x="1300" y="1152"/>
                </a:cxn>
              </a:cxnLst>
              <a:rect l="0" t="0" r="r" b="b"/>
              <a:pathLst>
                <a:path w="4528" h="1178">
                  <a:moveTo>
                    <a:pt x="1300" y="1152"/>
                  </a:moveTo>
                  <a:lnTo>
                    <a:pt x="1737" y="1178"/>
                  </a:lnTo>
                  <a:lnTo>
                    <a:pt x="2414" y="1148"/>
                  </a:lnTo>
                  <a:lnTo>
                    <a:pt x="3268" y="1040"/>
                  </a:lnTo>
                  <a:lnTo>
                    <a:pt x="3989" y="870"/>
                  </a:lnTo>
                  <a:lnTo>
                    <a:pt x="4317" y="769"/>
                  </a:lnTo>
                  <a:lnTo>
                    <a:pt x="4382" y="738"/>
                  </a:lnTo>
                  <a:lnTo>
                    <a:pt x="4426" y="712"/>
                  </a:lnTo>
                  <a:lnTo>
                    <a:pt x="4466" y="670"/>
                  </a:lnTo>
                  <a:lnTo>
                    <a:pt x="4480" y="644"/>
                  </a:lnTo>
                  <a:lnTo>
                    <a:pt x="4486" y="620"/>
                  </a:lnTo>
                  <a:lnTo>
                    <a:pt x="4517" y="562"/>
                  </a:lnTo>
                  <a:lnTo>
                    <a:pt x="4528" y="532"/>
                  </a:lnTo>
                  <a:lnTo>
                    <a:pt x="4528" y="518"/>
                  </a:lnTo>
                  <a:lnTo>
                    <a:pt x="4517" y="468"/>
                  </a:lnTo>
                  <a:lnTo>
                    <a:pt x="4514" y="440"/>
                  </a:lnTo>
                  <a:lnTo>
                    <a:pt x="4508" y="410"/>
                  </a:lnTo>
                  <a:lnTo>
                    <a:pt x="4484" y="362"/>
                  </a:lnTo>
                  <a:lnTo>
                    <a:pt x="4426" y="308"/>
                  </a:lnTo>
                  <a:lnTo>
                    <a:pt x="4402" y="292"/>
                  </a:lnTo>
                  <a:lnTo>
                    <a:pt x="4378" y="270"/>
                  </a:lnTo>
                  <a:lnTo>
                    <a:pt x="4273" y="210"/>
                  </a:lnTo>
                  <a:lnTo>
                    <a:pt x="4172" y="176"/>
                  </a:lnTo>
                  <a:lnTo>
                    <a:pt x="3830" y="105"/>
                  </a:lnTo>
                  <a:lnTo>
                    <a:pt x="2878" y="0"/>
                  </a:lnTo>
                  <a:lnTo>
                    <a:pt x="2161" y="14"/>
                  </a:lnTo>
                  <a:lnTo>
                    <a:pt x="1403" y="81"/>
                  </a:lnTo>
                  <a:lnTo>
                    <a:pt x="917" y="153"/>
                  </a:lnTo>
                  <a:lnTo>
                    <a:pt x="593" y="220"/>
                  </a:lnTo>
                  <a:lnTo>
                    <a:pt x="119" y="352"/>
                  </a:lnTo>
                  <a:lnTo>
                    <a:pt x="55" y="380"/>
                  </a:lnTo>
                  <a:lnTo>
                    <a:pt x="35" y="393"/>
                  </a:lnTo>
                  <a:lnTo>
                    <a:pt x="20" y="406"/>
                  </a:lnTo>
                  <a:lnTo>
                    <a:pt x="13" y="420"/>
                  </a:lnTo>
                  <a:lnTo>
                    <a:pt x="7" y="440"/>
                  </a:lnTo>
                  <a:lnTo>
                    <a:pt x="0" y="501"/>
                  </a:lnTo>
                  <a:lnTo>
                    <a:pt x="0" y="586"/>
                  </a:lnTo>
                  <a:lnTo>
                    <a:pt x="7" y="633"/>
                  </a:lnTo>
                  <a:lnTo>
                    <a:pt x="20" y="681"/>
                  </a:lnTo>
                  <a:lnTo>
                    <a:pt x="41" y="728"/>
                  </a:lnTo>
                  <a:lnTo>
                    <a:pt x="108" y="813"/>
                  </a:lnTo>
                  <a:lnTo>
                    <a:pt x="156" y="850"/>
                  </a:lnTo>
                  <a:lnTo>
                    <a:pt x="275" y="914"/>
                  </a:lnTo>
                  <a:lnTo>
                    <a:pt x="697" y="1046"/>
                  </a:lnTo>
                  <a:lnTo>
                    <a:pt x="1040" y="1114"/>
                  </a:lnTo>
                  <a:lnTo>
                    <a:pt x="1300" y="1152"/>
                  </a:lnTo>
                  <a:close/>
                </a:path>
              </a:pathLst>
            </a:custGeom>
            <a:solidFill>
              <a:srgbClr val="C7AB1D"/>
            </a:solidFill>
            <a:ln w="9525">
              <a:noFill/>
              <a:round/>
              <a:headEnd/>
              <a:tailEnd/>
            </a:ln>
          </p:spPr>
          <p:txBody>
            <a:bodyPr/>
            <a:lstStyle/>
            <a:p>
              <a:endParaRPr lang="en-US"/>
            </a:p>
          </p:txBody>
        </p:sp>
        <p:sp>
          <p:nvSpPr>
            <p:cNvPr id="152605" name="Freeform 29"/>
            <p:cNvSpPr>
              <a:spLocks/>
            </p:cNvSpPr>
            <p:nvPr/>
          </p:nvSpPr>
          <p:spPr bwMode="auto">
            <a:xfrm>
              <a:off x="2199" y="3606"/>
              <a:ext cx="54" cy="47"/>
            </a:xfrm>
            <a:custGeom>
              <a:avLst/>
              <a:gdLst/>
              <a:ahLst/>
              <a:cxnLst>
                <a:cxn ang="0">
                  <a:pos x="162" y="70"/>
                </a:cxn>
                <a:cxn ang="0">
                  <a:pos x="159" y="54"/>
                </a:cxn>
                <a:cxn ang="0">
                  <a:pos x="155" y="41"/>
                </a:cxn>
                <a:cxn ang="0">
                  <a:pos x="147" y="29"/>
                </a:cxn>
                <a:cxn ang="0">
                  <a:pos x="138" y="20"/>
                </a:cxn>
                <a:cxn ang="0">
                  <a:pos x="124" y="10"/>
                </a:cxn>
                <a:cxn ang="0">
                  <a:pos x="111" y="4"/>
                </a:cxn>
                <a:cxn ang="0">
                  <a:pos x="96" y="0"/>
                </a:cxn>
                <a:cxn ang="0">
                  <a:pos x="80" y="0"/>
                </a:cxn>
                <a:cxn ang="0">
                  <a:pos x="63" y="0"/>
                </a:cxn>
                <a:cxn ang="0">
                  <a:pos x="48" y="4"/>
                </a:cxn>
                <a:cxn ang="0">
                  <a:pos x="35" y="10"/>
                </a:cxn>
                <a:cxn ang="0">
                  <a:pos x="23" y="20"/>
                </a:cxn>
                <a:cxn ang="0">
                  <a:pos x="12" y="29"/>
                </a:cxn>
                <a:cxn ang="0">
                  <a:pos x="6" y="41"/>
                </a:cxn>
                <a:cxn ang="0">
                  <a:pos x="2" y="54"/>
                </a:cxn>
                <a:cxn ang="0">
                  <a:pos x="0" y="70"/>
                </a:cxn>
                <a:cxn ang="0">
                  <a:pos x="2" y="84"/>
                </a:cxn>
                <a:cxn ang="0">
                  <a:pos x="6" y="97"/>
                </a:cxn>
                <a:cxn ang="0">
                  <a:pos x="12" y="109"/>
                </a:cxn>
                <a:cxn ang="0">
                  <a:pos x="16" y="114"/>
                </a:cxn>
                <a:cxn ang="0">
                  <a:pos x="23" y="121"/>
                </a:cxn>
                <a:cxn ang="0">
                  <a:pos x="35" y="130"/>
                </a:cxn>
                <a:cxn ang="0">
                  <a:pos x="48" y="137"/>
                </a:cxn>
                <a:cxn ang="0">
                  <a:pos x="63" y="141"/>
                </a:cxn>
                <a:cxn ang="0">
                  <a:pos x="80" y="142"/>
                </a:cxn>
                <a:cxn ang="0">
                  <a:pos x="96" y="141"/>
                </a:cxn>
                <a:cxn ang="0">
                  <a:pos x="103" y="138"/>
                </a:cxn>
                <a:cxn ang="0">
                  <a:pos x="111" y="137"/>
                </a:cxn>
                <a:cxn ang="0">
                  <a:pos x="124" y="130"/>
                </a:cxn>
                <a:cxn ang="0">
                  <a:pos x="138" y="121"/>
                </a:cxn>
                <a:cxn ang="0">
                  <a:pos x="138" y="118"/>
                </a:cxn>
                <a:cxn ang="0">
                  <a:pos x="138" y="117"/>
                </a:cxn>
                <a:cxn ang="0">
                  <a:pos x="139" y="117"/>
                </a:cxn>
                <a:cxn ang="0">
                  <a:pos x="142" y="114"/>
                </a:cxn>
                <a:cxn ang="0">
                  <a:pos x="147" y="109"/>
                </a:cxn>
                <a:cxn ang="0">
                  <a:pos x="147" y="106"/>
                </a:cxn>
                <a:cxn ang="0">
                  <a:pos x="147" y="105"/>
                </a:cxn>
                <a:cxn ang="0">
                  <a:pos x="148" y="105"/>
                </a:cxn>
                <a:cxn ang="0">
                  <a:pos x="151" y="102"/>
                </a:cxn>
                <a:cxn ang="0">
                  <a:pos x="155" y="97"/>
                </a:cxn>
                <a:cxn ang="0">
                  <a:pos x="159" y="84"/>
                </a:cxn>
                <a:cxn ang="0">
                  <a:pos x="162" y="70"/>
                </a:cxn>
              </a:cxnLst>
              <a:rect l="0" t="0" r="r" b="b"/>
              <a:pathLst>
                <a:path w="162" h="142">
                  <a:moveTo>
                    <a:pt x="162" y="70"/>
                  </a:moveTo>
                  <a:lnTo>
                    <a:pt x="159" y="54"/>
                  </a:lnTo>
                  <a:lnTo>
                    <a:pt x="155" y="41"/>
                  </a:lnTo>
                  <a:lnTo>
                    <a:pt x="147" y="29"/>
                  </a:lnTo>
                  <a:lnTo>
                    <a:pt x="138" y="20"/>
                  </a:lnTo>
                  <a:lnTo>
                    <a:pt x="124" y="10"/>
                  </a:lnTo>
                  <a:lnTo>
                    <a:pt x="111" y="4"/>
                  </a:lnTo>
                  <a:lnTo>
                    <a:pt x="96" y="0"/>
                  </a:lnTo>
                  <a:lnTo>
                    <a:pt x="80" y="0"/>
                  </a:lnTo>
                  <a:lnTo>
                    <a:pt x="63" y="0"/>
                  </a:lnTo>
                  <a:lnTo>
                    <a:pt x="48" y="4"/>
                  </a:lnTo>
                  <a:lnTo>
                    <a:pt x="35" y="10"/>
                  </a:lnTo>
                  <a:lnTo>
                    <a:pt x="23" y="20"/>
                  </a:lnTo>
                  <a:lnTo>
                    <a:pt x="12" y="29"/>
                  </a:lnTo>
                  <a:lnTo>
                    <a:pt x="6" y="41"/>
                  </a:lnTo>
                  <a:lnTo>
                    <a:pt x="2" y="54"/>
                  </a:lnTo>
                  <a:lnTo>
                    <a:pt x="0" y="70"/>
                  </a:lnTo>
                  <a:lnTo>
                    <a:pt x="2" y="84"/>
                  </a:lnTo>
                  <a:lnTo>
                    <a:pt x="6" y="97"/>
                  </a:lnTo>
                  <a:lnTo>
                    <a:pt x="12" y="109"/>
                  </a:lnTo>
                  <a:lnTo>
                    <a:pt x="16" y="114"/>
                  </a:lnTo>
                  <a:lnTo>
                    <a:pt x="23" y="121"/>
                  </a:lnTo>
                  <a:lnTo>
                    <a:pt x="35" y="130"/>
                  </a:lnTo>
                  <a:lnTo>
                    <a:pt x="48" y="137"/>
                  </a:lnTo>
                  <a:lnTo>
                    <a:pt x="63" y="141"/>
                  </a:lnTo>
                  <a:lnTo>
                    <a:pt x="80" y="142"/>
                  </a:lnTo>
                  <a:lnTo>
                    <a:pt x="96" y="141"/>
                  </a:lnTo>
                  <a:lnTo>
                    <a:pt x="103" y="138"/>
                  </a:lnTo>
                  <a:lnTo>
                    <a:pt x="111" y="137"/>
                  </a:lnTo>
                  <a:lnTo>
                    <a:pt x="124" y="130"/>
                  </a:lnTo>
                  <a:lnTo>
                    <a:pt x="138" y="121"/>
                  </a:lnTo>
                  <a:lnTo>
                    <a:pt x="138" y="118"/>
                  </a:lnTo>
                  <a:lnTo>
                    <a:pt x="138" y="117"/>
                  </a:lnTo>
                  <a:lnTo>
                    <a:pt x="139" y="117"/>
                  </a:lnTo>
                  <a:lnTo>
                    <a:pt x="142" y="114"/>
                  </a:lnTo>
                  <a:lnTo>
                    <a:pt x="147" y="109"/>
                  </a:lnTo>
                  <a:lnTo>
                    <a:pt x="147" y="106"/>
                  </a:lnTo>
                  <a:lnTo>
                    <a:pt x="147" y="105"/>
                  </a:lnTo>
                  <a:lnTo>
                    <a:pt x="148" y="105"/>
                  </a:lnTo>
                  <a:lnTo>
                    <a:pt x="151" y="102"/>
                  </a:lnTo>
                  <a:lnTo>
                    <a:pt x="155" y="97"/>
                  </a:lnTo>
                  <a:lnTo>
                    <a:pt x="159" y="84"/>
                  </a:lnTo>
                  <a:lnTo>
                    <a:pt x="162" y="70"/>
                  </a:lnTo>
                  <a:close/>
                </a:path>
              </a:pathLst>
            </a:custGeom>
            <a:solidFill>
              <a:srgbClr val="6F5F0F"/>
            </a:solidFill>
            <a:ln w="9525">
              <a:noFill/>
              <a:round/>
              <a:headEnd/>
              <a:tailEnd/>
            </a:ln>
          </p:spPr>
          <p:txBody>
            <a:bodyPr/>
            <a:lstStyle/>
            <a:p>
              <a:endParaRPr lang="en-US"/>
            </a:p>
          </p:txBody>
        </p:sp>
        <p:sp>
          <p:nvSpPr>
            <p:cNvPr id="152613" name="Freeform 37"/>
            <p:cNvSpPr>
              <a:spLocks/>
            </p:cNvSpPr>
            <p:nvPr/>
          </p:nvSpPr>
          <p:spPr bwMode="auto">
            <a:xfrm>
              <a:off x="2067" y="3614"/>
              <a:ext cx="20" cy="20"/>
            </a:xfrm>
            <a:custGeom>
              <a:avLst/>
              <a:gdLst/>
              <a:ahLst/>
              <a:cxnLst>
                <a:cxn ang="0">
                  <a:pos x="61" y="30"/>
                </a:cxn>
                <a:cxn ang="0">
                  <a:pos x="60" y="22"/>
                </a:cxn>
                <a:cxn ang="0">
                  <a:pos x="59" y="17"/>
                </a:cxn>
                <a:cxn ang="0">
                  <a:pos x="52" y="8"/>
                </a:cxn>
                <a:cxn ang="0">
                  <a:pos x="43" y="1"/>
                </a:cxn>
                <a:cxn ang="0">
                  <a:pos x="31" y="0"/>
                </a:cxn>
                <a:cxn ang="0">
                  <a:pos x="17" y="1"/>
                </a:cxn>
                <a:cxn ang="0">
                  <a:pos x="8" y="8"/>
                </a:cxn>
                <a:cxn ang="0">
                  <a:pos x="1" y="17"/>
                </a:cxn>
                <a:cxn ang="0">
                  <a:pos x="0" y="29"/>
                </a:cxn>
                <a:cxn ang="0">
                  <a:pos x="1" y="41"/>
                </a:cxn>
                <a:cxn ang="0">
                  <a:pos x="8" y="52"/>
                </a:cxn>
                <a:cxn ang="0">
                  <a:pos x="17" y="57"/>
                </a:cxn>
                <a:cxn ang="0">
                  <a:pos x="31" y="60"/>
                </a:cxn>
                <a:cxn ang="0">
                  <a:pos x="36" y="58"/>
                </a:cxn>
                <a:cxn ang="0">
                  <a:pos x="39" y="57"/>
                </a:cxn>
                <a:cxn ang="0">
                  <a:pos x="43" y="57"/>
                </a:cxn>
                <a:cxn ang="0">
                  <a:pos x="47" y="54"/>
                </a:cxn>
                <a:cxn ang="0">
                  <a:pos x="52" y="52"/>
                </a:cxn>
                <a:cxn ang="0">
                  <a:pos x="55" y="46"/>
                </a:cxn>
                <a:cxn ang="0">
                  <a:pos x="56" y="44"/>
                </a:cxn>
                <a:cxn ang="0">
                  <a:pos x="59" y="42"/>
                </a:cxn>
                <a:cxn ang="0">
                  <a:pos x="59" y="38"/>
                </a:cxn>
                <a:cxn ang="0">
                  <a:pos x="60" y="36"/>
                </a:cxn>
                <a:cxn ang="0">
                  <a:pos x="61" y="30"/>
                </a:cxn>
              </a:cxnLst>
              <a:rect l="0" t="0" r="r" b="b"/>
              <a:pathLst>
                <a:path w="61" h="60">
                  <a:moveTo>
                    <a:pt x="61" y="30"/>
                  </a:moveTo>
                  <a:lnTo>
                    <a:pt x="60" y="22"/>
                  </a:lnTo>
                  <a:lnTo>
                    <a:pt x="59" y="17"/>
                  </a:lnTo>
                  <a:lnTo>
                    <a:pt x="52" y="8"/>
                  </a:lnTo>
                  <a:lnTo>
                    <a:pt x="43" y="1"/>
                  </a:lnTo>
                  <a:lnTo>
                    <a:pt x="31" y="0"/>
                  </a:lnTo>
                  <a:lnTo>
                    <a:pt x="17" y="1"/>
                  </a:lnTo>
                  <a:lnTo>
                    <a:pt x="8" y="8"/>
                  </a:lnTo>
                  <a:lnTo>
                    <a:pt x="1" y="17"/>
                  </a:lnTo>
                  <a:lnTo>
                    <a:pt x="0" y="29"/>
                  </a:lnTo>
                  <a:lnTo>
                    <a:pt x="1" y="41"/>
                  </a:lnTo>
                  <a:lnTo>
                    <a:pt x="8" y="52"/>
                  </a:lnTo>
                  <a:lnTo>
                    <a:pt x="17" y="57"/>
                  </a:lnTo>
                  <a:lnTo>
                    <a:pt x="31" y="60"/>
                  </a:lnTo>
                  <a:lnTo>
                    <a:pt x="36" y="58"/>
                  </a:lnTo>
                  <a:lnTo>
                    <a:pt x="39" y="57"/>
                  </a:lnTo>
                  <a:lnTo>
                    <a:pt x="43" y="57"/>
                  </a:lnTo>
                  <a:lnTo>
                    <a:pt x="47" y="54"/>
                  </a:lnTo>
                  <a:lnTo>
                    <a:pt x="52" y="52"/>
                  </a:lnTo>
                  <a:lnTo>
                    <a:pt x="55" y="46"/>
                  </a:lnTo>
                  <a:lnTo>
                    <a:pt x="56" y="44"/>
                  </a:lnTo>
                  <a:lnTo>
                    <a:pt x="59" y="42"/>
                  </a:lnTo>
                  <a:lnTo>
                    <a:pt x="59" y="38"/>
                  </a:lnTo>
                  <a:lnTo>
                    <a:pt x="60" y="36"/>
                  </a:lnTo>
                  <a:lnTo>
                    <a:pt x="61" y="30"/>
                  </a:lnTo>
                  <a:close/>
                </a:path>
              </a:pathLst>
            </a:custGeom>
            <a:solidFill>
              <a:srgbClr val="AD9417"/>
            </a:solidFill>
            <a:ln w="9525">
              <a:noFill/>
              <a:round/>
              <a:headEnd/>
              <a:tailEnd/>
            </a:ln>
          </p:spPr>
          <p:txBody>
            <a:bodyPr/>
            <a:lstStyle/>
            <a:p>
              <a:endParaRPr lang="en-US"/>
            </a:p>
          </p:txBody>
        </p:sp>
        <p:sp>
          <p:nvSpPr>
            <p:cNvPr id="152649" name="Freeform 73"/>
            <p:cNvSpPr>
              <a:spLocks/>
            </p:cNvSpPr>
            <p:nvPr/>
          </p:nvSpPr>
          <p:spPr bwMode="auto">
            <a:xfrm>
              <a:off x="4905" y="1841"/>
              <a:ext cx="79" cy="1590"/>
            </a:xfrm>
            <a:custGeom>
              <a:avLst/>
              <a:gdLst/>
              <a:ahLst/>
              <a:cxnLst>
                <a:cxn ang="0">
                  <a:pos x="204" y="31"/>
                </a:cxn>
                <a:cxn ang="0">
                  <a:pos x="166" y="4"/>
                </a:cxn>
                <a:cxn ang="0">
                  <a:pos x="156" y="0"/>
                </a:cxn>
                <a:cxn ang="0">
                  <a:pos x="142" y="0"/>
                </a:cxn>
                <a:cxn ang="0">
                  <a:pos x="132" y="13"/>
                </a:cxn>
                <a:cxn ang="0">
                  <a:pos x="122" y="37"/>
                </a:cxn>
                <a:cxn ang="0">
                  <a:pos x="114" y="71"/>
                </a:cxn>
                <a:cxn ang="0">
                  <a:pos x="112" y="108"/>
                </a:cxn>
                <a:cxn ang="0">
                  <a:pos x="108" y="129"/>
                </a:cxn>
                <a:cxn ang="0">
                  <a:pos x="48" y="3910"/>
                </a:cxn>
                <a:cxn ang="0">
                  <a:pos x="4" y="4519"/>
                </a:cxn>
                <a:cxn ang="0">
                  <a:pos x="0" y="4640"/>
                </a:cxn>
                <a:cxn ang="0">
                  <a:pos x="6" y="4698"/>
                </a:cxn>
                <a:cxn ang="0">
                  <a:pos x="20" y="4739"/>
                </a:cxn>
                <a:cxn ang="0">
                  <a:pos x="26" y="4752"/>
                </a:cxn>
                <a:cxn ang="0">
                  <a:pos x="48" y="4766"/>
                </a:cxn>
                <a:cxn ang="0">
                  <a:pos x="68" y="4768"/>
                </a:cxn>
                <a:cxn ang="0">
                  <a:pos x="88" y="4762"/>
                </a:cxn>
                <a:cxn ang="0">
                  <a:pos x="108" y="4746"/>
                </a:cxn>
                <a:cxn ang="0">
                  <a:pos x="125" y="4724"/>
                </a:cxn>
                <a:cxn ang="0">
                  <a:pos x="136" y="4702"/>
                </a:cxn>
                <a:cxn ang="0">
                  <a:pos x="142" y="4678"/>
                </a:cxn>
                <a:cxn ang="0">
                  <a:pos x="142" y="4556"/>
                </a:cxn>
                <a:cxn ang="0">
                  <a:pos x="138" y="4528"/>
                </a:cxn>
                <a:cxn ang="0">
                  <a:pos x="169" y="1053"/>
                </a:cxn>
                <a:cxn ang="0">
                  <a:pos x="196" y="345"/>
                </a:cxn>
                <a:cxn ang="0">
                  <a:pos x="217" y="227"/>
                </a:cxn>
                <a:cxn ang="0">
                  <a:pos x="233" y="167"/>
                </a:cxn>
                <a:cxn ang="0">
                  <a:pos x="237" y="139"/>
                </a:cxn>
                <a:cxn ang="0">
                  <a:pos x="237" y="112"/>
                </a:cxn>
                <a:cxn ang="0">
                  <a:pos x="233" y="85"/>
                </a:cxn>
                <a:cxn ang="0">
                  <a:pos x="226" y="64"/>
                </a:cxn>
                <a:cxn ang="0">
                  <a:pos x="217" y="44"/>
                </a:cxn>
                <a:cxn ang="0">
                  <a:pos x="204" y="31"/>
                </a:cxn>
              </a:cxnLst>
              <a:rect l="0" t="0" r="r" b="b"/>
              <a:pathLst>
                <a:path w="237" h="4768">
                  <a:moveTo>
                    <a:pt x="204" y="31"/>
                  </a:moveTo>
                  <a:lnTo>
                    <a:pt x="166" y="4"/>
                  </a:lnTo>
                  <a:lnTo>
                    <a:pt x="156" y="0"/>
                  </a:lnTo>
                  <a:lnTo>
                    <a:pt x="142" y="0"/>
                  </a:lnTo>
                  <a:lnTo>
                    <a:pt x="132" y="13"/>
                  </a:lnTo>
                  <a:lnTo>
                    <a:pt x="122" y="37"/>
                  </a:lnTo>
                  <a:lnTo>
                    <a:pt x="114" y="71"/>
                  </a:lnTo>
                  <a:lnTo>
                    <a:pt x="112" y="108"/>
                  </a:lnTo>
                  <a:lnTo>
                    <a:pt x="108" y="129"/>
                  </a:lnTo>
                  <a:lnTo>
                    <a:pt x="48" y="3910"/>
                  </a:lnTo>
                  <a:lnTo>
                    <a:pt x="4" y="4519"/>
                  </a:lnTo>
                  <a:lnTo>
                    <a:pt x="0" y="4640"/>
                  </a:lnTo>
                  <a:lnTo>
                    <a:pt x="6" y="4698"/>
                  </a:lnTo>
                  <a:lnTo>
                    <a:pt x="20" y="4739"/>
                  </a:lnTo>
                  <a:lnTo>
                    <a:pt x="26" y="4752"/>
                  </a:lnTo>
                  <a:lnTo>
                    <a:pt x="48" y="4766"/>
                  </a:lnTo>
                  <a:lnTo>
                    <a:pt x="68" y="4768"/>
                  </a:lnTo>
                  <a:lnTo>
                    <a:pt x="88" y="4762"/>
                  </a:lnTo>
                  <a:lnTo>
                    <a:pt x="108" y="4746"/>
                  </a:lnTo>
                  <a:lnTo>
                    <a:pt x="125" y="4724"/>
                  </a:lnTo>
                  <a:lnTo>
                    <a:pt x="136" y="4702"/>
                  </a:lnTo>
                  <a:lnTo>
                    <a:pt x="142" y="4678"/>
                  </a:lnTo>
                  <a:lnTo>
                    <a:pt x="142" y="4556"/>
                  </a:lnTo>
                  <a:lnTo>
                    <a:pt x="138" y="4528"/>
                  </a:lnTo>
                  <a:lnTo>
                    <a:pt x="169" y="1053"/>
                  </a:lnTo>
                  <a:lnTo>
                    <a:pt x="196" y="345"/>
                  </a:lnTo>
                  <a:lnTo>
                    <a:pt x="217" y="227"/>
                  </a:lnTo>
                  <a:lnTo>
                    <a:pt x="233" y="167"/>
                  </a:lnTo>
                  <a:lnTo>
                    <a:pt x="237" y="139"/>
                  </a:lnTo>
                  <a:lnTo>
                    <a:pt x="237" y="112"/>
                  </a:lnTo>
                  <a:lnTo>
                    <a:pt x="233" y="85"/>
                  </a:lnTo>
                  <a:lnTo>
                    <a:pt x="226" y="64"/>
                  </a:lnTo>
                  <a:lnTo>
                    <a:pt x="217" y="44"/>
                  </a:lnTo>
                  <a:lnTo>
                    <a:pt x="204" y="31"/>
                  </a:lnTo>
                  <a:close/>
                </a:path>
              </a:pathLst>
            </a:custGeom>
            <a:solidFill>
              <a:srgbClr val="B2B2B2"/>
            </a:solidFill>
            <a:ln w="9525">
              <a:noFill/>
              <a:round/>
              <a:headEnd/>
              <a:tailEnd/>
            </a:ln>
          </p:spPr>
          <p:txBody>
            <a:bodyPr/>
            <a:lstStyle/>
            <a:p>
              <a:endParaRPr lang="en-US"/>
            </a:p>
          </p:txBody>
        </p:sp>
        <p:sp>
          <p:nvSpPr>
            <p:cNvPr id="152650" name="Freeform 74"/>
            <p:cNvSpPr>
              <a:spLocks/>
            </p:cNvSpPr>
            <p:nvPr/>
          </p:nvSpPr>
          <p:spPr bwMode="auto">
            <a:xfrm>
              <a:off x="4139" y="3324"/>
              <a:ext cx="1612" cy="395"/>
            </a:xfrm>
            <a:custGeom>
              <a:avLst/>
              <a:gdLst/>
              <a:ahLst/>
              <a:cxnLst>
                <a:cxn ang="0">
                  <a:pos x="2296" y="1185"/>
                </a:cxn>
                <a:cxn ang="0">
                  <a:pos x="3749" y="1036"/>
                </a:cxn>
                <a:cxn ang="0">
                  <a:pos x="4043" y="983"/>
                </a:cxn>
                <a:cxn ang="0">
                  <a:pos x="4571" y="820"/>
                </a:cxn>
                <a:cxn ang="0">
                  <a:pos x="4699" y="769"/>
                </a:cxn>
                <a:cxn ang="0">
                  <a:pos x="4741" y="748"/>
                </a:cxn>
                <a:cxn ang="0">
                  <a:pos x="4765" y="728"/>
                </a:cxn>
                <a:cxn ang="0">
                  <a:pos x="4781" y="708"/>
                </a:cxn>
                <a:cxn ang="0">
                  <a:pos x="4791" y="691"/>
                </a:cxn>
                <a:cxn ang="0">
                  <a:pos x="4794" y="675"/>
                </a:cxn>
                <a:cxn ang="0">
                  <a:pos x="4835" y="579"/>
                </a:cxn>
                <a:cxn ang="0">
                  <a:pos x="4835" y="563"/>
                </a:cxn>
                <a:cxn ang="0">
                  <a:pos x="4829" y="528"/>
                </a:cxn>
                <a:cxn ang="0">
                  <a:pos x="4754" y="403"/>
                </a:cxn>
                <a:cxn ang="0">
                  <a:pos x="4662" y="319"/>
                </a:cxn>
                <a:cxn ang="0">
                  <a:pos x="4574" y="271"/>
                </a:cxn>
                <a:cxn ang="0">
                  <a:pos x="4323" y="173"/>
                </a:cxn>
                <a:cxn ang="0">
                  <a:pos x="3823" y="65"/>
                </a:cxn>
                <a:cxn ang="0">
                  <a:pos x="3072" y="0"/>
                </a:cxn>
                <a:cxn ang="0">
                  <a:pos x="2062" y="13"/>
                </a:cxn>
                <a:cxn ang="0">
                  <a:pos x="1330" y="81"/>
                </a:cxn>
                <a:cxn ang="0">
                  <a:pos x="1036" y="139"/>
                </a:cxn>
                <a:cxn ang="0">
                  <a:pos x="204" y="365"/>
                </a:cxn>
                <a:cxn ang="0">
                  <a:pos x="122" y="407"/>
                </a:cxn>
                <a:cxn ang="0">
                  <a:pos x="68" y="451"/>
                </a:cxn>
                <a:cxn ang="0">
                  <a:pos x="30" y="499"/>
                </a:cxn>
                <a:cxn ang="0">
                  <a:pos x="20" y="521"/>
                </a:cxn>
                <a:cxn ang="0">
                  <a:pos x="4" y="569"/>
                </a:cxn>
                <a:cxn ang="0">
                  <a:pos x="0" y="593"/>
                </a:cxn>
                <a:cxn ang="0">
                  <a:pos x="4" y="620"/>
                </a:cxn>
                <a:cxn ang="0">
                  <a:pos x="17" y="671"/>
                </a:cxn>
                <a:cxn ang="0">
                  <a:pos x="44" y="725"/>
                </a:cxn>
                <a:cxn ang="0">
                  <a:pos x="153" y="864"/>
                </a:cxn>
                <a:cxn ang="0">
                  <a:pos x="204" y="904"/>
                </a:cxn>
                <a:cxn ang="0">
                  <a:pos x="274" y="945"/>
                </a:cxn>
                <a:cxn ang="0">
                  <a:pos x="393" y="996"/>
                </a:cxn>
                <a:cxn ang="0">
                  <a:pos x="697" y="1060"/>
                </a:cxn>
                <a:cxn ang="0">
                  <a:pos x="1534" y="1165"/>
                </a:cxn>
                <a:cxn ang="0">
                  <a:pos x="2296" y="1185"/>
                </a:cxn>
              </a:cxnLst>
              <a:rect l="0" t="0" r="r" b="b"/>
              <a:pathLst>
                <a:path w="4835" h="1185">
                  <a:moveTo>
                    <a:pt x="2296" y="1185"/>
                  </a:moveTo>
                  <a:lnTo>
                    <a:pt x="3749" y="1036"/>
                  </a:lnTo>
                  <a:lnTo>
                    <a:pt x="4043" y="983"/>
                  </a:lnTo>
                  <a:lnTo>
                    <a:pt x="4571" y="820"/>
                  </a:lnTo>
                  <a:lnTo>
                    <a:pt x="4699" y="769"/>
                  </a:lnTo>
                  <a:lnTo>
                    <a:pt x="4741" y="748"/>
                  </a:lnTo>
                  <a:lnTo>
                    <a:pt x="4765" y="728"/>
                  </a:lnTo>
                  <a:lnTo>
                    <a:pt x="4781" y="708"/>
                  </a:lnTo>
                  <a:lnTo>
                    <a:pt x="4791" y="691"/>
                  </a:lnTo>
                  <a:lnTo>
                    <a:pt x="4794" y="675"/>
                  </a:lnTo>
                  <a:lnTo>
                    <a:pt x="4835" y="579"/>
                  </a:lnTo>
                  <a:lnTo>
                    <a:pt x="4835" y="563"/>
                  </a:lnTo>
                  <a:lnTo>
                    <a:pt x="4829" y="528"/>
                  </a:lnTo>
                  <a:lnTo>
                    <a:pt x="4754" y="403"/>
                  </a:lnTo>
                  <a:lnTo>
                    <a:pt x="4662" y="319"/>
                  </a:lnTo>
                  <a:lnTo>
                    <a:pt x="4574" y="271"/>
                  </a:lnTo>
                  <a:lnTo>
                    <a:pt x="4323" y="173"/>
                  </a:lnTo>
                  <a:lnTo>
                    <a:pt x="3823" y="65"/>
                  </a:lnTo>
                  <a:lnTo>
                    <a:pt x="3072" y="0"/>
                  </a:lnTo>
                  <a:lnTo>
                    <a:pt x="2062" y="13"/>
                  </a:lnTo>
                  <a:lnTo>
                    <a:pt x="1330" y="81"/>
                  </a:lnTo>
                  <a:lnTo>
                    <a:pt x="1036" y="139"/>
                  </a:lnTo>
                  <a:lnTo>
                    <a:pt x="204" y="365"/>
                  </a:lnTo>
                  <a:lnTo>
                    <a:pt x="122" y="407"/>
                  </a:lnTo>
                  <a:lnTo>
                    <a:pt x="68" y="451"/>
                  </a:lnTo>
                  <a:lnTo>
                    <a:pt x="30" y="499"/>
                  </a:lnTo>
                  <a:lnTo>
                    <a:pt x="20" y="521"/>
                  </a:lnTo>
                  <a:lnTo>
                    <a:pt x="4" y="569"/>
                  </a:lnTo>
                  <a:lnTo>
                    <a:pt x="0" y="593"/>
                  </a:lnTo>
                  <a:lnTo>
                    <a:pt x="4" y="620"/>
                  </a:lnTo>
                  <a:lnTo>
                    <a:pt x="17" y="671"/>
                  </a:lnTo>
                  <a:lnTo>
                    <a:pt x="44" y="725"/>
                  </a:lnTo>
                  <a:lnTo>
                    <a:pt x="153" y="864"/>
                  </a:lnTo>
                  <a:lnTo>
                    <a:pt x="204" y="904"/>
                  </a:lnTo>
                  <a:lnTo>
                    <a:pt x="274" y="945"/>
                  </a:lnTo>
                  <a:lnTo>
                    <a:pt x="393" y="996"/>
                  </a:lnTo>
                  <a:lnTo>
                    <a:pt x="697" y="1060"/>
                  </a:lnTo>
                  <a:lnTo>
                    <a:pt x="1534" y="1165"/>
                  </a:lnTo>
                  <a:lnTo>
                    <a:pt x="2296" y="1185"/>
                  </a:lnTo>
                  <a:close/>
                </a:path>
              </a:pathLst>
            </a:custGeom>
            <a:solidFill>
              <a:srgbClr val="AF9619"/>
            </a:solidFill>
            <a:ln w="9525">
              <a:noFill/>
              <a:round/>
              <a:headEnd/>
              <a:tailEnd/>
            </a:ln>
          </p:spPr>
          <p:txBody>
            <a:bodyPr/>
            <a:lstStyle/>
            <a:p>
              <a:endParaRPr lang="en-US"/>
            </a:p>
          </p:txBody>
        </p:sp>
        <p:sp>
          <p:nvSpPr>
            <p:cNvPr id="152651" name="Freeform 75"/>
            <p:cNvSpPr>
              <a:spLocks/>
            </p:cNvSpPr>
            <p:nvPr/>
          </p:nvSpPr>
          <p:spPr bwMode="auto">
            <a:xfrm>
              <a:off x="4188" y="3362"/>
              <a:ext cx="1509" cy="392"/>
            </a:xfrm>
            <a:custGeom>
              <a:avLst/>
              <a:gdLst/>
              <a:ahLst/>
              <a:cxnLst>
                <a:cxn ang="0">
                  <a:pos x="1737" y="1175"/>
                </a:cxn>
                <a:cxn ang="0">
                  <a:pos x="2063" y="1168"/>
                </a:cxn>
                <a:cxn ang="0">
                  <a:pos x="2943" y="1087"/>
                </a:cxn>
                <a:cxn ang="0">
                  <a:pos x="3268" y="1036"/>
                </a:cxn>
                <a:cxn ang="0">
                  <a:pos x="4057" y="849"/>
                </a:cxn>
                <a:cxn ang="0">
                  <a:pos x="4382" y="735"/>
                </a:cxn>
                <a:cxn ang="0">
                  <a:pos x="4426" y="707"/>
                </a:cxn>
                <a:cxn ang="0">
                  <a:pos x="4466" y="667"/>
                </a:cxn>
                <a:cxn ang="0">
                  <a:pos x="4497" y="595"/>
                </a:cxn>
                <a:cxn ang="0">
                  <a:pos x="4517" y="559"/>
                </a:cxn>
                <a:cxn ang="0">
                  <a:pos x="4528" y="528"/>
                </a:cxn>
                <a:cxn ang="0">
                  <a:pos x="4528" y="515"/>
                </a:cxn>
                <a:cxn ang="0">
                  <a:pos x="4508" y="405"/>
                </a:cxn>
                <a:cxn ang="0">
                  <a:pos x="4494" y="375"/>
                </a:cxn>
                <a:cxn ang="0">
                  <a:pos x="4484" y="359"/>
                </a:cxn>
                <a:cxn ang="0">
                  <a:pos x="4466" y="341"/>
                </a:cxn>
                <a:cxn ang="0">
                  <a:pos x="4378" y="267"/>
                </a:cxn>
                <a:cxn ang="0">
                  <a:pos x="4274" y="205"/>
                </a:cxn>
                <a:cxn ang="0">
                  <a:pos x="4050" y="141"/>
                </a:cxn>
                <a:cxn ang="0">
                  <a:pos x="3092" y="7"/>
                </a:cxn>
                <a:cxn ang="0">
                  <a:pos x="2408" y="0"/>
                </a:cxn>
                <a:cxn ang="0">
                  <a:pos x="1913" y="27"/>
                </a:cxn>
                <a:cxn ang="0">
                  <a:pos x="1403" y="77"/>
                </a:cxn>
                <a:cxn ang="0">
                  <a:pos x="919" y="148"/>
                </a:cxn>
                <a:cxn ang="0">
                  <a:pos x="701" y="192"/>
                </a:cxn>
                <a:cxn ang="0">
                  <a:pos x="169" y="331"/>
                </a:cxn>
                <a:cxn ang="0">
                  <a:pos x="81" y="361"/>
                </a:cxn>
                <a:cxn ang="0">
                  <a:pos x="55" y="375"/>
                </a:cxn>
                <a:cxn ang="0">
                  <a:pos x="35" y="389"/>
                </a:cxn>
                <a:cxn ang="0">
                  <a:pos x="21" y="403"/>
                </a:cxn>
                <a:cxn ang="0">
                  <a:pos x="15" y="416"/>
                </a:cxn>
                <a:cxn ang="0">
                  <a:pos x="8" y="436"/>
                </a:cxn>
                <a:cxn ang="0">
                  <a:pos x="0" y="497"/>
                </a:cxn>
                <a:cxn ang="0">
                  <a:pos x="0" y="581"/>
                </a:cxn>
                <a:cxn ang="0">
                  <a:pos x="21" y="676"/>
                </a:cxn>
                <a:cxn ang="0">
                  <a:pos x="41" y="724"/>
                </a:cxn>
                <a:cxn ang="0">
                  <a:pos x="72" y="768"/>
                </a:cxn>
                <a:cxn ang="0">
                  <a:pos x="109" y="808"/>
                </a:cxn>
                <a:cxn ang="0">
                  <a:pos x="156" y="845"/>
                </a:cxn>
                <a:cxn ang="0">
                  <a:pos x="275" y="911"/>
                </a:cxn>
                <a:cxn ang="0">
                  <a:pos x="699" y="1043"/>
                </a:cxn>
                <a:cxn ang="0">
                  <a:pos x="1169" y="1131"/>
                </a:cxn>
                <a:cxn ang="0">
                  <a:pos x="1443" y="1160"/>
                </a:cxn>
                <a:cxn ang="0">
                  <a:pos x="1737" y="1175"/>
                </a:cxn>
              </a:cxnLst>
              <a:rect l="0" t="0" r="r" b="b"/>
              <a:pathLst>
                <a:path w="4528" h="1175">
                  <a:moveTo>
                    <a:pt x="1737" y="1175"/>
                  </a:moveTo>
                  <a:lnTo>
                    <a:pt x="2063" y="1168"/>
                  </a:lnTo>
                  <a:lnTo>
                    <a:pt x="2943" y="1087"/>
                  </a:lnTo>
                  <a:lnTo>
                    <a:pt x="3268" y="1036"/>
                  </a:lnTo>
                  <a:lnTo>
                    <a:pt x="4057" y="849"/>
                  </a:lnTo>
                  <a:lnTo>
                    <a:pt x="4382" y="735"/>
                  </a:lnTo>
                  <a:lnTo>
                    <a:pt x="4426" y="707"/>
                  </a:lnTo>
                  <a:lnTo>
                    <a:pt x="4466" y="667"/>
                  </a:lnTo>
                  <a:lnTo>
                    <a:pt x="4497" y="595"/>
                  </a:lnTo>
                  <a:lnTo>
                    <a:pt x="4517" y="559"/>
                  </a:lnTo>
                  <a:lnTo>
                    <a:pt x="4528" y="528"/>
                  </a:lnTo>
                  <a:lnTo>
                    <a:pt x="4528" y="515"/>
                  </a:lnTo>
                  <a:lnTo>
                    <a:pt x="4508" y="405"/>
                  </a:lnTo>
                  <a:lnTo>
                    <a:pt x="4494" y="375"/>
                  </a:lnTo>
                  <a:lnTo>
                    <a:pt x="4484" y="359"/>
                  </a:lnTo>
                  <a:lnTo>
                    <a:pt x="4466" y="341"/>
                  </a:lnTo>
                  <a:lnTo>
                    <a:pt x="4378" y="267"/>
                  </a:lnTo>
                  <a:lnTo>
                    <a:pt x="4274" y="205"/>
                  </a:lnTo>
                  <a:lnTo>
                    <a:pt x="4050" y="141"/>
                  </a:lnTo>
                  <a:lnTo>
                    <a:pt x="3092" y="7"/>
                  </a:lnTo>
                  <a:lnTo>
                    <a:pt x="2408" y="0"/>
                  </a:lnTo>
                  <a:lnTo>
                    <a:pt x="1913" y="27"/>
                  </a:lnTo>
                  <a:lnTo>
                    <a:pt x="1403" y="77"/>
                  </a:lnTo>
                  <a:lnTo>
                    <a:pt x="919" y="148"/>
                  </a:lnTo>
                  <a:lnTo>
                    <a:pt x="701" y="192"/>
                  </a:lnTo>
                  <a:lnTo>
                    <a:pt x="169" y="331"/>
                  </a:lnTo>
                  <a:lnTo>
                    <a:pt x="81" y="361"/>
                  </a:lnTo>
                  <a:lnTo>
                    <a:pt x="55" y="375"/>
                  </a:lnTo>
                  <a:lnTo>
                    <a:pt x="35" y="389"/>
                  </a:lnTo>
                  <a:lnTo>
                    <a:pt x="21" y="403"/>
                  </a:lnTo>
                  <a:lnTo>
                    <a:pt x="15" y="416"/>
                  </a:lnTo>
                  <a:lnTo>
                    <a:pt x="8" y="436"/>
                  </a:lnTo>
                  <a:lnTo>
                    <a:pt x="0" y="497"/>
                  </a:lnTo>
                  <a:lnTo>
                    <a:pt x="0" y="581"/>
                  </a:lnTo>
                  <a:lnTo>
                    <a:pt x="21" y="676"/>
                  </a:lnTo>
                  <a:lnTo>
                    <a:pt x="41" y="724"/>
                  </a:lnTo>
                  <a:lnTo>
                    <a:pt x="72" y="768"/>
                  </a:lnTo>
                  <a:lnTo>
                    <a:pt x="109" y="808"/>
                  </a:lnTo>
                  <a:lnTo>
                    <a:pt x="156" y="845"/>
                  </a:lnTo>
                  <a:lnTo>
                    <a:pt x="275" y="911"/>
                  </a:lnTo>
                  <a:lnTo>
                    <a:pt x="699" y="1043"/>
                  </a:lnTo>
                  <a:lnTo>
                    <a:pt x="1169" y="1131"/>
                  </a:lnTo>
                  <a:lnTo>
                    <a:pt x="1443" y="1160"/>
                  </a:lnTo>
                  <a:lnTo>
                    <a:pt x="1737" y="1175"/>
                  </a:lnTo>
                  <a:close/>
                </a:path>
              </a:pathLst>
            </a:custGeom>
            <a:solidFill>
              <a:srgbClr val="C7AB1D"/>
            </a:solidFill>
            <a:ln w="9525">
              <a:noFill/>
              <a:round/>
              <a:headEnd/>
              <a:tailEnd/>
            </a:ln>
          </p:spPr>
          <p:txBody>
            <a:bodyPr/>
            <a:lstStyle/>
            <a:p>
              <a:endParaRPr lang="en-US"/>
            </a:p>
          </p:txBody>
        </p:sp>
        <p:sp>
          <p:nvSpPr>
            <p:cNvPr id="152652" name="Freeform 76"/>
            <p:cNvSpPr>
              <a:spLocks/>
            </p:cNvSpPr>
            <p:nvPr/>
          </p:nvSpPr>
          <p:spPr bwMode="auto">
            <a:xfrm>
              <a:off x="2038" y="1610"/>
              <a:ext cx="3064" cy="269"/>
            </a:xfrm>
            <a:custGeom>
              <a:avLst/>
              <a:gdLst/>
              <a:ahLst/>
              <a:cxnLst>
                <a:cxn ang="0">
                  <a:pos x="8543" y="754"/>
                </a:cxn>
                <a:cxn ang="0">
                  <a:pos x="8987" y="778"/>
                </a:cxn>
                <a:cxn ang="0">
                  <a:pos x="9065" y="772"/>
                </a:cxn>
                <a:cxn ang="0">
                  <a:pos x="9085" y="768"/>
                </a:cxn>
                <a:cxn ang="0">
                  <a:pos x="9119" y="757"/>
                </a:cxn>
                <a:cxn ang="0">
                  <a:pos x="9139" y="748"/>
                </a:cxn>
                <a:cxn ang="0">
                  <a:pos x="9157" y="734"/>
                </a:cxn>
                <a:cxn ang="0">
                  <a:pos x="9166" y="717"/>
                </a:cxn>
                <a:cxn ang="0">
                  <a:pos x="9190" y="642"/>
                </a:cxn>
                <a:cxn ang="0">
                  <a:pos x="9194" y="618"/>
                </a:cxn>
                <a:cxn ang="0">
                  <a:pos x="9179" y="510"/>
                </a:cxn>
                <a:cxn ang="0">
                  <a:pos x="9173" y="490"/>
                </a:cxn>
                <a:cxn ang="0">
                  <a:pos x="9157" y="456"/>
                </a:cxn>
                <a:cxn ang="0">
                  <a:pos x="9153" y="442"/>
                </a:cxn>
                <a:cxn ang="0">
                  <a:pos x="9139" y="422"/>
                </a:cxn>
                <a:cxn ang="0">
                  <a:pos x="9126" y="412"/>
                </a:cxn>
                <a:cxn ang="0">
                  <a:pos x="9109" y="405"/>
                </a:cxn>
                <a:cxn ang="0">
                  <a:pos x="9062" y="392"/>
                </a:cxn>
                <a:cxn ang="0">
                  <a:pos x="7910" y="286"/>
                </a:cxn>
                <a:cxn ang="0">
                  <a:pos x="5104" y="110"/>
                </a:cxn>
                <a:cxn ang="0">
                  <a:pos x="4921" y="88"/>
                </a:cxn>
                <a:cxn ang="0">
                  <a:pos x="4662" y="37"/>
                </a:cxn>
                <a:cxn ang="0">
                  <a:pos x="4605" y="6"/>
                </a:cxn>
                <a:cxn ang="0">
                  <a:pos x="4578" y="0"/>
                </a:cxn>
                <a:cxn ang="0">
                  <a:pos x="4545" y="0"/>
                </a:cxn>
                <a:cxn ang="0">
                  <a:pos x="4464" y="9"/>
                </a:cxn>
                <a:cxn ang="0">
                  <a:pos x="3982" y="121"/>
                </a:cxn>
                <a:cxn ang="0">
                  <a:pos x="3250" y="222"/>
                </a:cxn>
                <a:cxn ang="0">
                  <a:pos x="3210" y="222"/>
                </a:cxn>
                <a:cxn ang="0">
                  <a:pos x="3180" y="226"/>
                </a:cxn>
                <a:cxn ang="0">
                  <a:pos x="3096" y="229"/>
                </a:cxn>
                <a:cxn ang="0">
                  <a:pos x="607" y="422"/>
                </a:cxn>
                <a:cxn ang="0">
                  <a:pos x="187" y="405"/>
                </a:cxn>
                <a:cxn ang="0">
                  <a:pos x="105" y="412"/>
                </a:cxn>
                <a:cxn ang="0">
                  <a:pos x="61" y="426"/>
                </a:cxn>
                <a:cxn ang="0">
                  <a:pos x="48" y="436"/>
                </a:cxn>
                <a:cxn ang="0">
                  <a:pos x="37" y="446"/>
                </a:cxn>
                <a:cxn ang="0">
                  <a:pos x="35" y="460"/>
                </a:cxn>
                <a:cxn ang="0">
                  <a:pos x="7" y="534"/>
                </a:cxn>
                <a:cxn ang="0">
                  <a:pos x="0" y="646"/>
                </a:cxn>
                <a:cxn ang="0">
                  <a:pos x="4" y="673"/>
                </a:cxn>
                <a:cxn ang="0">
                  <a:pos x="11" y="693"/>
                </a:cxn>
                <a:cxn ang="0">
                  <a:pos x="37" y="744"/>
                </a:cxn>
                <a:cxn ang="0">
                  <a:pos x="51" y="757"/>
                </a:cxn>
                <a:cxn ang="0">
                  <a:pos x="88" y="778"/>
                </a:cxn>
                <a:cxn ang="0">
                  <a:pos x="119" y="788"/>
                </a:cxn>
                <a:cxn ang="0">
                  <a:pos x="193" y="798"/>
                </a:cxn>
                <a:cxn ang="0">
                  <a:pos x="5178" y="734"/>
                </a:cxn>
                <a:cxn ang="0">
                  <a:pos x="6929" y="805"/>
                </a:cxn>
                <a:cxn ang="0">
                  <a:pos x="8543" y="754"/>
                </a:cxn>
              </a:cxnLst>
              <a:rect l="0" t="0" r="r" b="b"/>
              <a:pathLst>
                <a:path w="9194" h="805">
                  <a:moveTo>
                    <a:pt x="8543" y="754"/>
                  </a:moveTo>
                  <a:lnTo>
                    <a:pt x="8987" y="778"/>
                  </a:lnTo>
                  <a:lnTo>
                    <a:pt x="9065" y="772"/>
                  </a:lnTo>
                  <a:lnTo>
                    <a:pt x="9085" y="768"/>
                  </a:lnTo>
                  <a:lnTo>
                    <a:pt x="9119" y="757"/>
                  </a:lnTo>
                  <a:lnTo>
                    <a:pt x="9139" y="748"/>
                  </a:lnTo>
                  <a:lnTo>
                    <a:pt x="9157" y="734"/>
                  </a:lnTo>
                  <a:lnTo>
                    <a:pt x="9166" y="717"/>
                  </a:lnTo>
                  <a:lnTo>
                    <a:pt x="9190" y="642"/>
                  </a:lnTo>
                  <a:lnTo>
                    <a:pt x="9194" y="618"/>
                  </a:lnTo>
                  <a:lnTo>
                    <a:pt x="9179" y="510"/>
                  </a:lnTo>
                  <a:lnTo>
                    <a:pt x="9173" y="490"/>
                  </a:lnTo>
                  <a:lnTo>
                    <a:pt x="9157" y="456"/>
                  </a:lnTo>
                  <a:lnTo>
                    <a:pt x="9153" y="442"/>
                  </a:lnTo>
                  <a:lnTo>
                    <a:pt x="9139" y="422"/>
                  </a:lnTo>
                  <a:lnTo>
                    <a:pt x="9126" y="412"/>
                  </a:lnTo>
                  <a:lnTo>
                    <a:pt x="9109" y="405"/>
                  </a:lnTo>
                  <a:lnTo>
                    <a:pt x="9062" y="392"/>
                  </a:lnTo>
                  <a:lnTo>
                    <a:pt x="7910" y="286"/>
                  </a:lnTo>
                  <a:lnTo>
                    <a:pt x="5104" y="110"/>
                  </a:lnTo>
                  <a:lnTo>
                    <a:pt x="4921" y="88"/>
                  </a:lnTo>
                  <a:lnTo>
                    <a:pt x="4662" y="37"/>
                  </a:lnTo>
                  <a:lnTo>
                    <a:pt x="4605" y="6"/>
                  </a:lnTo>
                  <a:lnTo>
                    <a:pt x="4578" y="0"/>
                  </a:lnTo>
                  <a:lnTo>
                    <a:pt x="4545" y="0"/>
                  </a:lnTo>
                  <a:lnTo>
                    <a:pt x="4464" y="9"/>
                  </a:lnTo>
                  <a:lnTo>
                    <a:pt x="3982" y="121"/>
                  </a:lnTo>
                  <a:lnTo>
                    <a:pt x="3250" y="222"/>
                  </a:lnTo>
                  <a:lnTo>
                    <a:pt x="3210" y="222"/>
                  </a:lnTo>
                  <a:lnTo>
                    <a:pt x="3180" y="226"/>
                  </a:lnTo>
                  <a:lnTo>
                    <a:pt x="3096" y="229"/>
                  </a:lnTo>
                  <a:lnTo>
                    <a:pt x="607" y="422"/>
                  </a:lnTo>
                  <a:lnTo>
                    <a:pt x="187" y="405"/>
                  </a:lnTo>
                  <a:lnTo>
                    <a:pt x="105" y="412"/>
                  </a:lnTo>
                  <a:lnTo>
                    <a:pt x="61" y="426"/>
                  </a:lnTo>
                  <a:lnTo>
                    <a:pt x="48" y="436"/>
                  </a:lnTo>
                  <a:lnTo>
                    <a:pt x="37" y="446"/>
                  </a:lnTo>
                  <a:lnTo>
                    <a:pt x="35" y="460"/>
                  </a:lnTo>
                  <a:lnTo>
                    <a:pt x="7" y="534"/>
                  </a:lnTo>
                  <a:lnTo>
                    <a:pt x="0" y="646"/>
                  </a:lnTo>
                  <a:lnTo>
                    <a:pt x="4" y="673"/>
                  </a:lnTo>
                  <a:lnTo>
                    <a:pt x="11" y="693"/>
                  </a:lnTo>
                  <a:lnTo>
                    <a:pt x="37" y="744"/>
                  </a:lnTo>
                  <a:lnTo>
                    <a:pt x="51" y="757"/>
                  </a:lnTo>
                  <a:lnTo>
                    <a:pt x="88" y="778"/>
                  </a:lnTo>
                  <a:lnTo>
                    <a:pt x="119" y="788"/>
                  </a:lnTo>
                  <a:lnTo>
                    <a:pt x="193" y="798"/>
                  </a:lnTo>
                  <a:lnTo>
                    <a:pt x="5178" y="734"/>
                  </a:lnTo>
                  <a:lnTo>
                    <a:pt x="6929" y="805"/>
                  </a:lnTo>
                  <a:lnTo>
                    <a:pt x="8543" y="754"/>
                  </a:lnTo>
                  <a:close/>
                </a:path>
              </a:pathLst>
            </a:custGeom>
            <a:solidFill>
              <a:srgbClr val="AF9619"/>
            </a:solidFill>
            <a:ln w="9525">
              <a:noFill/>
              <a:round/>
              <a:headEnd/>
              <a:tailEnd/>
            </a:ln>
          </p:spPr>
          <p:txBody>
            <a:bodyPr/>
            <a:lstStyle/>
            <a:p>
              <a:endParaRPr lang="en-US"/>
            </a:p>
          </p:txBody>
        </p:sp>
        <p:sp>
          <p:nvSpPr>
            <p:cNvPr id="152653" name="Freeform 77"/>
            <p:cNvSpPr>
              <a:spLocks/>
            </p:cNvSpPr>
            <p:nvPr/>
          </p:nvSpPr>
          <p:spPr bwMode="auto">
            <a:xfrm>
              <a:off x="2087" y="1651"/>
              <a:ext cx="2971" cy="188"/>
            </a:xfrm>
            <a:custGeom>
              <a:avLst/>
              <a:gdLst/>
              <a:ahLst/>
              <a:cxnLst>
                <a:cxn ang="0">
                  <a:pos x="8824" y="352"/>
                </a:cxn>
                <a:cxn ang="0">
                  <a:pos x="8760" y="343"/>
                </a:cxn>
                <a:cxn ang="0">
                  <a:pos x="7128" y="196"/>
                </a:cxn>
                <a:cxn ang="0">
                  <a:pos x="5337" y="99"/>
                </a:cxn>
                <a:cxn ang="0">
                  <a:pos x="4713" y="48"/>
                </a:cxn>
                <a:cxn ang="0">
                  <a:pos x="4656" y="37"/>
                </a:cxn>
                <a:cxn ang="0">
                  <a:pos x="4416" y="0"/>
                </a:cxn>
                <a:cxn ang="0">
                  <a:pos x="4315" y="0"/>
                </a:cxn>
                <a:cxn ang="0">
                  <a:pos x="3675" y="105"/>
                </a:cxn>
                <a:cxn ang="0">
                  <a:pos x="3633" y="108"/>
                </a:cxn>
                <a:cxn ang="0">
                  <a:pos x="2848" y="207"/>
                </a:cxn>
                <a:cxn ang="0">
                  <a:pos x="268" y="420"/>
                </a:cxn>
                <a:cxn ang="0">
                  <a:pos x="106" y="423"/>
                </a:cxn>
                <a:cxn ang="0">
                  <a:pos x="35" y="431"/>
                </a:cxn>
                <a:cxn ang="0">
                  <a:pos x="14" y="437"/>
                </a:cxn>
                <a:cxn ang="0">
                  <a:pos x="4" y="444"/>
                </a:cxn>
                <a:cxn ang="0">
                  <a:pos x="0" y="453"/>
                </a:cxn>
                <a:cxn ang="0">
                  <a:pos x="4" y="464"/>
                </a:cxn>
                <a:cxn ang="0">
                  <a:pos x="14" y="475"/>
                </a:cxn>
                <a:cxn ang="0">
                  <a:pos x="38" y="495"/>
                </a:cxn>
                <a:cxn ang="0">
                  <a:pos x="44" y="501"/>
                </a:cxn>
                <a:cxn ang="0">
                  <a:pos x="58" y="519"/>
                </a:cxn>
                <a:cxn ang="0">
                  <a:pos x="86" y="545"/>
                </a:cxn>
                <a:cxn ang="0">
                  <a:pos x="123" y="559"/>
                </a:cxn>
                <a:cxn ang="0">
                  <a:pos x="146" y="563"/>
                </a:cxn>
                <a:cxn ang="0">
                  <a:pos x="200" y="565"/>
                </a:cxn>
                <a:cxn ang="0">
                  <a:pos x="407" y="552"/>
                </a:cxn>
                <a:cxn ang="0">
                  <a:pos x="2595" y="541"/>
                </a:cxn>
                <a:cxn ang="0">
                  <a:pos x="4992" y="481"/>
                </a:cxn>
                <a:cxn ang="0">
                  <a:pos x="5412" y="481"/>
                </a:cxn>
                <a:cxn ang="0">
                  <a:pos x="6404" y="535"/>
                </a:cxn>
                <a:cxn ang="0">
                  <a:pos x="7497" y="541"/>
                </a:cxn>
                <a:cxn ang="0">
                  <a:pos x="8777" y="525"/>
                </a:cxn>
                <a:cxn ang="0">
                  <a:pos x="8854" y="519"/>
                </a:cxn>
                <a:cxn ang="0">
                  <a:pos x="8878" y="511"/>
                </a:cxn>
                <a:cxn ang="0">
                  <a:pos x="8902" y="497"/>
                </a:cxn>
                <a:cxn ang="0">
                  <a:pos x="8913" y="481"/>
                </a:cxn>
                <a:cxn ang="0">
                  <a:pos x="8913" y="437"/>
                </a:cxn>
                <a:cxn ang="0">
                  <a:pos x="8905" y="407"/>
                </a:cxn>
                <a:cxn ang="0">
                  <a:pos x="8889" y="379"/>
                </a:cxn>
                <a:cxn ang="0">
                  <a:pos x="8852" y="359"/>
                </a:cxn>
                <a:cxn ang="0">
                  <a:pos x="8824" y="352"/>
                </a:cxn>
              </a:cxnLst>
              <a:rect l="0" t="0" r="r" b="b"/>
              <a:pathLst>
                <a:path w="8913" h="565">
                  <a:moveTo>
                    <a:pt x="8824" y="352"/>
                  </a:moveTo>
                  <a:lnTo>
                    <a:pt x="8760" y="343"/>
                  </a:lnTo>
                  <a:lnTo>
                    <a:pt x="7128" y="196"/>
                  </a:lnTo>
                  <a:lnTo>
                    <a:pt x="5337" y="99"/>
                  </a:lnTo>
                  <a:lnTo>
                    <a:pt x="4713" y="48"/>
                  </a:lnTo>
                  <a:lnTo>
                    <a:pt x="4656" y="37"/>
                  </a:lnTo>
                  <a:lnTo>
                    <a:pt x="4416" y="0"/>
                  </a:lnTo>
                  <a:lnTo>
                    <a:pt x="4315" y="0"/>
                  </a:lnTo>
                  <a:lnTo>
                    <a:pt x="3675" y="105"/>
                  </a:lnTo>
                  <a:lnTo>
                    <a:pt x="3633" y="108"/>
                  </a:lnTo>
                  <a:lnTo>
                    <a:pt x="2848" y="207"/>
                  </a:lnTo>
                  <a:lnTo>
                    <a:pt x="268" y="420"/>
                  </a:lnTo>
                  <a:lnTo>
                    <a:pt x="106" y="423"/>
                  </a:lnTo>
                  <a:lnTo>
                    <a:pt x="35" y="431"/>
                  </a:lnTo>
                  <a:lnTo>
                    <a:pt x="14" y="437"/>
                  </a:lnTo>
                  <a:lnTo>
                    <a:pt x="4" y="444"/>
                  </a:lnTo>
                  <a:lnTo>
                    <a:pt x="0" y="453"/>
                  </a:lnTo>
                  <a:lnTo>
                    <a:pt x="4" y="464"/>
                  </a:lnTo>
                  <a:lnTo>
                    <a:pt x="14" y="475"/>
                  </a:lnTo>
                  <a:lnTo>
                    <a:pt x="38" y="495"/>
                  </a:lnTo>
                  <a:lnTo>
                    <a:pt x="44" y="501"/>
                  </a:lnTo>
                  <a:lnTo>
                    <a:pt x="58" y="519"/>
                  </a:lnTo>
                  <a:lnTo>
                    <a:pt x="86" y="545"/>
                  </a:lnTo>
                  <a:lnTo>
                    <a:pt x="123" y="559"/>
                  </a:lnTo>
                  <a:lnTo>
                    <a:pt x="146" y="563"/>
                  </a:lnTo>
                  <a:lnTo>
                    <a:pt x="200" y="565"/>
                  </a:lnTo>
                  <a:lnTo>
                    <a:pt x="407" y="552"/>
                  </a:lnTo>
                  <a:lnTo>
                    <a:pt x="2595" y="541"/>
                  </a:lnTo>
                  <a:lnTo>
                    <a:pt x="4992" y="481"/>
                  </a:lnTo>
                  <a:lnTo>
                    <a:pt x="5412" y="481"/>
                  </a:lnTo>
                  <a:lnTo>
                    <a:pt x="6404" y="535"/>
                  </a:lnTo>
                  <a:lnTo>
                    <a:pt x="7497" y="541"/>
                  </a:lnTo>
                  <a:lnTo>
                    <a:pt x="8777" y="525"/>
                  </a:lnTo>
                  <a:lnTo>
                    <a:pt x="8854" y="519"/>
                  </a:lnTo>
                  <a:lnTo>
                    <a:pt x="8878" y="511"/>
                  </a:lnTo>
                  <a:lnTo>
                    <a:pt x="8902" y="497"/>
                  </a:lnTo>
                  <a:lnTo>
                    <a:pt x="8913" y="481"/>
                  </a:lnTo>
                  <a:lnTo>
                    <a:pt x="8913" y="437"/>
                  </a:lnTo>
                  <a:lnTo>
                    <a:pt x="8905" y="407"/>
                  </a:lnTo>
                  <a:lnTo>
                    <a:pt x="8889" y="379"/>
                  </a:lnTo>
                  <a:lnTo>
                    <a:pt x="8852" y="359"/>
                  </a:lnTo>
                  <a:lnTo>
                    <a:pt x="8824" y="352"/>
                  </a:lnTo>
                  <a:close/>
                </a:path>
              </a:pathLst>
            </a:custGeom>
            <a:solidFill>
              <a:srgbClr val="E1C229"/>
            </a:solidFill>
            <a:ln w="9525">
              <a:noFill/>
              <a:round/>
              <a:headEnd/>
              <a:tailEnd/>
            </a:ln>
          </p:spPr>
          <p:txBody>
            <a:bodyPr/>
            <a:lstStyle/>
            <a:p>
              <a:endParaRPr lang="en-US"/>
            </a:p>
          </p:txBody>
        </p:sp>
        <p:sp>
          <p:nvSpPr>
            <p:cNvPr id="152654" name="Freeform 78"/>
            <p:cNvSpPr>
              <a:spLocks/>
            </p:cNvSpPr>
            <p:nvPr/>
          </p:nvSpPr>
          <p:spPr bwMode="auto">
            <a:xfrm>
              <a:off x="3398" y="1860"/>
              <a:ext cx="265" cy="1603"/>
            </a:xfrm>
            <a:custGeom>
              <a:avLst/>
              <a:gdLst/>
              <a:ahLst/>
              <a:cxnLst>
                <a:cxn ang="0">
                  <a:pos x="16" y="75"/>
                </a:cxn>
                <a:cxn ang="0">
                  <a:pos x="7" y="132"/>
                </a:cxn>
                <a:cxn ang="0">
                  <a:pos x="0" y="231"/>
                </a:cxn>
                <a:cxn ang="0">
                  <a:pos x="95" y="3950"/>
                </a:cxn>
                <a:cxn ang="0">
                  <a:pos x="88" y="4601"/>
                </a:cxn>
                <a:cxn ang="0">
                  <a:pos x="84" y="4711"/>
                </a:cxn>
                <a:cxn ang="0">
                  <a:pos x="75" y="4759"/>
                </a:cxn>
                <a:cxn ang="0">
                  <a:pos x="71" y="4766"/>
                </a:cxn>
                <a:cxn ang="0">
                  <a:pos x="71" y="4770"/>
                </a:cxn>
                <a:cxn ang="0">
                  <a:pos x="75" y="4770"/>
                </a:cxn>
                <a:cxn ang="0">
                  <a:pos x="84" y="4777"/>
                </a:cxn>
                <a:cxn ang="0">
                  <a:pos x="135" y="4797"/>
                </a:cxn>
                <a:cxn ang="0">
                  <a:pos x="288" y="4807"/>
                </a:cxn>
                <a:cxn ang="0">
                  <a:pos x="656" y="4793"/>
                </a:cxn>
                <a:cxn ang="0">
                  <a:pos x="721" y="4783"/>
                </a:cxn>
                <a:cxn ang="0">
                  <a:pos x="755" y="4783"/>
                </a:cxn>
                <a:cxn ang="0">
                  <a:pos x="765" y="4779"/>
                </a:cxn>
                <a:cxn ang="0">
                  <a:pos x="772" y="4773"/>
                </a:cxn>
                <a:cxn ang="0">
                  <a:pos x="785" y="4695"/>
                </a:cxn>
                <a:cxn ang="0">
                  <a:pos x="795" y="4573"/>
                </a:cxn>
                <a:cxn ang="0">
                  <a:pos x="759" y="244"/>
                </a:cxn>
                <a:cxn ang="0">
                  <a:pos x="737" y="119"/>
                </a:cxn>
                <a:cxn ang="0">
                  <a:pos x="711" y="58"/>
                </a:cxn>
                <a:cxn ang="0">
                  <a:pos x="693" y="42"/>
                </a:cxn>
                <a:cxn ang="0">
                  <a:pos x="677" y="31"/>
                </a:cxn>
                <a:cxn ang="0">
                  <a:pos x="656" y="24"/>
                </a:cxn>
                <a:cxn ang="0">
                  <a:pos x="609" y="18"/>
                </a:cxn>
                <a:cxn ang="0">
                  <a:pos x="196" y="0"/>
                </a:cxn>
                <a:cxn ang="0">
                  <a:pos x="104" y="14"/>
                </a:cxn>
                <a:cxn ang="0">
                  <a:pos x="53" y="31"/>
                </a:cxn>
                <a:cxn ang="0">
                  <a:pos x="37" y="42"/>
                </a:cxn>
                <a:cxn ang="0">
                  <a:pos x="27" y="55"/>
                </a:cxn>
                <a:cxn ang="0">
                  <a:pos x="16" y="75"/>
                </a:cxn>
              </a:cxnLst>
              <a:rect l="0" t="0" r="r" b="b"/>
              <a:pathLst>
                <a:path w="795" h="4807">
                  <a:moveTo>
                    <a:pt x="16" y="75"/>
                  </a:moveTo>
                  <a:lnTo>
                    <a:pt x="7" y="132"/>
                  </a:lnTo>
                  <a:lnTo>
                    <a:pt x="0" y="231"/>
                  </a:lnTo>
                  <a:lnTo>
                    <a:pt x="95" y="3950"/>
                  </a:lnTo>
                  <a:lnTo>
                    <a:pt x="88" y="4601"/>
                  </a:lnTo>
                  <a:lnTo>
                    <a:pt x="84" y="4711"/>
                  </a:lnTo>
                  <a:lnTo>
                    <a:pt x="75" y="4759"/>
                  </a:lnTo>
                  <a:lnTo>
                    <a:pt x="71" y="4766"/>
                  </a:lnTo>
                  <a:lnTo>
                    <a:pt x="71" y="4770"/>
                  </a:lnTo>
                  <a:lnTo>
                    <a:pt x="75" y="4770"/>
                  </a:lnTo>
                  <a:lnTo>
                    <a:pt x="84" y="4777"/>
                  </a:lnTo>
                  <a:lnTo>
                    <a:pt x="135" y="4797"/>
                  </a:lnTo>
                  <a:lnTo>
                    <a:pt x="288" y="4807"/>
                  </a:lnTo>
                  <a:lnTo>
                    <a:pt x="656" y="4793"/>
                  </a:lnTo>
                  <a:lnTo>
                    <a:pt x="721" y="4783"/>
                  </a:lnTo>
                  <a:lnTo>
                    <a:pt x="755" y="4783"/>
                  </a:lnTo>
                  <a:lnTo>
                    <a:pt x="765" y="4779"/>
                  </a:lnTo>
                  <a:lnTo>
                    <a:pt x="772" y="4773"/>
                  </a:lnTo>
                  <a:lnTo>
                    <a:pt x="785" y="4695"/>
                  </a:lnTo>
                  <a:lnTo>
                    <a:pt x="795" y="4573"/>
                  </a:lnTo>
                  <a:lnTo>
                    <a:pt x="759" y="244"/>
                  </a:lnTo>
                  <a:lnTo>
                    <a:pt x="737" y="119"/>
                  </a:lnTo>
                  <a:lnTo>
                    <a:pt x="711" y="58"/>
                  </a:lnTo>
                  <a:lnTo>
                    <a:pt x="693" y="42"/>
                  </a:lnTo>
                  <a:lnTo>
                    <a:pt x="677" y="31"/>
                  </a:lnTo>
                  <a:lnTo>
                    <a:pt x="656" y="24"/>
                  </a:lnTo>
                  <a:lnTo>
                    <a:pt x="609" y="18"/>
                  </a:lnTo>
                  <a:lnTo>
                    <a:pt x="196" y="0"/>
                  </a:lnTo>
                  <a:lnTo>
                    <a:pt x="104" y="14"/>
                  </a:lnTo>
                  <a:lnTo>
                    <a:pt x="53" y="31"/>
                  </a:lnTo>
                  <a:lnTo>
                    <a:pt x="37" y="42"/>
                  </a:lnTo>
                  <a:lnTo>
                    <a:pt x="27" y="55"/>
                  </a:lnTo>
                  <a:lnTo>
                    <a:pt x="16" y="75"/>
                  </a:lnTo>
                  <a:close/>
                </a:path>
              </a:pathLst>
            </a:custGeom>
            <a:solidFill>
              <a:srgbClr val="A59E79"/>
            </a:solidFill>
            <a:ln w="9525">
              <a:noFill/>
              <a:round/>
              <a:headEnd/>
              <a:tailEnd/>
            </a:ln>
          </p:spPr>
          <p:txBody>
            <a:bodyPr/>
            <a:lstStyle/>
            <a:p>
              <a:endParaRPr lang="en-US"/>
            </a:p>
          </p:txBody>
        </p:sp>
        <p:sp>
          <p:nvSpPr>
            <p:cNvPr id="152655" name="Freeform 79"/>
            <p:cNvSpPr>
              <a:spLocks/>
            </p:cNvSpPr>
            <p:nvPr/>
          </p:nvSpPr>
          <p:spPr bwMode="auto">
            <a:xfrm>
              <a:off x="3434" y="1906"/>
              <a:ext cx="202" cy="1513"/>
            </a:xfrm>
            <a:custGeom>
              <a:avLst/>
              <a:gdLst/>
              <a:ahLst/>
              <a:cxnLst>
                <a:cxn ang="0">
                  <a:pos x="433" y="0"/>
                </a:cxn>
                <a:cxn ang="0">
                  <a:pos x="275" y="38"/>
                </a:cxn>
                <a:cxn ang="0">
                  <a:pos x="240" y="40"/>
                </a:cxn>
                <a:cxn ang="0">
                  <a:pos x="207" y="38"/>
                </a:cxn>
                <a:cxn ang="0">
                  <a:pos x="176" y="31"/>
                </a:cxn>
                <a:cxn ang="0">
                  <a:pos x="112" y="10"/>
                </a:cxn>
                <a:cxn ang="0">
                  <a:pos x="81" y="7"/>
                </a:cxn>
                <a:cxn ang="0">
                  <a:pos x="55" y="10"/>
                </a:cxn>
                <a:cxn ang="0">
                  <a:pos x="33" y="27"/>
                </a:cxn>
                <a:cxn ang="0">
                  <a:pos x="24" y="40"/>
                </a:cxn>
                <a:cxn ang="0">
                  <a:pos x="7" y="108"/>
                </a:cxn>
                <a:cxn ang="0">
                  <a:pos x="0" y="163"/>
                </a:cxn>
                <a:cxn ang="0">
                  <a:pos x="88" y="3814"/>
                </a:cxn>
                <a:cxn ang="0">
                  <a:pos x="77" y="4515"/>
                </a:cxn>
                <a:cxn ang="0">
                  <a:pos x="81" y="4525"/>
                </a:cxn>
                <a:cxn ang="0">
                  <a:pos x="81" y="4539"/>
                </a:cxn>
                <a:cxn ang="0">
                  <a:pos x="84" y="4539"/>
                </a:cxn>
                <a:cxn ang="0">
                  <a:pos x="84" y="4535"/>
                </a:cxn>
                <a:cxn ang="0">
                  <a:pos x="99" y="4529"/>
                </a:cxn>
                <a:cxn ang="0">
                  <a:pos x="108" y="4529"/>
                </a:cxn>
                <a:cxn ang="0">
                  <a:pos x="121" y="4531"/>
                </a:cxn>
                <a:cxn ang="0">
                  <a:pos x="139" y="4529"/>
                </a:cxn>
                <a:cxn ang="0">
                  <a:pos x="231" y="4505"/>
                </a:cxn>
                <a:cxn ang="0">
                  <a:pos x="281" y="4498"/>
                </a:cxn>
                <a:cxn ang="0">
                  <a:pos x="444" y="4505"/>
                </a:cxn>
                <a:cxn ang="0">
                  <a:pos x="504" y="4502"/>
                </a:cxn>
                <a:cxn ang="0">
                  <a:pos x="539" y="4495"/>
                </a:cxn>
                <a:cxn ang="0">
                  <a:pos x="552" y="4491"/>
                </a:cxn>
                <a:cxn ang="0">
                  <a:pos x="555" y="4487"/>
                </a:cxn>
                <a:cxn ang="0">
                  <a:pos x="563" y="4485"/>
                </a:cxn>
                <a:cxn ang="0">
                  <a:pos x="563" y="4465"/>
                </a:cxn>
                <a:cxn ang="0">
                  <a:pos x="565" y="4443"/>
                </a:cxn>
                <a:cxn ang="0">
                  <a:pos x="565" y="4417"/>
                </a:cxn>
                <a:cxn ang="0">
                  <a:pos x="569" y="4383"/>
                </a:cxn>
                <a:cxn ang="0">
                  <a:pos x="576" y="4028"/>
                </a:cxn>
                <a:cxn ang="0">
                  <a:pos x="607" y="2725"/>
                </a:cxn>
                <a:cxn ang="0">
                  <a:pos x="576" y="1861"/>
                </a:cxn>
                <a:cxn ang="0">
                  <a:pos x="555" y="427"/>
                </a:cxn>
                <a:cxn ang="0">
                  <a:pos x="555" y="91"/>
                </a:cxn>
                <a:cxn ang="0">
                  <a:pos x="541" y="40"/>
                </a:cxn>
                <a:cxn ang="0">
                  <a:pos x="525" y="20"/>
                </a:cxn>
                <a:cxn ang="0">
                  <a:pos x="501" y="7"/>
                </a:cxn>
                <a:cxn ang="0">
                  <a:pos x="471" y="0"/>
                </a:cxn>
                <a:cxn ang="0">
                  <a:pos x="433" y="0"/>
                </a:cxn>
              </a:cxnLst>
              <a:rect l="0" t="0" r="r" b="b"/>
              <a:pathLst>
                <a:path w="607" h="4539">
                  <a:moveTo>
                    <a:pt x="433" y="0"/>
                  </a:moveTo>
                  <a:lnTo>
                    <a:pt x="275" y="38"/>
                  </a:lnTo>
                  <a:lnTo>
                    <a:pt x="240" y="40"/>
                  </a:lnTo>
                  <a:lnTo>
                    <a:pt x="207" y="38"/>
                  </a:lnTo>
                  <a:lnTo>
                    <a:pt x="176" y="31"/>
                  </a:lnTo>
                  <a:lnTo>
                    <a:pt x="112" y="10"/>
                  </a:lnTo>
                  <a:lnTo>
                    <a:pt x="81" y="7"/>
                  </a:lnTo>
                  <a:lnTo>
                    <a:pt x="55" y="10"/>
                  </a:lnTo>
                  <a:lnTo>
                    <a:pt x="33" y="27"/>
                  </a:lnTo>
                  <a:lnTo>
                    <a:pt x="24" y="40"/>
                  </a:lnTo>
                  <a:lnTo>
                    <a:pt x="7" y="108"/>
                  </a:lnTo>
                  <a:lnTo>
                    <a:pt x="0" y="163"/>
                  </a:lnTo>
                  <a:lnTo>
                    <a:pt x="88" y="3814"/>
                  </a:lnTo>
                  <a:lnTo>
                    <a:pt x="77" y="4515"/>
                  </a:lnTo>
                  <a:lnTo>
                    <a:pt x="81" y="4525"/>
                  </a:lnTo>
                  <a:lnTo>
                    <a:pt x="81" y="4539"/>
                  </a:lnTo>
                  <a:lnTo>
                    <a:pt x="84" y="4539"/>
                  </a:lnTo>
                  <a:lnTo>
                    <a:pt x="84" y="4535"/>
                  </a:lnTo>
                  <a:lnTo>
                    <a:pt x="99" y="4529"/>
                  </a:lnTo>
                  <a:lnTo>
                    <a:pt x="108" y="4529"/>
                  </a:lnTo>
                  <a:lnTo>
                    <a:pt x="121" y="4531"/>
                  </a:lnTo>
                  <a:lnTo>
                    <a:pt x="139" y="4529"/>
                  </a:lnTo>
                  <a:lnTo>
                    <a:pt x="231" y="4505"/>
                  </a:lnTo>
                  <a:lnTo>
                    <a:pt x="281" y="4498"/>
                  </a:lnTo>
                  <a:lnTo>
                    <a:pt x="444" y="4505"/>
                  </a:lnTo>
                  <a:lnTo>
                    <a:pt x="504" y="4502"/>
                  </a:lnTo>
                  <a:lnTo>
                    <a:pt x="539" y="4495"/>
                  </a:lnTo>
                  <a:lnTo>
                    <a:pt x="552" y="4491"/>
                  </a:lnTo>
                  <a:lnTo>
                    <a:pt x="555" y="4487"/>
                  </a:lnTo>
                  <a:lnTo>
                    <a:pt x="563" y="4485"/>
                  </a:lnTo>
                  <a:lnTo>
                    <a:pt x="563" y="4465"/>
                  </a:lnTo>
                  <a:lnTo>
                    <a:pt x="565" y="4443"/>
                  </a:lnTo>
                  <a:lnTo>
                    <a:pt x="565" y="4417"/>
                  </a:lnTo>
                  <a:lnTo>
                    <a:pt x="569" y="4383"/>
                  </a:lnTo>
                  <a:lnTo>
                    <a:pt x="576" y="4028"/>
                  </a:lnTo>
                  <a:lnTo>
                    <a:pt x="607" y="2725"/>
                  </a:lnTo>
                  <a:lnTo>
                    <a:pt x="576" y="1861"/>
                  </a:lnTo>
                  <a:lnTo>
                    <a:pt x="555" y="427"/>
                  </a:lnTo>
                  <a:lnTo>
                    <a:pt x="555" y="91"/>
                  </a:lnTo>
                  <a:lnTo>
                    <a:pt x="541" y="40"/>
                  </a:lnTo>
                  <a:lnTo>
                    <a:pt x="525" y="20"/>
                  </a:lnTo>
                  <a:lnTo>
                    <a:pt x="501" y="7"/>
                  </a:lnTo>
                  <a:lnTo>
                    <a:pt x="471" y="0"/>
                  </a:lnTo>
                  <a:lnTo>
                    <a:pt x="433" y="0"/>
                  </a:lnTo>
                  <a:close/>
                </a:path>
              </a:pathLst>
            </a:custGeom>
            <a:solidFill>
              <a:srgbClr val="BFBA9F"/>
            </a:solidFill>
            <a:ln w="9525">
              <a:noFill/>
              <a:round/>
              <a:headEnd/>
              <a:tailEnd/>
            </a:ln>
          </p:spPr>
          <p:txBody>
            <a:bodyPr/>
            <a:lstStyle/>
            <a:p>
              <a:endParaRPr lang="en-US"/>
            </a:p>
          </p:txBody>
        </p:sp>
        <p:sp>
          <p:nvSpPr>
            <p:cNvPr id="152656" name="Freeform 80"/>
            <p:cNvSpPr>
              <a:spLocks/>
            </p:cNvSpPr>
            <p:nvPr/>
          </p:nvSpPr>
          <p:spPr bwMode="auto">
            <a:xfrm>
              <a:off x="3320" y="1609"/>
              <a:ext cx="426" cy="452"/>
            </a:xfrm>
            <a:custGeom>
              <a:avLst/>
              <a:gdLst/>
              <a:ahLst/>
              <a:cxnLst>
                <a:cxn ang="0">
                  <a:pos x="356" y="17"/>
                </a:cxn>
                <a:cxn ang="0">
                  <a:pos x="299" y="6"/>
                </a:cxn>
                <a:cxn ang="0">
                  <a:pos x="82" y="0"/>
                </a:cxn>
                <a:cxn ang="0">
                  <a:pos x="42" y="13"/>
                </a:cxn>
                <a:cxn ang="0">
                  <a:pos x="24" y="26"/>
                </a:cxn>
                <a:cxn ang="0">
                  <a:pos x="8" y="68"/>
                </a:cxn>
                <a:cxn ang="0">
                  <a:pos x="0" y="125"/>
                </a:cxn>
                <a:cxn ang="0">
                  <a:pos x="24" y="765"/>
                </a:cxn>
                <a:cxn ang="0">
                  <a:pos x="18" y="853"/>
                </a:cxn>
                <a:cxn ang="0">
                  <a:pos x="24" y="890"/>
                </a:cxn>
                <a:cxn ang="0">
                  <a:pos x="38" y="921"/>
                </a:cxn>
                <a:cxn ang="0">
                  <a:pos x="75" y="952"/>
                </a:cxn>
                <a:cxn ang="0">
                  <a:pos x="136" y="992"/>
                </a:cxn>
                <a:cxn ang="0">
                  <a:pos x="418" y="1161"/>
                </a:cxn>
                <a:cxn ang="0">
                  <a:pos x="512" y="1235"/>
                </a:cxn>
                <a:cxn ang="0">
                  <a:pos x="563" y="1293"/>
                </a:cxn>
                <a:cxn ang="0">
                  <a:pos x="611" y="1337"/>
                </a:cxn>
                <a:cxn ang="0">
                  <a:pos x="634" y="1350"/>
                </a:cxn>
                <a:cxn ang="0">
                  <a:pos x="655" y="1357"/>
                </a:cxn>
                <a:cxn ang="0">
                  <a:pos x="675" y="1357"/>
                </a:cxn>
                <a:cxn ang="0">
                  <a:pos x="688" y="1347"/>
                </a:cxn>
                <a:cxn ang="0">
                  <a:pos x="702" y="1333"/>
                </a:cxn>
                <a:cxn ang="0">
                  <a:pos x="766" y="1245"/>
                </a:cxn>
                <a:cxn ang="0">
                  <a:pos x="1166" y="921"/>
                </a:cxn>
                <a:cxn ang="0">
                  <a:pos x="1243" y="833"/>
                </a:cxn>
                <a:cxn ang="0">
                  <a:pos x="1260" y="802"/>
                </a:cxn>
                <a:cxn ang="0">
                  <a:pos x="1274" y="758"/>
                </a:cxn>
                <a:cxn ang="0">
                  <a:pos x="1280" y="701"/>
                </a:cxn>
                <a:cxn ang="0">
                  <a:pos x="1271" y="213"/>
                </a:cxn>
                <a:cxn ang="0">
                  <a:pos x="1258" y="108"/>
                </a:cxn>
                <a:cxn ang="0">
                  <a:pos x="1251" y="85"/>
                </a:cxn>
                <a:cxn ang="0">
                  <a:pos x="1236" y="68"/>
                </a:cxn>
                <a:cxn ang="0">
                  <a:pos x="1214" y="57"/>
                </a:cxn>
                <a:cxn ang="0">
                  <a:pos x="1172" y="50"/>
                </a:cxn>
                <a:cxn ang="0">
                  <a:pos x="1030" y="54"/>
                </a:cxn>
                <a:cxn ang="0">
                  <a:pos x="976" y="64"/>
                </a:cxn>
                <a:cxn ang="0">
                  <a:pos x="919" y="85"/>
                </a:cxn>
                <a:cxn ang="0">
                  <a:pos x="884" y="108"/>
                </a:cxn>
                <a:cxn ang="0">
                  <a:pos x="875" y="118"/>
                </a:cxn>
                <a:cxn ang="0">
                  <a:pos x="868" y="132"/>
                </a:cxn>
                <a:cxn ang="0">
                  <a:pos x="868" y="180"/>
                </a:cxn>
                <a:cxn ang="0">
                  <a:pos x="875" y="206"/>
                </a:cxn>
                <a:cxn ang="0">
                  <a:pos x="878" y="240"/>
                </a:cxn>
                <a:cxn ang="0">
                  <a:pos x="895" y="338"/>
                </a:cxn>
                <a:cxn ang="0">
                  <a:pos x="898" y="369"/>
                </a:cxn>
                <a:cxn ang="0">
                  <a:pos x="895" y="430"/>
                </a:cxn>
                <a:cxn ang="0">
                  <a:pos x="884" y="460"/>
                </a:cxn>
                <a:cxn ang="0">
                  <a:pos x="871" y="484"/>
                </a:cxn>
                <a:cxn ang="0">
                  <a:pos x="847" y="504"/>
                </a:cxn>
                <a:cxn ang="0">
                  <a:pos x="816" y="518"/>
                </a:cxn>
                <a:cxn ang="0">
                  <a:pos x="515" y="532"/>
                </a:cxn>
                <a:cxn ang="0">
                  <a:pos x="482" y="528"/>
                </a:cxn>
                <a:cxn ang="0">
                  <a:pos x="431" y="525"/>
                </a:cxn>
                <a:cxn ang="0">
                  <a:pos x="400" y="518"/>
                </a:cxn>
                <a:cxn ang="0">
                  <a:pos x="383" y="512"/>
                </a:cxn>
                <a:cxn ang="0">
                  <a:pos x="376" y="504"/>
                </a:cxn>
                <a:cxn ang="0">
                  <a:pos x="370" y="484"/>
                </a:cxn>
                <a:cxn ang="0">
                  <a:pos x="370" y="437"/>
                </a:cxn>
                <a:cxn ang="0">
                  <a:pos x="400" y="200"/>
                </a:cxn>
                <a:cxn ang="0">
                  <a:pos x="398" y="81"/>
                </a:cxn>
                <a:cxn ang="0">
                  <a:pos x="387" y="50"/>
                </a:cxn>
                <a:cxn ang="0">
                  <a:pos x="370" y="26"/>
                </a:cxn>
                <a:cxn ang="0">
                  <a:pos x="356" y="17"/>
                </a:cxn>
              </a:cxnLst>
              <a:rect l="0" t="0" r="r" b="b"/>
              <a:pathLst>
                <a:path w="1280" h="1357">
                  <a:moveTo>
                    <a:pt x="356" y="17"/>
                  </a:moveTo>
                  <a:lnTo>
                    <a:pt x="299" y="6"/>
                  </a:lnTo>
                  <a:lnTo>
                    <a:pt x="82" y="0"/>
                  </a:lnTo>
                  <a:lnTo>
                    <a:pt x="42" y="13"/>
                  </a:lnTo>
                  <a:lnTo>
                    <a:pt x="24" y="26"/>
                  </a:lnTo>
                  <a:lnTo>
                    <a:pt x="8" y="68"/>
                  </a:lnTo>
                  <a:lnTo>
                    <a:pt x="0" y="125"/>
                  </a:lnTo>
                  <a:lnTo>
                    <a:pt x="24" y="765"/>
                  </a:lnTo>
                  <a:lnTo>
                    <a:pt x="18" y="853"/>
                  </a:lnTo>
                  <a:lnTo>
                    <a:pt x="24" y="890"/>
                  </a:lnTo>
                  <a:lnTo>
                    <a:pt x="38" y="921"/>
                  </a:lnTo>
                  <a:lnTo>
                    <a:pt x="75" y="952"/>
                  </a:lnTo>
                  <a:lnTo>
                    <a:pt x="136" y="992"/>
                  </a:lnTo>
                  <a:lnTo>
                    <a:pt x="418" y="1161"/>
                  </a:lnTo>
                  <a:lnTo>
                    <a:pt x="512" y="1235"/>
                  </a:lnTo>
                  <a:lnTo>
                    <a:pt x="563" y="1293"/>
                  </a:lnTo>
                  <a:lnTo>
                    <a:pt x="611" y="1337"/>
                  </a:lnTo>
                  <a:lnTo>
                    <a:pt x="634" y="1350"/>
                  </a:lnTo>
                  <a:lnTo>
                    <a:pt x="655" y="1357"/>
                  </a:lnTo>
                  <a:lnTo>
                    <a:pt x="675" y="1357"/>
                  </a:lnTo>
                  <a:lnTo>
                    <a:pt x="688" y="1347"/>
                  </a:lnTo>
                  <a:lnTo>
                    <a:pt x="702" y="1333"/>
                  </a:lnTo>
                  <a:lnTo>
                    <a:pt x="766" y="1245"/>
                  </a:lnTo>
                  <a:lnTo>
                    <a:pt x="1166" y="921"/>
                  </a:lnTo>
                  <a:lnTo>
                    <a:pt x="1243" y="833"/>
                  </a:lnTo>
                  <a:lnTo>
                    <a:pt x="1260" y="802"/>
                  </a:lnTo>
                  <a:lnTo>
                    <a:pt x="1274" y="758"/>
                  </a:lnTo>
                  <a:lnTo>
                    <a:pt x="1280" y="701"/>
                  </a:lnTo>
                  <a:lnTo>
                    <a:pt x="1271" y="213"/>
                  </a:lnTo>
                  <a:lnTo>
                    <a:pt x="1258" y="108"/>
                  </a:lnTo>
                  <a:lnTo>
                    <a:pt x="1251" y="85"/>
                  </a:lnTo>
                  <a:lnTo>
                    <a:pt x="1236" y="68"/>
                  </a:lnTo>
                  <a:lnTo>
                    <a:pt x="1214" y="57"/>
                  </a:lnTo>
                  <a:lnTo>
                    <a:pt x="1172" y="50"/>
                  </a:lnTo>
                  <a:lnTo>
                    <a:pt x="1030" y="54"/>
                  </a:lnTo>
                  <a:lnTo>
                    <a:pt x="976" y="64"/>
                  </a:lnTo>
                  <a:lnTo>
                    <a:pt x="919" y="85"/>
                  </a:lnTo>
                  <a:lnTo>
                    <a:pt x="884" y="108"/>
                  </a:lnTo>
                  <a:lnTo>
                    <a:pt x="875" y="118"/>
                  </a:lnTo>
                  <a:lnTo>
                    <a:pt x="868" y="132"/>
                  </a:lnTo>
                  <a:lnTo>
                    <a:pt x="868" y="180"/>
                  </a:lnTo>
                  <a:lnTo>
                    <a:pt x="875" y="206"/>
                  </a:lnTo>
                  <a:lnTo>
                    <a:pt x="878" y="240"/>
                  </a:lnTo>
                  <a:lnTo>
                    <a:pt x="895" y="338"/>
                  </a:lnTo>
                  <a:lnTo>
                    <a:pt x="898" y="369"/>
                  </a:lnTo>
                  <a:lnTo>
                    <a:pt x="895" y="430"/>
                  </a:lnTo>
                  <a:lnTo>
                    <a:pt x="884" y="460"/>
                  </a:lnTo>
                  <a:lnTo>
                    <a:pt x="871" y="484"/>
                  </a:lnTo>
                  <a:lnTo>
                    <a:pt x="847" y="504"/>
                  </a:lnTo>
                  <a:lnTo>
                    <a:pt x="816" y="518"/>
                  </a:lnTo>
                  <a:lnTo>
                    <a:pt x="515" y="532"/>
                  </a:lnTo>
                  <a:lnTo>
                    <a:pt x="482" y="528"/>
                  </a:lnTo>
                  <a:lnTo>
                    <a:pt x="431" y="525"/>
                  </a:lnTo>
                  <a:lnTo>
                    <a:pt x="400" y="518"/>
                  </a:lnTo>
                  <a:lnTo>
                    <a:pt x="383" y="512"/>
                  </a:lnTo>
                  <a:lnTo>
                    <a:pt x="376" y="504"/>
                  </a:lnTo>
                  <a:lnTo>
                    <a:pt x="370" y="484"/>
                  </a:lnTo>
                  <a:lnTo>
                    <a:pt x="370" y="437"/>
                  </a:lnTo>
                  <a:lnTo>
                    <a:pt x="400" y="200"/>
                  </a:lnTo>
                  <a:lnTo>
                    <a:pt x="398" y="81"/>
                  </a:lnTo>
                  <a:lnTo>
                    <a:pt x="387" y="50"/>
                  </a:lnTo>
                  <a:lnTo>
                    <a:pt x="370" y="26"/>
                  </a:lnTo>
                  <a:lnTo>
                    <a:pt x="356" y="17"/>
                  </a:lnTo>
                  <a:close/>
                </a:path>
              </a:pathLst>
            </a:custGeom>
            <a:solidFill>
              <a:srgbClr val="AF9619"/>
            </a:solidFill>
            <a:ln w="9525">
              <a:noFill/>
              <a:round/>
              <a:headEnd/>
              <a:tailEnd/>
            </a:ln>
          </p:spPr>
          <p:txBody>
            <a:bodyPr/>
            <a:lstStyle/>
            <a:p>
              <a:endParaRPr lang="en-US"/>
            </a:p>
          </p:txBody>
        </p:sp>
        <p:sp>
          <p:nvSpPr>
            <p:cNvPr id="152657" name="Freeform 81"/>
            <p:cNvSpPr>
              <a:spLocks/>
            </p:cNvSpPr>
            <p:nvPr/>
          </p:nvSpPr>
          <p:spPr bwMode="auto">
            <a:xfrm>
              <a:off x="3350" y="1648"/>
              <a:ext cx="365" cy="356"/>
            </a:xfrm>
            <a:custGeom>
              <a:avLst/>
              <a:gdLst/>
              <a:ahLst/>
              <a:cxnLst>
                <a:cxn ang="0">
                  <a:pos x="210" y="11"/>
                </a:cxn>
                <a:cxn ang="0">
                  <a:pos x="163" y="0"/>
                </a:cxn>
                <a:cxn ang="0">
                  <a:pos x="95" y="11"/>
                </a:cxn>
                <a:cxn ang="0">
                  <a:pos x="27" y="14"/>
                </a:cxn>
                <a:cxn ang="0">
                  <a:pos x="11" y="38"/>
                </a:cxn>
                <a:cxn ang="0">
                  <a:pos x="0" y="95"/>
                </a:cxn>
                <a:cxn ang="0">
                  <a:pos x="34" y="724"/>
                </a:cxn>
                <a:cxn ang="0">
                  <a:pos x="62" y="775"/>
                </a:cxn>
                <a:cxn ang="0">
                  <a:pos x="106" y="806"/>
                </a:cxn>
                <a:cxn ang="0">
                  <a:pos x="258" y="874"/>
                </a:cxn>
                <a:cxn ang="0">
                  <a:pos x="526" y="1067"/>
                </a:cxn>
                <a:cxn ang="0">
                  <a:pos x="579" y="1060"/>
                </a:cxn>
                <a:cxn ang="0">
                  <a:pos x="702" y="985"/>
                </a:cxn>
                <a:cxn ang="0">
                  <a:pos x="1043" y="708"/>
                </a:cxn>
                <a:cxn ang="0">
                  <a:pos x="1087" y="658"/>
                </a:cxn>
                <a:cxn ang="0">
                  <a:pos x="1091" y="606"/>
                </a:cxn>
                <a:cxn ang="0">
                  <a:pos x="1091" y="128"/>
                </a:cxn>
                <a:cxn ang="0">
                  <a:pos x="1087" y="92"/>
                </a:cxn>
                <a:cxn ang="0">
                  <a:pos x="1071" y="51"/>
                </a:cxn>
                <a:cxn ang="0">
                  <a:pos x="1050" y="40"/>
                </a:cxn>
                <a:cxn ang="0">
                  <a:pos x="942" y="55"/>
                </a:cxn>
                <a:cxn ang="0">
                  <a:pos x="904" y="58"/>
                </a:cxn>
                <a:cxn ang="0">
                  <a:pos x="884" y="75"/>
                </a:cxn>
                <a:cxn ang="0">
                  <a:pos x="878" y="150"/>
                </a:cxn>
                <a:cxn ang="0">
                  <a:pos x="891" y="420"/>
                </a:cxn>
                <a:cxn ang="0">
                  <a:pos x="874" y="467"/>
                </a:cxn>
                <a:cxn ang="0">
                  <a:pos x="840" y="488"/>
                </a:cxn>
                <a:cxn ang="0">
                  <a:pos x="783" y="504"/>
                </a:cxn>
                <a:cxn ang="0">
                  <a:pos x="532" y="522"/>
                </a:cxn>
                <a:cxn ang="0">
                  <a:pos x="254" y="504"/>
                </a:cxn>
                <a:cxn ang="0">
                  <a:pos x="218" y="478"/>
                </a:cxn>
                <a:cxn ang="0">
                  <a:pos x="190" y="394"/>
                </a:cxn>
                <a:cxn ang="0">
                  <a:pos x="194" y="156"/>
                </a:cxn>
                <a:cxn ang="0">
                  <a:pos x="220" y="34"/>
                </a:cxn>
              </a:cxnLst>
              <a:rect l="0" t="0" r="r" b="b"/>
              <a:pathLst>
                <a:path w="1094" h="1067">
                  <a:moveTo>
                    <a:pt x="218" y="20"/>
                  </a:moveTo>
                  <a:lnTo>
                    <a:pt x="210" y="11"/>
                  </a:lnTo>
                  <a:lnTo>
                    <a:pt x="196" y="4"/>
                  </a:lnTo>
                  <a:lnTo>
                    <a:pt x="163" y="0"/>
                  </a:lnTo>
                  <a:lnTo>
                    <a:pt x="108" y="7"/>
                  </a:lnTo>
                  <a:lnTo>
                    <a:pt x="95" y="11"/>
                  </a:lnTo>
                  <a:lnTo>
                    <a:pt x="40" y="11"/>
                  </a:lnTo>
                  <a:lnTo>
                    <a:pt x="27" y="14"/>
                  </a:lnTo>
                  <a:lnTo>
                    <a:pt x="18" y="24"/>
                  </a:lnTo>
                  <a:lnTo>
                    <a:pt x="11" y="38"/>
                  </a:lnTo>
                  <a:lnTo>
                    <a:pt x="4" y="62"/>
                  </a:lnTo>
                  <a:lnTo>
                    <a:pt x="0" y="95"/>
                  </a:lnTo>
                  <a:lnTo>
                    <a:pt x="27" y="694"/>
                  </a:lnTo>
                  <a:lnTo>
                    <a:pt x="34" y="724"/>
                  </a:lnTo>
                  <a:lnTo>
                    <a:pt x="44" y="752"/>
                  </a:lnTo>
                  <a:lnTo>
                    <a:pt x="62" y="775"/>
                  </a:lnTo>
                  <a:lnTo>
                    <a:pt x="82" y="792"/>
                  </a:lnTo>
                  <a:lnTo>
                    <a:pt x="106" y="806"/>
                  </a:lnTo>
                  <a:lnTo>
                    <a:pt x="227" y="856"/>
                  </a:lnTo>
                  <a:lnTo>
                    <a:pt x="258" y="874"/>
                  </a:lnTo>
                  <a:lnTo>
                    <a:pt x="467" y="1047"/>
                  </a:lnTo>
                  <a:lnTo>
                    <a:pt x="526" y="1067"/>
                  </a:lnTo>
                  <a:lnTo>
                    <a:pt x="542" y="1067"/>
                  </a:lnTo>
                  <a:lnTo>
                    <a:pt x="579" y="1060"/>
                  </a:lnTo>
                  <a:lnTo>
                    <a:pt x="620" y="1043"/>
                  </a:lnTo>
                  <a:lnTo>
                    <a:pt x="702" y="985"/>
                  </a:lnTo>
                  <a:lnTo>
                    <a:pt x="814" y="880"/>
                  </a:lnTo>
                  <a:lnTo>
                    <a:pt x="1043" y="708"/>
                  </a:lnTo>
                  <a:lnTo>
                    <a:pt x="1074" y="678"/>
                  </a:lnTo>
                  <a:lnTo>
                    <a:pt x="1087" y="658"/>
                  </a:lnTo>
                  <a:lnTo>
                    <a:pt x="1087" y="627"/>
                  </a:lnTo>
                  <a:lnTo>
                    <a:pt x="1091" y="606"/>
                  </a:lnTo>
                  <a:lnTo>
                    <a:pt x="1094" y="542"/>
                  </a:lnTo>
                  <a:lnTo>
                    <a:pt x="1091" y="128"/>
                  </a:lnTo>
                  <a:lnTo>
                    <a:pt x="1087" y="108"/>
                  </a:lnTo>
                  <a:lnTo>
                    <a:pt x="1087" y="92"/>
                  </a:lnTo>
                  <a:lnTo>
                    <a:pt x="1080" y="68"/>
                  </a:lnTo>
                  <a:lnTo>
                    <a:pt x="1071" y="51"/>
                  </a:lnTo>
                  <a:lnTo>
                    <a:pt x="1060" y="44"/>
                  </a:lnTo>
                  <a:lnTo>
                    <a:pt x="1050" y="40"/>
                  </a:lnTo>
                  <a:lnTo>
                    <a:pt x="1023" y="40"/>
                  </a:lnTo>
                  <a:lnTo>
                    <a:pt x="942" y="55"/>
                  </a:lnTo>
                  <a:lnTo>
                    <a:pt x="915" y="55"/>
                  </a:lnTo>
                  <a:lnTo>
                    <a:pt x="904" y="58"/>
                  </a:lnTo>
                  <a:lnTo>
                    <a:pt x="891" y="64"/>
                  </a:lnTo>
                  <a:lnTo>
                    <a:pt x="884" y="75"/>
                  </a:lnTo>
                  <a:lnTo>
                    <a:pt x="878" y="92"/>
                  </a:lnTo>
                  <a:lnTo>
                    <a:pt x="878" y="150"/>
                  </a:lnTo>
                  <a:lnTo>
                    <a:pt x="902" y="346"/>
                  </a:lnTo>
                  <a:lnTo>
                    <a:pt x="891" y="420"/>
                  </a:lnTo>
                  <a:lnTo>
                    <a:pt x="880" y="454"/>
                  </a:lnTo>
                  <a:lnTo>
                    <a:pt x="874" y="467"/>
                  </a:lnTo>
                  <a:lnTo>
                    <a:pt x="860" y="478"/>
                  </a:lnTo>
                  <a:lnTo>
                    <a:pt x="840" y="488"/>
                  </a:lnTo>
                  <a:lnTo>
                    <a:pt x="816" y="498"/>
                  </a:lnTo>
                  <a:lnTo>
                    <a:pt x="783" y="504"/>
                  </a:lnTo>
                  <a:lnTo>
                    <a:pt x="636" y="518"/>
                  </a:lnTo>
                  <a:lnTo>
                    <a:pt x="532" y="522"/>
                  </a:lnTo>
                  <a:lnTo>
                    <a:pt x="308" y="515"/>
                  </a:lnTo>
                  <a:lnTo>
                    <a:pt x="254" y="504"/>
                  </a:lnTo>
                  <a:lnTo>
                    <a:pt x="234" y="495"/>
                  </a:lnTo>
                  <a:lnTo>
                    <a:pt x="218" y="478"/>
                  </a:lnTo>
                  <a:lnTo>
                    <a:pt x="203" y="454"/>
                  </a:lnTo>
                  <a:lnTo>
                    <a:pt x="190" y="394"/>
                  </a:lnTo>
                  <a:lnTo>
                    <a:pt x="187" y="214"/>
                  </a:lnTo>
                  <a:lnTo>
                    <a:pt x="194" y="156"/>
                  </a:lnTo>
                  <a:lnTo>
                    <a:pt x="218" y="55"/>
                  </a:lnTo>
                  <a:lnTo>
                    <a:pt x="220" y="34"/>
                  </a:lnTo>
                  <a:lnTo>
                    <a:pt x="218" y="20"/>
                  </a:lnTo>
                  <a:close/>
                </a:path>
              </a:pathLst>
            </a:custGeom>
            <a:solidFill>
              <a:srgbClr val="E1C229"/>
            </a:solidFill>
            <a:ln w="9525">
              <a:noFill/>
              <a:round/>
              <a:headEnd/>
              <a:tailEnd/>
            </a:ln>
          </p:spPr>
          <p:txBody>
            <a:bodyPr/>
            <a:lstStyle/>
            <a:p>
              <a:endParaRPr lang="en-US"/>
            </a:p>
          </p:txBody>
        </p:sp>
        <p:sp>
          <p:nvSpPr>
            <p:cNvPr id="152658" name="Freeform 82"/>
            <p:cNvSpPr>
              <a:spLocks/>
            </p:cNvSpPr>
            <p:nvPr/>
          </p:nvSpPr>
          <p:spPr bwMode="auto">
            <a:xfrm>
              <a:off x="3504" y="1687"/>
              <a:ext cx="47" cy="47"/>
            </a:xfrm>
            <a:custGeom>
              <a:avLst/>
              <a:gdLst/>
              <a:ahLst/>
              <a:cxnLst>
                <a:cxn ang="0">
                  <a:pos x="143" y="72"/>
                </a:cxn>
                <a:cxn ang="0">
                  <a:pos x="142" y="56"/>
                </a:cxn>
                <a:cxn ang="0">
                  <a:pos x="138" y="43"/>
                </a:cxn>
                <a:cxn ang="0">
                  <a:pos x="131" y="31"/>
                </a:cxn>
                <a:cxn ang="0">
                  <a:pos x="123" y="20"/>
                </a:cxn>
                <a:cxn ang="0">
                  <a:pos x="111" y="11"/>
                </a:cxn>
                <a:cxn ang="0">
                  <a:pos x="99" y="4"/>
                </a:cxn>
                <a:cxn ang="0">
                  <a:pos x="86" y="0"/>
                </a:cxn>
                <a:cxn ang="0">
                  <a:pos x="72" y="0"/>
                </a:cxn>
                <a:cxn ang="0">
                  <a:pos x="56" y="0"/>
                </a:cxn>
                <a:cxn ang="0">
                  <a:pos x="43" y="4"/>
                </a:cxn>
                <a:cxn ang="0">
                  <a:pos x="31" y="11"/>
                </a:cxn>
                <a:cxn ang="0">
                  <a:pos x="20" y="20"/>
                </a:cxn>
                <a:cxn ang="0">
                  <a:pos x="11" y="31"/>
                </a:cxn>
                <a:cxn ang="0">
                  <a:pos x="4" y="43"/>
                </a:cxn>
                <a:cxn ang="0">
                  <a:pos x="0" y="71"/>
                </a:cxn>
                <a:cxn ang="0">
                  <a:pos x="0" y="84"/>
                </a:cxn>
                <a:cxn ang="0">
                  <a:pos x="4" y="97"/>
                </a:cxn>
                <a:cxn ang="0">
                  <a:pos x="11" y="109"/>
                </a:cxn>
                <a:cxn ang="0">
                  <a:pos x="20" y="121"/>
                </a:cxn>
                <a:cxn ang="0">
                  <a:pos x="31" y="131"/>
                </a:cxn>
                <a:cxn ang="0">
                  <a:pos x="43" y="137"/>
                </a:cxn>
                <a:cxn ang="0">
                  <a:pos x="56" y="141"/>
                </a:cxn>
                <a:cxn ang="0">
                  <a:pos x="72" y="143"/>
                </a:cxn>
                <a:cxn ang="0">
                  <a:pos x="86" y="141"/>
                </a:cxn>
                <a:cxn ang="0">
                  <a:pos x="99" y="137"/>
                </a:cxn>
                <a:cxn ang="0">
                  <a:pos x="104" y="133"/>
                </a:cxn>
                <a:cxn ang="0">
                  <a:pos x="111" y="131"/>
                </a:cxn>
                <a:cxn ang="0">
                  <a:pos x="116" y="125"/>
                </a:cxn>
                <a:cxn ang="0">
                  <a:pos x="119" y="123"/>
                </a:cxn>
                <a:cxn ang="0">
                  <a:pos x="119" y="121"/>
                </a:cxn>
                <a:cxn ang="0">
                  <a:pos x="120" y="121"/>
                </a:cxn>
                <a:cxn ang="0">
                  <a:pos x="123" y="121"/>
                </a:cxn>
                <a:cxn ang="0">
                  <a:pos x="131" y="109"/>
                </a:cxn>
                <a:cxn ang="0">
                  <a:pos x="138" y="99"/>
                </a:cxn>
                <a:cxn ang="0">
                  <a:pos x="142" y="85"/>
                </a:cxn>
                <a:cxn ang="0">
                  <a:pos x="143" y="72"/>
                </a:cxn>
              </a:cxnLst>
              <a:rect l="0" t="0" r="r" b="b"/>
              <a:pathLst>
                <a:path w="143" h="143">
                  <a:moveTo>
                    <a:pt x="143" y="72"/>
                  </a:moveTo>
                  <a:lnTo>
                    <a:pt x="142" y="56"/>
                  </a:lnTo>
                  <a:lnTo>
                    <a:pt x="138" y="43"/>
                  </a:lnTo>
                  <a:lnTo>
                    <a:pt x="131" y="31"/>
                  </a:lnTo>
                  <a:lnTo>
                    <a:pt x="123" y="20"/>
                  </a:lnTo>
                  <a:lnTo>
                    <a:pt x="111" y="11"/>
                  </a:lnTo>
                  <a:lnTo>
                    <a:pt x="99" y="4"/>
                  </a:lnTo>
                  <a:lnTo>
                    <a:pt x="86" y="0"/>
                  </a:lnTo>
                  <a:lnTo>
                    <a:pt x="72" y="0"/>
                  </a:lnTo>
                  <a:lnTo>
                    <a:pt x="56" y="0"/>
                  </a:lnTo>
                  <a:lnTo>
                    <a:pt x="43" y="4"/>
                  </a:lnTo>
                  <a:lnTo>
                    <a:pt x="31" y="11"/>
                  </a:lnTo>
                  <a:lnTo>
                    <a:pt x="20" y="20"/>
                  </a:lnTo>
                  <a:lnTo>
                    <a:pt x="11" y="31"/>
                  </a:lnTo>
                  <a:lnTo>
                    <a:pt x="4" y="43"/>
                  </a:lnTo>
                  <a:lnTo>
                    <a:pt x="0" y="71"/>
                  </a:lnTo>
                  <a:lnTo>
                    <a:pt x="0" y="84"/>
                  </a:lnTo>
                  <a:lnTo>
                    <a:pt x="4" y="97"/>
                  </a:lnTo>
                  <a:lnTo>
                    <a:pt x="11" y="109"/>
                  </a:lnTo>
                  <a:lnTo>
                    <a:pt x="20" y="121"/>
                  </a:lnTo>
                  <a:lnTo>
                    <a:pt x="31" y="131"/>
                  </a:lnTo>
                  <a:lnTo>
                    <a:pt x="43" y="137"/>
                  </a:lnTo>
                  <a:lnTo>
                    <a:pt x="56" y="141"/>
                  </a:lnTo>
                  <a:lnTo>
                    <a:pt x="72" y="143"/>
                  </a:lnTo>
                  <a:lnTo>
                    <a:pt x="86" y="141"/>
                  </a:lnTo>
                  <a:lnTo>
                    <a:pt x="99" y="137"/>
                  </a:lnTo>
                  <a:lnTo>
                    <a:pt x="104" y="133"/>
                  </a:lnTo>
                  <a:lnTo>
                    <a:pt x="111" y="131"/>
                  </a:lnTo>
                  <a:lnTo>
                    <a:pt x="116" y="125"/>
                  </a:lnTo>
                  <a:lnTo>
                    <a:pt x="119" y="123"/>
                  </a:lnTo>
                  <a:lnTo>
                    <a:pt x="119" y="121"/>
                  </a:lnTo>
                  <a:lnTo>
                    <a:pt x="120" y="121"/>
                  </a:lnTo>
                  <a:lnTo>
                    <a:pt x="123" y="121"/>
                  </a:lnTo>
                  <a:lnTo>
                    <a:pt x="131" y="109"/>
                  </a:lnTo>
                  <a:lnTo>
                    <a:pt x="138" y="99"/>
                  </a:lnTo>
                  <a:lnTo>
                    <a:pt x="142" y="85"/>
                  </a:lnTo>
                  <a:lnTo>
                    <a:pt x="143" y="72"/>
                  </a:lnTo>
                  <a:close/>
                </a:path>
              </a:pathLst>
            </a:custGeom>
            <a:solidFill>
              <a:srgbClr val="AF9619"/>
            </a:solidFill>
            <a:ln w="9525">
              <a:noFill/>
              <a:round/>
              <a:headEnd/>
              <a:tailEnd/>
            </a:ln>
          </p:spPr>
          <p:txBody>
            <a:bodyPr/>
            <a:lstStyle/>
            <a:p>
              <a:endParaRPr lang="en-US"/>
            </a:p>
          </p:txBody>
        </p:sp>
        <p:sp>
          <p:nvSpPr>
            <p:cNvPr id="152659" name="Freeform 83"/>
            <p:cNvSpPr>
              <a:spLocks/>
            </p:cNvSpPr>
            <p:nvPr/>
          </p:nvSpPr>
          <p:spPr bwMode="auto">
            <a:xfrm>
              <a:off x="3006" y="2727"/>
              <a:ext cx="1062" cy="310"/>
            </a:xfrm>
            <a:custGeom>
              <a:avLst/>
              <a:gdLst/>
              <a:ahLst/>
              <a:cxnLst>
                <a:cxn ang="0">
                  <a:pos x="2905" y="92"/>
                </a:cxn>
                <a:cxn ang="0">
                  <a:pos x="2899" y="88"/>
                </a:cxn>
                <a:cxn ang="0">
                  <a:pos x="2885" y="94"/>
                </a:cxn>
                <a:cxn ang="0">
                  <a:pos x="2852" y="116"/>
                </a:cxn>
                <a:cxn ang="0">
                  <a:pos x="2553" y="248"/>
                </a:cxn>
                <a:cxn ang="0">
                  <a:pos x="2357" y="308"/>
                </a:cxn>
                <a:cxn ang="0">
                  <a:pos x="1832" y="413"/>
                </a:cxn>
                <a:cxn ang="0">
                  <a:pos x="1585" y="424"/>
                </a:cxn>
                <a:cxn ang="0">
                  <a:pos x="1267" y="393"/>
                </a:cxn>
                <a:cxn ang="0">
                  <a:pos x="891" y="318"/>
                </a:cxn>
                <a:cxn ang="0">
                  <a:pos x="543" y="204"/>
                </a:cxn>
                <a:cxn ang="0">
                  <a:pos x="485" y="162"/>
                </a:cxn>
                <a:cxn ang="0">
                  <a:pos x="455" y="125"/>
                </a:cxn>
                <a:cxn ang="0">
                  <a:pos x="400" y="92"/>
                </a:cxn>
                <a:cxn ang="0">
                  <a:pos x="325" y="30"/>
                </a:cxn>
                <a:cxn ang="0">
                  <a:pos x="309" y="20"/>
                </a:cxn>
                <a:cxn ang="0">
                  <a:pos x="272" y="4"/>
                </a:cxn>
                <a:cxn ang="0">
                  <a:pos x="251" y="0"/>
                </a:cxn>
                <a:cxn ang="0">
                  <a:pos x="228" y="6"/>
                </a:cxn>
                <a:cxn ang="0">
                  <a:pos x="217" y="13"/>
                </a:cxn>
                <a:cxn ang="0">
                  <a:pos x="204" y="24"/>
                </a:cxn>
                <a:cxn ang="0">
                  <a:pos x="156" y="85"/>
                </a:cxn>
                <a:cxn ang="0">
                  <a:pos x="11" y="345"/>
                </a:cxn>
                <a:cxn ang="0">
                  <a:pos x="4" y="362"/>
                </a:cxn>
                <a:cxn ang="0">
                  <a:pos x="0" y="380"/>
                </a:cxn>
                <a:cxn ang="0">
                  <a:pos x="0" y="402"/>
                </a:cxn>
                <a:cxn ang="0">
                  <a:pos x="11" y="416"/>
                </a:cxn>
                <a:cxn ang="0">
                  <a:pos x="299" y="637"/>
                </a:cxn>
                <a:cxn ang="0">
                  <a:pos x="451" y="721"/>
                </a:cxn>
                <a:cxn ang="0">
                  <a:pos x="759" y="842"/>
                </a:cxn>
                <a:cxn ang="0">
                  <a:pos x="1033" y="901"/>
                </a:cxn>
                <a:cxn ang="0">
                  <a:pos x="1629" y="930"/>
                </a:cxn>
                <a:cxn ang="0">
                  <a:pos x="2043" y="910"/>
                </a:cxn>
                <a:cxn ang="0">
                  <a:pos x="2289" y="860"/>
                </a:cxn>
                <a:cxn ang="0">
                  <a:pos x="2824" y="670"/>
                </a:cxn>
                <a:cxn ang="0">
                  <a:pos x="3092" y="532"/>
                </a:cxn>
                <a:cxn ang="0">
                  <a:pos x="3143" y="494"/>
                </a:cxn>
                <a:cxn ang="0">
                  <a:pos x="3160" y="484"/>
                </a:cxn>
                <a:cxn ang="0">
                  <a:pos x="3173" y="470"/>
                </a:cxn>
                <a:cxn ang="0">
                  <a:pos x="3180" y="460"/>
                </a:cxn>
                <a:cxn ang="0">
                  <a:pos x="3184" y="450"/>
                </a:cxn>
                <a:cxn ang="0">
                  <a:pos x="3187" y="440"/>
                </a:cxn>
                <a:cxn ang="0">
                  <a:pos x="3173" y="389"/>
                </a:cxn>
                <a:cxn ang="0">
                  <a:pos x="3127" y="308"/>
                </a:cxn>
                <a:cxn ang="0">
                  <a:pos x="3015" y="169"/>
                </a:cxn>
                <a:cxn ang="0">
                  <a:pos x="2980" y="136"/>
                </a:cxn>
                <a:cxn ang="0">
                  <a:pos x="2916" y="94"/>
                </a:cxn>
                <a:cxn ang="0">
                  <a:pos x="2905" y="92"/>
                </a:cxn>
              </a:cxnLst>
              <a:rect l="0" t="0" r="r" b="b"/>
              <a:pathLst>
                <a:path w="3187" h="930">
                  <a:moveTo>
                    <a:pt x="2905" y="92"/>
                  </a:moveTo>
                  <a:lnTo>
                    <a:pt x="2899" y="88"/>
                  </a:lnTo>
                  <a:lnTo>
                    <a:pt x="2885" y="94"/>
                  </a:lnTo>
                  <a:lnTo>
                    <a:pt x="2852" y="116"/>
                  </a:lnTo>
                  <a:lnTo>
                    <a:pt x="2553" y="248"/>
                  </a:lnTo>
                  <a:lnTo>
                    <a:pt x="2357" y="308"/>
                  </a:lnTo>
                  <a:lnTo>
                    <a:pt x="1832" y="413"/>
                  </a:lnTo>
                  <a:lnTo>
                    <a:pt x="1585" y="424"/>
                  </a:lnTo>
                  <a:lnTo>
                    <a:pt x="1267" y="393"/>
                  </a:lnTo>
                  <a:lnTo>
                    <a:pt x="891" y="318"/>
                  </a:lnTo>
                  <a:lnTo>
                    <a:pt x="543" y="204"/>
                  </a:lnTo>
                  <a:lnTo>
                    <a:pt x="485" y="162"/>
                  </a:lnTo>
                  <a:lnTo>
                    <a:pt x="455" y="125"/>
                  </a:lnTo>
                  <a:lnTo>
                    <a:pt x="400" y="92"/>
                  </a:lnTo>
                  <a:lnTo>
                    <a:pt x="325" y="30"/>
                  </a:lnTo>
                  <a:lnTo>
                    <a:pt x="309" y="20"/>
                  </a:lnTo>
                  <a:lnTo>
                    <a:pt x="272" y="4"/>
                  </a:lnTo>
                  <a:lnTo>
                    <a:pt x="251" y="0"/>
                  </a:lnTo>
                  <a:lnTo>
                    <a:pt x="228" y="6"/>
                  </a:lnTo>
                  <a:lnTo>
                    <a:pt x="217" y="13"/>
                  </a:lnTo>
                  <a:lnTo>
                    <a:pt x="204" y="24"/>
                  </a:lnTo>
                  <a:lnTo>
                    <a:pt x="156" y="85"/>
                  </a:lnTo>
                  <a:lnTo>
                    <a:pt x="11" y="345"/>
                  </a:lnTo>
                  <a:lnTo>
                    <a:pt x="4" y="362"/>
                  </a:lnTo>
                  <a:lnTo>
                    <a:pt x="0" y="380"/>
                  </a:lnTo>
                  <a:lnTo>
                    <a:pt x="0" y="402"/>
                  </a:lnTo>
                  <a:lnTo>
                    <a:pt x="11" y="416"/>
                  </a:lnTo>
                  <a:lnTo>
                    <a:pt x="299" y="637"/>
                  </a:lnTo>
                  <a:lnTo>
                    <a:pt x="451" y="721"/>
                  </a:lnTo>
                  <a:lnTo>
                    <a:pt x="759" y="842"/>
                  </a:lnTo>
                  <a:lnTo>
                    <a:pt x="1033" y="901"/>
                  </a:lnTo>
                  <a:lnTo>
                    <a:pt x="1629" y="930"/>
                  </a:lnTo>
                  <a:lnTo>
                    <a:pt x="2043" y="910"/>
                  </a:lnTo>
                  <a:lnTo>
                    <a:pt x="2289" y="860"/>
                  </a:lnTo>
                  <a:lnTo>
                    <a:pt x="2824" y="670"/>
                  </a:lnTo>
                  <a:lnTo>
                    <a:pt x="3092" y="532"/>
                  </a:lnTo>
                  <a:lnTo>
                    <a:pt x="3143" y="494"/>
                  </a:lnTo>
                  <a:lnTo>
                    <a:pt x="3160" y="484"/>
                  </a:lnTo>
                  <a:lnTo>
                    <a:pt x="3173" y="470"/>
                  </a:lnTo>
                  <a:lnTo>
                    <a:pt x="3180" y="460"/>
                  </a:lnTo>
                  <a:lnTo>
                    <a:pt x="3184" y="450"/>
                  </a:lnTo>
                  <a:lnTo>
                    <a:pt x="3187" y="440"/>
                  </a:lnTo>
                  <a:lnTo>
                    <a:pt x="3173" y="389"/>
                  </a:lnTo>
                  <a:lnTo>
                    <a:pt x="3127" y="308"/>
                  </a:lnTo>
                  <a:lnTo>
                    <a:pt x="3015" y="169"/>
                  </a:lnTo>
                  <a:lnTo>
                    <a:pt x="2980" y="136"/>
                  </a:lnTo>
                  <a:lnTo>
                    <a:pt x="2916" y="94"/>
                  </a:lnTo>
                  <a:lnTo>
                    <a:pt x="2905" y="92"/>
                  </a:lnTo>
                  <a:close/>
                </a:path>
              </a:pathLst>
            </a:custGeom>
            <a:solidFill>
              <a:srgbClr val="AF9619"/>
            </a:solidFill>
            <a:ln w="9525">
              <a:noFill/>
              <a:round/>
              <a:headEnd/>
              <a:tailEnd/>
            </a:ln>
          </p:spPr>
          <p:txBody>
            <a:bodyPr/>
            <a:lstStyle/>
            <a:p>
              <a:endParaRPr lang="en-US"/>
            </a:p>
          </p:txBody>
        </p:sp>
        <p:sp>
          <p:nvSpPr>
            <p:cNvPr id="152660" name="Freeform 84"/>
            <p:cNvSpPr>
              <a:spLocks/>
            </p:cNvSpPr>
            <p:nvPr/>
          </p:nvSpPr>
          <p:spPr bwMode="auto">
            <a:xfrm>
              <a:off x="3057" y="2792"/>
              <a:ext cx="957" cy="210"/>
            </a:xfrm>
            <a:custGeom>
              <a:avLst/>
              <a:gdLst/>
              <a:ahLst/>
              <a:cxnLst>
                <a:cxn ang="0">
                  <a:pos x="2743" y="44"/>
                </a:cxn>
                <a:cxn ang="0">
                  <a:pos x="2716" y="37"/>
                </a:cxn>
                <a:cxn ang="0">
                  <a:pos x="2591" y="74"/>
                </a:cxn>
                <a:cxn ang="0">
                  <a:pos x="2228" y="228"/>
                </a:cxn>
                <a:cxn ang="0">
                  <a:pos x="2164" y="244"/>
                </a:cxn>
                <a:cxn ang="0">
                  <a:pos x="1903" y="281"/>
                </a:cxn>
                <a:cxn ang="0">
                  <a:pos x="1382" y="298"/>
                </a:cxn>
                <a:cxn ang="0">
                  <a:pos x="992" y="272"/>
                </a:cxn>
                <a:cxn ang="0">
                  <a:pos x="590" y="193"/>
                </a:cxn>
                <a:cxn ang="0">
                  <a:pos x="230" y="34"/>
                </a:cxn>
                <a:cxn ang="0">
                  <a:pos x="122" y="0"/>
                </a:cxn>
                <a:cxn ang="0">
                  <a:pos x="104" y="0"/>
                </a:cxn>
                <a:cxn ang="0">
                  <a:pos x="82" y="8"/>
                </a:cxn>
                <a:cxn ang="0">
                  <a:pos x="60" y="21"/>
                </a:cxn>
                <a:cxn ang="0">
                  <a:pos x="51" y="30"/>
                </a:cxn>
                <a:cxn ang="0">
                  <a:pos x="40" y="44"/>
                </a:cxn>
                <a:cxn ang="0">
                  <a:pos x="20" y="81"/>
                </a:cxn>
                <a:cxn ang="0">
                  <a:pos x="3" y="140"/>
                </a:cxn>
                <a:cxn ang="0">
                  <a:pos x="0" y="153"/>
                </a:cxn>
                <a:cxn ang="0">
                  <a:pos x="0" y="176"/>
                </a:cxn>
                <a:cxn ang="0">
                  <a:pos x="7" y="197"/>
                </a:cxn>
                <a:cxn ang="0">
                  <a:pos x="16" y="217"/>
                </a:cxn>
                <a:cxn ang="0">
                  <a:pos x="47" y="250"/>
                </a:cxn>
                <a:cxn ang="0">
                  <a:pos x="186" y="329"/>
                </a:cxn>
                <a:cxn ang="0">
                  <a:pos x="504" y="474"/>
                </a:cxn>
                <a:cxn ang="0">
                  <a:pos x="762" y="569"/>
                </a:cxn>
                <a:cxn ang="0">
                  <a:pos x="1023" y="613"/>
                </a:cxn>
                <a:cxn ang="0">
                  <a:pos x="1311" y="630"/>
                </a:cxn>
                <a:cxn ang="0">
                  <a:pos x="1914" y="593"/>
                </a:cxn>
                <a:cxn ang="0">
                  <a:pos x="2143" y="549"/>
                </a:cxn>
                <a:cxn ang="0">
                  <a:pos x="2486" y="448"/>
                </a:cxn>
                <a:cxn ang="0">
                  <a:pos x="2675" y="366"/>
                </a:cxn>
                <a:cxn ang="0">
                  <a:pos x="2804" y="281"/>
                </a:cxn>
                <a:cxn ang="0">
                  <a:pos x="2855" y="234"/>
                </a:cxn>
                <a:cxn ang="0">
                  <a:pos x="2864" y="220"/>
                </a:cxn>
                <a:cxn ang="0">
                  <a:pos x="2868" y="210"/>
                </a:cxn>
                <a:cxn ang="0">
                  <a:pos x="2871" y="186"/>
                </a:cxn>
                <a:cxn ang="0">
                  <a:pos x="2864" y="162"/>
                </a:cxn>
                <a:cxn ang="0">
                  <a:pos x="2848" y="132"/>
                </a:cxn>
                <a:cxn ang="0">
                  <a:pos x="2820" y="102"/>
                </a:cxn>
                <a:cxn ang="0">
                  <a:pos x="2767" y="58"/>
                </a:cxn>
                <a:cxn ang="0">
                  <a:pos x="2752" y="52"/>
                </a:cxn>
                <a:cxn ang="0">
                  <a:pos x="2743" y="44"/>
                </a:cxn>
              </a:cxnLst>
              <a:rect l="0" t="0" r="r" b="b"/>
              <a:pathLst>
                <a:path w="2871" h="630">
                  <a:moveTo>
                    <a:pt x="2743" y="44"/>
                  </a:moveTo>
                  <a:lnTo>
                    <a:pt x="2716" y="37"/>
                  </a:lnTo>
                  <a:lnTo>
                    <a:pt x="2591" y="74"/>
                  </a:lnTo>
                  <a:lnTo>
                    <a:pt x="2228" y="228"/>
                  </a:lnTo>
                  <a:lnTo>
                    <a:pt x="2164" y="244"/>
                  </a:lnTo>
                  <a:lnTo>
                    <a:pt x="1903" y="281"/>
                  </a:lnTo>
                  <a:lnTo>
                    <a:pt x="1382" y="298"/>
                  </a:lnTo>
                  <a:lnTo>
                    <a:pt x="992" y="272"/>
                  </a:lnTo>
                  <a:lnTo>
                    <a:pt x="590" y="193"/>
                  </a:lnTo>
                  <a:lnTo>
                    <a:pt x="230" y="34"/>
                  </a:lnTo>
                  <a:lnTo>
                    <a:pt x="122" y="0"/>
                  </a:lnTo>
                  <a:lnTo>
                    <a:pt x="104" y="0"/>
                  </a:lnTo>
                  <a:lnTo>
                    <a:pt x="82" y="8"/>
                  </a:lnTo>
                  <a:lnTo>
                    <a:pt x="60" y="21"/>
                  </a:lnTo>
                  <a:lnTo>
                    <a:pt x="51" y="30"/>
                  </a:lnTo>
                  <a:lnTo>
                    <a:pt x="40" y="44"/>
                  </a:lnTo>
                  <a:lnTo>
                    <a:pt x="20" y="81"/>
                  </a:lnTo>
                  <a:lnTo>
                    <a:pt x="3" y="140"/>
                  </a:lnTo>
                  <a:lnTo>
                    <a:pt x="0" y="153"/>
                  </a:lnTo>
                  <a:lnTo>
                    <a:pt x="0" y="176"/>
                  </a:lnTo>
                  <a:lnTo>
                    <a:pt x="7" y="197"/>
                  </a:lnTo>
                  <a:lnTo>
                    <a:pt x="16" y="217"/>
                  </a:lnTo>
                  <a:lnTo>
                    <a:pt x="47" y="250"/>
                  </a:lnTo>
                  <a:lnTo>
                    <a:pt x="186" y="329"/>
                  </a:lnTo>
                  <a:lnTo>
                    <a:pt x="504" y="474"/>
                  </a:lnTo>
                  <a:lnTo>
                    <a:pt x="762" y="569"/>
                  </a:lnTo>
                  <a:lnTo>
                    <a:pt x="1023" y="613"/>
                  </a:lnTo>
                  <a:lnTo>
                    <a:pt x="1311" y="630"/>
                  </a:lnTo>
                  <a:lnTo>
                    <a:pt x="1914" y="593"/>
                  </a:lnTo>
                  <a:lnTo>
                    <a:pt x="2143" y="549"/>
                  </a:lnTo>
                  <a:lnTo>
                    <a:pt x="2486" y="448"/>
                  </a:lnTo>
                  <a:lnTo>
                    <a:pt x="2675" y="366"/>
                  </a:lnTo>
                  <a:lnTo>
                    <a:pt x="2804" y="281"/>
                  </a:lnTo>
                  <a:lnTo>
                    <a:pt x="2855" y="234"/>
                  </a:lnTo>
                  <a:lnTo>
                    <a:pt x="2864" y="220"/>
                  </a:lnTo>
                  <a:lnTo>
                    <a:pt x="2868" y="210"/>
                  </a:lnTo>
                  <a:lnTo>
                    <a:pt x="2871" y="186"/>
                  </a:lnTo>
                  <a:lnTo>
                    <a:pt x="2864" y="162"/>
                  </a:lnTo>
                  <a:lnTo>
                    <a:pt x="2848" y="132"/>
                  </a:lnTo>
                  <a:lnTo>
                    <a:pt x="2820" y="102"/>
                  </a:lnTo>
                  <a:lnTo>
                    <a:pt x="2767" y="58"/>
                  </a:lnTo>
                  <a:lnTo>
                    <a:pt x="2752" y="52"/>
                  </a:lnTo>
                  <a:lnTo>
                    <a:pt x="2743" y="44"/>
                  </a:lnTo>
                  <a:close/>
                </a:path>
              </a:pathLst>
            </a:custGeom>
            <a:solidFill>
              <a:srgbClr val="E1C229"/>
            </a:solidFill>
            <a:ln w="9525">
              <a:noFill/>
              <a:round/>
              <a:headEnd/>
              <a:tailEnd/>
            </a:ln>
          </p:spPr>
          <p:txBody>
            <a:bodyPr/>
            <a:lstStyle/>
            <a:p>
              <a:endParaRPr lang="en-US"/>
            </a:p>
          </p:txBody>
        </p:sp>
        <p:sp>
          <p:nvSpPr>
            <p:cNvPr id="152661" name="Freeform 85"/>
            <p:cNvSpPr>
              <a:spLocks/>
            </p:cNvSpPr>
            <p:nvPr/>
          </p:nvSpPr>
          <p:spPr bwMode="auto">
            <a:xfrm>
              <a:off x="3466" y="1865"/>
              <a:ext cx="116" cy="1134"/>
            </a:xfrm>
            <a:custGeom>
              <a:avLst/>
              <a:gdLst/>
              <a:ahLst/>
              <a:cxnLst>
                <a:cxn ang="0">
                  <a:pos x="246" y="17"/>
                </a:cxn>
                <a:cxn ang="0">
                  <a:pos x="206" y="0"/>
                </a:cxn>
                <a:cxn ang="0">
                  <a:pos x="186" y="0"/>
                </a:cxn>
                <a:cxn ang="0">
                  <a:pos x="132" y="14"/>
                </a:cxn>
                <a:cxn ang="0">
                  <a:pos x="77" y="41"/>
                </a:cxn>
                <a:cxn ang="0">
                  <a:pos x="37" y="74"/>
                </a:cxn>
                <a:cxn ang="0">
                  <a:pos x="24" y="92"/>
                </a:cxn>
                <a:cxn ang="0">
                  <a:pos x="0" y="162"/>
                </a:cxn>
                <a:cxn ang="0">
                  <a:pos x="0" y="234"/>
                </a:cxn>
                <a:cxn ang="0">
                  <a:pos x="33" y="397"/>
                </a:cxn>
                <a:cxn ang="0">
                  <a:pos x="48" y="437"/>
                </a:cxn>
                <a:cxn ang="0">
                  <a:pos x="68" y="549"/>
                </a:cxn>
                <a:cxn ang="0">
                  <a:pos x="98" y="925"/>
                </a:cxn>
                <a:cxn ang="0">
                  <a:pos x="132" y="3100"/>
                </a:cxn>
                <a:cxn ang="0">
                  <a:pos x="145" y="3300"/>
                </a:cxn>
                <a:cxn ang="0">
                  <a:pos x="152" y="3327"/>
                </a:cxn>
                <a:cxn ang="0">
                  <a:pos x="165" y="3362"/>
                </a:cxn>
                <a:cxn ang="0">
                  <a:pos x="186" y="3382"/>
                </a:cxn>
                <a:cxn ang="0">
                  <a:pos x="200" y="3391"/>
                </a:cxn>
                <a:cxn ang="0">
                  <a:pos x="217" y="3399"/>
                </a:cxn>
                <a:cxn ang="0">
                  <a:pos x="237" y="3402"/>
                </a:cxn>
                <a:cxn ang="0">
                  <a:pos x="257" y="3402"/>
                </a:cxn>
                <a:cxn ang="0">
                  <a:pos x="274" y="3395"/>
                </a:cxn>
                <a:cxn ang="0">
                  <a:pos x="294" y="3378"/>
                </a:cxn>
                <a:cxn ang="0">
                  <a:pos x="308" y="3355"/>
                </a:cxn>
                <a:cxn ang="0">
                  <a:pos x="318" y="3320"/>
                </a:cxn>
                <a:cxn ang="0">
                  <a:pos x="325" y="3274"/>
                </a:cxn>
                <a:cxn ang="0">
                  <a:pos x="298" y="925"/>
                </a:cxn>
                <a:cxn ang="0">
                  <a:pos x="338" y="294"/>
                </a:cxn>
                <a:cxn ang="0">
                  <a:pos x="338" y="271"/>
                </a:cxn>
                <a:cxn ang="0">
                  <a:pos x="342" y="254"/>
                </a:cxn>
                <a:cxn ang="0">
                  <a:pos x="345" y="204"/>
                </a:cxn>
                <a:cxn ang="0">
                  <a:pos x="349" y="190"/>
                </a:cxn>
                <a:cxn ang="0">
                  <a:pos x="349" y="169"/>
                </a:cxn>
                <a:cxn ang="0">
                  <a:pos x="338" y="142"/>
                </a:cxn>
                <a:cxn ang="0">
                  <a:pos x="328" y="122"/>
                </a:cxn>
                <a:cxn ang="0">
                  <a:pos x="318" y="98"/>
                </a:cxn>
                <a:cxn ang="0">
                  <a:pos x="246" y="17"/>
                </a:cxn>
              </a:cxnLst>
              <a:rect l="0" t="0" r="r" b="b"/>
              <a:pathLst>
                <a:path w="349" h="3402">
                  <a:moveTo>
                    <a:pt x="246" y="17"/>
                  </a:moveTo>
                  <a:lnTo>
                    <a:pt x="206" y="0"/>
                  </a:lnTo>
                  <a:lnTo>
                    <a:pt x="186" y="0"/>
                  </a:lnTo>
                  <a:lnTo>
                    <a:pt x="132" y="14"/>
                  </a:lnTo>
                  <a:lnTo>
                    <a:pt x="77" y="41"/>
                  </a:lnTo>
                  <a:lnTo>
                    <a:pt x="37" y="74"/>
                  </a:lnTo>
                  <a:lnTo>
                    <a:pt x="24" y="92"/>
                  </a:lnTo>
                  <a:lnTo>
                    <a:pt x="0" y="162"/>
                  </a:lnTo>
                  <a:lnTo>
                    <a:pt x="0" y="234"/>
                  </a:lnTo>
                  <a:lnTo>
                    <a:pt x="33" y="397"/>
                  </a:lnTo>
                  <a:lnTo>
                    <a:pt x="48" y="437"/>
                  </a:lnTo>
                  <a:lnTo>
                    <a:pt x="68" y="549"/>
                  </a:lnTo>
                  <a:lnTo>
                    <a:pt x="98" y="925"/>
                  </a:lnTo>
                  <a:lnTo>
                    <a:pt x="132" y="3100"/>
                  </a:lnTo>
                  <a:lnTo>
                    <a:pt x="145" y="3300"/>
                  </a:lnTo>
                  <a:lnTo>
                    <a:pt x="152" y="3327"/>
                  </a:lnTo>
                  <a:lnTo>
                    <a:pt x="165" y="3362"/>
                  </a:lnTo>
                  <a:lnTo>
                    <a:pt x="186" y="3382"/>
                  </a:lnTo>
                  <a:lnTo>
                    <a:pt x="200" y="3391"/>
                  </a:lnTo>
                  <a:lnTo>
                    <a:pt x="217" y="3399"/>
                  </a:lnTo>
                  <a:lnTo>
                    <a:pt x="237" y="3402"/>
                  </a:lnTo>
                  <a:lnTo>
                    <a:pt x="257" y="3402"/>
                  </a:lnTo>
                  <a:lnTo>
                    <a:pt x="274" y="3395"/>
                  </a:lnTo>
                  <a:lnTo>
                    <a:pt x="294" y="3378"/>
                  </a:lnTo>
                  <a:lnTo>
                    <a:pt x="308" y="3355"/>
                  </a:lnTo>
                  <a:lnTo>
                    <a:pt x="318" y="3320"/>
                  </a:lnTo>
                  <a:lnTo>
                    <a:pt x="325" y="3274"/>
                  </a:lnTo>
                  <a:lnTo>
                    <a:pt x="298" y="925"/>
                  </a:lnTo>
                  <a:lnTo>
                    <a:pt x="338" y="294"/>
                  </a:lnTo>
                  <a:lnTo>
                    <a:pt x="338" y="271"/>
                  </a:lnTo>
                  <a:lnTo>
                    <a:pt x="342" y="254"/>
                  </a:lnTo>
                  <a:lnTo>
                    <a:pt x="345" y="204"/>
                  </a:lnTo>
                  <a:lnTo>
                    <a:pt x="349" y="190"/>
                  </a:lnTo>
                  <a:lnTo>
                    <a:pt x="349" y="169"/>
                  </a:lnTo>
                  <a:lnTo>
                    <a:pt x="338" y="142"/>
                  </a:lnTo>
                  <a:lnTo>
                    <a:pt x="328" y="122"/>
                  </a:lnTo>
                  <a:lnTo>
                    <a:pt x="318" y="98"/>
                  </a:lnTo>
                  <a:lnTo>
                    <a:pt x="246" y="17"/>
                  </a:lnTo>
                  <a:close/>
                </a:path>
              </a:pathLst>
            </a:custGeom>
            <a:solidFill>
              <a:srgbClr val="000000"/>
            </a:solidFill>
            <a:ln w="9525">
              <a:noFill/>
              <a:round/>
              <a:headEnd/>
              <a:tailEnd/>
            </a:ln>
          </p:spPr>
          <p:txBody>
            <a:bodyPr/>
            <a:lstStyle/>
            <a:p>
              <a:endParaRPr lang="en-US"/>
            </a:p>
          </p:txBody>
        </p:sp>
        <p:sp>
          <p:nvSpPr>
            <p:cNvPr id="152662" name="Freeform 86"/>
            <p:cNvSpPr>
              <a:spLocks/>
            </p:cNvSpPr>
            <p:nvPr/>
          </p:nvSpPr>
          <p:spPr bwMode="auto">
            <a:xfrm>
              <a:off x="2978" y="3387"/>
              <a:ext cx="1132" cy="924"/>
            </a:xfrm>
            <a:custGeom>
              <a:avLst/>
              <a:gdLst/>
              <a:ahLst/>
              <a:cxnLst>
                <a:cxn ang="0">
                  <a:pos x="3264" y="1781"/>
                </a:cxn>
                <a:cxn ang="0">
                  <a:pos x="2459" y="1602"/>
                </a:cxn>
                <a:cxn ang="0">
                  <a:pos x="2305" y="1544"/>
                </a:cxn>
                <a:cxn ang="0">
                  <a:pos x="2279" y="1518"/>
                </a:cxn>
                <a:cxn ang="0">
                  <a:pos x="2259" y="1476"/>
                </a:cxn>
                <a:cxn ang="0">
                  <a:pos x="2248" y="1328"/>
                </a:cxn>
                <a:cxn ang="0">
                  <a:pos x="2221" y="68"/>
                </a:cxn>
                <a:cxn ang="0">
                  <a:pos x="2184" y="24"/>
                </a:cxn>
                <a:cxn ang="0">
                  <a:pos x="2127" y="4"/>
                </a:cxn>
                <a:cxn ang="0">
                  <a:pos x="2109" y="0"/>
                </a:cxn>
                <a:cxn ang="0">
                  <a:pos x="2089" y="11"/>
                </a:cxn>
                <a:cxn ang="0">
                  <a:pos x="2021" y="28"/>
                </a:cxn>
                <a:cxn ang="0">
                  <a:pos x="1761" y="75"/>
                </a:cxn>
                <a:cxn ang="0">
                  <a:pos x="1385" y="55"/>
                </a:cxn>
                <a:cxn ang="0">
                  <a:pos x="1260" y="11"/>
                </a:cxn>
                <a:cxn ang="0">
                  <a:pos x="1212" y="4"/>
                </a:cxn>
                <a:cxn ang="0">
                  <a:pos x="1175" y="28"/>
                </a:cxn>
                <a:cxn ang="0">
                  <a:pos x="1151" y="82"/>
                </a:cxn>
                <a:cxn ang="0">
                  <a:pos x="1151" y="1362"/>
                </a:cxn>
                <a:cxn ang="0">
                  <a:pos x="1148" y="1476"/>
                </a:cxn>
                <a:cxn ang="0">
                  <a:pos x="1131" y="1531"/>
                </a:cxn>
                <a:cxn ang="0">
                  <a:pos x="1104" y="1562"/>
                </a:cxn>
                <a:cxn ang="0">
                  <a:pos x="1040" y="1582"/>
                </a:cxn>
                <a:cxn ang="0">
                  <a:pos x="836" y="1632"/>
                </a:cxn>
                <a:cxn ang="0">
                  <a:pos x="257" y="1731"/>
                </a:cxn>
                <a:cxn ang="0">
                  <a:pos x="40" y="1852"/>
                </a:cxn>
                <a:cxn ang="0">
                  <a:pos x="3" y="1913"/>
                </a:cxn>
                <a:cxn ang="0">
                  <a:pos x="0" y="1957"/>
                </a:cxn>
                <a:cxn ang="0">
                  <a:pos x="47" y="2116"/>
                </a:cxn>
                <a:cxn ang="0">
                  <a:pos x="136" y="2255"/>
                </a:cxn>
                <a:cxn ang="0">
                  <a:pos x="332" y="2415"/>
                </a:cxn>
                <a:cxn ang="0">
                  <a:pos x="796" y="2655"/>
                </a:cxn>
                <a:cxn ang="0">
                  <a:pos x="1700" y="2767"/>
                </a:cxn>
                <a:cxn ang="0">
                  <a:pos x="2208" y="2756"/>
                </a:cxn>
                <a:cxn ang="0">
                  <a:pos x="2888" y="2573"/>
                </a:cxn>
                <a:cxn ang="0">
                  <a:pos x="3213" y="2384"/>
                </a:cxn>
                <a:cxn ang="0">
                  <a:pos x="3315" y="2269"/>
                </a:cxn>
                <a:cxn ang="0">
                  <a:pos x="3386" y="2079"/>
                </a:cxn>
                <a:cxn ang="0">
                  <a:pos x="3393" y="1924"/>
                </a:cxn>
                <a:cxn ang="0">
                  <a:pos x="3376" y="1872"/>
                </a:cxn>
              </a:cxnLst>
              <a:rect l="0" t="0" r="r" b="b"/>
              <a:pathLst>
                <a:path w="3396" h="2773">
                  <a:moveTo>
                    <a:pt x="3343" y="1832"/>
                  </a:moveTo>
                  <a:lnTo>
                    <a:pt x="3264" y="1781"/>
                  </a:lnTo>
                  <a:lnTo>
                    <a:pt x="3152" y="1740"/>
                  </a:lnTo>
                  <a:lnTo>
                    <a:pt x="2459" y="1602"/>
                  </a:lnTo>
                  <a:lnTo>
                    <a:pt x="2323" y="1555"/>
                  </a:lnTo>
                  <a:lnTo>
                    <a:pt x="2305" y="1544"/>
                  </a:lnTo>
                  <a:lnTo>
                    <a:pt x="2289" y="1531"/>
                  </a:lnTo>
                  <a:lnTo>
                    <a:pt x="2279" y="1518"/>
                  </a:lnTo>
                  <a:lnTo>
                    <a:pt x="2268" y="1500"/>
                  </a:lnTo>
                  <a:lnTo>
                    <a:pt x="2259" y="1476"/>
                  </a:lnTo>
                  <a:lnTo>
                    <a:pt x="2245" y="1426"/>
                  </a:lnTo>
                  <a:lnTo>
                    <a:pt x="2248" y="1328"/>
                  </a:lnTo>
                  <a:lnTo>
                    <a:pt x="2232" y="130"/>
                  </a:lnTo>
                  <a:lnTo>
                    <a:pt x="2221" y="68"/>
                  </a:lnTo>
                  <a:lnTo>
                    <a:pt x="2211" y="48"/>
                  </a:lnTo>
                  <a:lnTo>
                    <a:pt x="2184" y="24"/>
                  </a:lnTo>
                  <a:lnTo>
                    <a:pt x="2153" y="11"/>
                  </a:lnTo>
                  <a:lnTo>
                    <a:pt x="2127" y="4"/>
                  </a:lnTo>
                  <a:lnTo>
                    <a:pt x="2116" y="0"/>
                  </a:lnTo>
                  <a:lnTo>
                    <a:pt x="2109" y="0"/>
                  </a:lnTo>
                  <a:lnTo>
                    <a:pt x="2096" y="4"/>
                  </a:lnTo>
                  <a:lnTo>
                    <a:pt x="2089" y="11"/>
                  </a:lnTo>
                  <a:lnTo>
                    <a:pt x="2065" y="22"/>
                  </a:lnTo>
                  <a:lnTo>
                    <a:pt x="2021" y="28"/>
                  </a:lnTo>
                  <a:lnTo>
                    <a:pt x="1991" y="38"/>
                  </a:lnTo>
                  <a:lnTo>
                    <a:pt x="1761" y="75"/>
                  </a:lnTo>
                  <a:lnTo>
                    <a:pt x="1568" y="72"/>
                  </a:lnTo>
                  <a:lnTo>
                    <a:pt x="1385" y="55"/>
                  </a:lnTo>
                  <a:lnTo>
                    <a:pt x="1324" y="42"/>
                  </a:lnTo>
                  <a:lnTo>
                    <a:pt x="1260" y="11"/>
                  </a:lnTo>
                  <a:lnTo>
                    <a:pt x="1229" y="0"/>
                  </a:lnTo>
                  <a:lnTo>
                    <a:pt x="1212" y="4"/>
                  </a:lnTo>
                  <a:lnTo>
                    <a:pt x="1185" y="18"/>
                  </a:lnTo>
                  <a:lnTo>
                    <a:pt x="1175" y="28"/>
                  </a:lnTo>
                  <a:lnTo>
                    <a:pt x="1157" y="59"/>
                  </a:lnTo>
                  <a:lnTo>
                    <a:pt x="1151" y="82"/>
                  </a:lnTo>
                  <a:lnTo>
                    <a:pt x="1131" y="312"/>
                  </a:lnTo>
                  <a:lnTo>
                    <a:pt x="1151" y="1362"/>
                  </a:lnTo>
                  <a:lnTo>
                    <a:pt x="1155" y="1403"/>
                  </a:lnTo>
                  <a:lnTo>
                    <a:pt x="1148" y="1476"/>
                  </a:lnTo>
                  <a:lnTo>
                    <a:pt x="1141" y="1507"/>
                  </a:lnTo>
                  <a:lnTo>
                    <a:pt x="1131" y="1531"/>
                  </a:lnTo>
                  <a:lnTo>
                    <a:pt x="1117" y="1548"/>
                  </a:lnTo>
                  <a:lnTo>
                    <a:pt x="1104" y="1562"/>
                  </a:lnTo>
                  <a:lnTo>
                    <a:pt x="1063" y="1579"/>
                  </a:lnTo>
                  <a:lnTo>
                    <a:pt x="1040" y="1582"/>
                  </a:lnTo>
                  <a:lnTo>
                    <a:pt x="979" y="1599"/>
                  </a:lnTo>
                  <a:lnTo>
                    <a:pt x="836" y="1632"/>
                  </a:lnTo>
                  <a:lnTo>
                    <a:pt x="325" y="1714"/>
                  </a:lnTo>
                  <a:lnTo>
                    <a:pt x="257" y="1731"/>
                  </a:lnTo>
                  <a:lnTo>
                    <a:pt x="121" y="1792"/>
                  </a:lnTo>
                  <a:lnTo>
                    <a:pt x="40" y="1852"/>
                  </a:lnTo>
                  <a:lnTo>
                    <a:pt x="24" y="1872"/>
                  </a:lnTo>
                  <a:lnTo>
                    <a:pt x="3" y="1913"/>
                  </a:lnTo>
                  <a:lnTo>
                    <a:pt x="0" y="1933"/>
                  </a:lnTo>
                  <a:lnTo>
                    <a:pt x="0" y="1957"/>
                  </a:lnTo>
                  <a:lnTo>
                    <a:pt x="7" y="2005"/>
                  </a:lnTo>
                  <a:lnTo>
                    <a:pt x="47" y="2116"/>
                  </a:lnTo>
                  <a:lnTo>
                    <a:pt x="84" y="2184"/>
                  </a:lnTo>
                  <a:lnTo>
                    <a:pt x="136" y="2255"/>
                  </a:lnTo>
                  <a:lnTo>
                    <a:pt x="172" y="2292"/>
                  </a:lnTo>
                  <a:lnTo>
                    <a:pt x="332" y="2415"/>
                  </a:lnTo>
                  <a:lnTo>
                    <a:pt x="633" y="2587"/>
                  </a:lnTo>
                  <a:lnTo>
                    <a:pt x="796" y="2655"/>
                  </a:lnTo>
                  <a:lnTo>
                    <a:pt x="968" y="2699"/>
                  </a:lnTo>
                  <a:lnTo>
                    <a:pt x="1700" y="2767"/>
                  </a:lnTo>
                  <a:lnTo>
                    <a:pt x="2039" y="2773"/>
                  </a:lnTo>
                  <a:lnTo>
                    <a:pt x="2208" y="2756"/>
                  </a:lnTo>
                  <a:lnTo>
                    <a:pt x="2567" y="2681"/>
                  </a:lnTo>
                  <a:lnTo>
                    <a:pt x="2888" y="2573"/>
                  </a:lnTo>
                  <a:lnTo>
                    <a:pt x="3071" y="2485"/>
                  </a:lnTo>
                  <a:lnTo>
                    <a:pt x="3213" y="2384"/>
                  </a:lnTo>
                  <a:lnTo>
                    <a:pt x="3284" y="2309"/>
                  </a:lnTo>
                  <a:lnTo>
                    <a:pt x="3315" y="2269"/>
                  </a:lnTo>
                  <a:lnTo>
                    <a:pt x="3339" y="2225"/>
                  </a:lnTo>
                  <a:lnTo>
                    <a:pt x="3386" y="2079"/>
                  </a:lnTo>
                  <a:lnTo>
                    <a:pt x="3396" y="1991"/>
                  </a:lnTo>
                  <a:lnTo>
                    <a:pt x="3393" y="1924"/>
                  </a:lnTo>
                  <a:lnTo>
                    <a:pt x="3386" y="1896"/>
                  </a:lnTo>
                  <a:lnTo>
                    <a:pt x="3376" y="1872"/>
                  </a:lnTo>
                  <a:lnTo>
                    <a:pt x="3343" y="1832"/>
                  </a:lnTo>
                  <a:close/>
                </a:path>
              </a:pathLst>
            </a:custGeom>
            <a:solidFill>
              <a:srgbClr val="AF9619"/>
            </a:solidFill>
            <a:ln w="9525">
              <a:noFill/>
              <a:round/>
              <a:headEnd/>
              <a:tailEnd/>
            </a:ln>
          </p:spPr>
          <p:txBody>
            <a:bodyPr/>
            <a:lstStyle/>
            <a:p>
              <a:endParaRPr lang="en-US"/>
            </a:p>
          </p:txBody>
        </p:sp>
        <p:sp>
          <p:nvSpPr>
            <p:cNvPr id="152663" name="Freeform 87"/>
            <p:cNvSpPr>
              <a:spLocks/>
            </p:cNvSpPr>
            <p:nvPr/>
          </p:nvSpPr>
          <p:spPr bwMode="auto">
            <a:xfrm>
              <a:off x="3391" y="3421"/>
              <a:ext cx="304" cy="601"/>
            </a:xfrm>
            <a:custGeom>
              <a:avLst/>
              <a:gdLst/>
              <a:ahLst/>
              <a:cxnLst>
                <a:cxn ang="0">
                  <a:pos x="213" y="53"/>
                </a:cxn>
                <a:cxn ang="0">
                  <a:pos x="88" y="33"/>
                </a:cxn>
                <a:cxn ang="0">
                  <a:pos x="65" y="33"/>
                </a:cxn>
                <a:cxn ang="0">
                  <a:pos x="41" y="37"/>
                </a:cxn>
                <a:cxn ang="0">
                  <a:pos x="24" y="44"/>
                </a:cxn>
                <a:cxn ang="0">
                  <a:pos x="10" y="53"/>
                </a:cxn>
                <a:cxn ang="0">
                  <a:pos x="4" y="67"/>
                </a:cxn>
                <a:cxn ang="0">
                  <a:pos x="0" y="84"/>
                </a:cxn>
                <a:cxn ang="0">
                  <a:pos x="0" y="128"/>
                </a:cxn>
                <a:cxn ang="0">
                  <a:pos x="4" y="159"/>
                </a:cxn>
                <a:cxn ang="0">
                  <a:pos x="10" y="1577"/>
                </a:cxn>
                <a:cxn ang="0">
                  <a:pos x="14" y="1611"/>
                </a:cxn>
                <a:cxn ang="0">
                  <a:pos x="14" y="1661"/>
                </a:cxn>
                <a:cxn ang="0">
                  <a:pos x="17" y="1678"/>
                </a:cxn>
                <a:cxn ang="0">
                  <a:pos x="17" y="1718"/>
                </a:cxn>
                <a:cxn ang="0">
                  <a:pos x="21" y="1725"/>
                </a:cxn>
                <a:cxn ang="0">
                  <a:pos x="24" y="1725"/>
                </a:cxn>
                <a:cxn ang="0">
                  <a:pos x="30" y="1722"/>
                </a:cxn>
                <a:cxn ang="0">
                  <a:pos x="41" y="1722"/>
                </a:cxn>
                <a:cxn ang="0">
                  <a:pos x="74" y="1740"/>
                </a:cxn>
                <a:cxn ang="0">
                  <a:pos x="153" y="1773"/>
                </a:cxn>
                <a:cxn ang="0">
                  <a:pos x="221" y="1790"/>
                </a:cxn>
                <a:cxn ang="0">
                  <a:pos x="448" y="1804"/>
                </a:cxn>
                <a:cxn ang="0">
                  <a:pos x="705" y="1780"/>
                </a:cxn>
                <a:cxn ang="0">
                  <a:pos x="772" y="1760"/>
                </a:cxn>
                <a:cxn ang="0">
                  <a:pos x="826" y="1729"/>
                </a:cxn>
                <a:cxn ang="0">
                  <a:pos x="868" y="1696"/>
                </a:cxn>
                <a:cxn ang="0">
                  <a:pos x="897" y="1659"/>
                </a:cxn>
                <a:cxn ang="0">
                  <a:pos x="908" y="1641"/>
                </a:cxn>
                <a:cxn ang="0">
                  <a:pos x="912" y="1624"/>
                </a:cxn>
                <a:cxn ang="0">
                  <a:pos x="912" y="1611"/>
                </a:cxn>
                <a:cxn ang="0">
                  <a:pos x="897" y="1499"/>
                </a:cxn>
                <a:cxn ang="0">
                  <a:pos x="888" y="77"/>
                </a:cxn>
                <a:cxn ang="0">
                  <a:pos x="884" y="53"/>
                </a:cxn>
                <a:cxn ang="0">
                  <a:pos x="884" y="33"/>
                </a:cxn>
                <a:cxn ang="0">
                  <a:pos x="881" y="23"/>
                </a:cxn>
                <a:cxn ang="0">
                  <a:pos x="877" y="16"/>
                </a:cxn>
                <a:cxn ang="0">
                  <a:pos x="877" y="13"/>
                </a:cxn>
                <a:cxn ang="0">
                  <a:pos x="868" y="3"/>
                </a:cxn>
                <a:cxn ang="0">
                  <a:pos x="864" y="0"/>
                </a:cxn>
                <a:cxn ang="0">
                  <a:pos x="861" y="0"/>
                </a:cxn>
                <a:cxn ang="0">
                  <a:pos x="850" y="3"/>
                </a:cxn>
                <a:cxn ang="0">
                  <a:pos x="833" y="16"/>
                </a:cxn>
                <a:cxn ang="0">
                  <a:pos x="824" y="20"/>
                </a:cxn>
                <a:cxn ang="0">
                  <a:pos x="712" y="40"/>
                </a:cxn>
                <a:cxn ang="0">
                  <a:pos x="582" y="53"/>
                </a:cxn>
                <a:cxn ang="0">
                  <a:pos x="213" y="53"/>
                </a:cxn>
              </a:cxnLst>
              <a:rect l="0" t="0" r="r" b="b"/>
              <a:pathLst>
                <a:path w="912" h="1804">
                  <a:moveTo>
                    <a:pt x="213" y="53"/>
                  </a:moveTo>
                  <a:lnTo>
                    <a:pt x="88" y="33"/>
                  </a:lnTo>
                  <a:lnTo>
                    <a:pt x="65" y="33"/>
                  </a:lnTo>
                  <a:lnTo>
                    <a:pt x="41" y="37"/>
                  </a:lnTo>
                  <a:lnTo>
                    <a:pt x="24" y="44"/>
                  </a:lnTo>
                  <a:lnTo>
                    <a:pt x="10" y="53"/>
                  </a:lnTo>
                  <a:lnTo>
                    <a:pt x="4" y="67"/>
                  </a:lnTo>
                  <a:lnTo>
                    <a:pt x="0" y="84"/>
                  </a:lnTo>
                  <a:lnTo>
                    <a:pt x="0" y="128"/>
                  </a:lnTo>
                  <a:lnTo>
                    <a:pt x="4" y="159"/>
                  </a:lnTo>
                  <a:lnTo>
                    <a:pt x="10" y="1577"/>
                  </a:lnTo>
                  <a:lnTo>
                    <a:pt x="14" y="1611"/>
                  </a:lnTo>
                  <a:lnTo>
                    <a:pt x="14" y="1661"/>
                  </a:lnTo>
                  <a:lnTo>
                    <a:pt x="17" y="1678"/>
                  </a:lnTo>
                  <a:lnTo>
                    <a:pt x="17" y="1718"/>
                  </a:lnTo>
                  <a:lnTo>
                    <a:pt x="21" y="1725"/>
                  </a:lnTo>
                  <a:lnTo>
                    <a:pt x="24" y="1725"/>
                  </a:lnTo>
                  <a:lnTo>
                    <a:pt x="30" y="1722"/>
                  </a:lnTo>
                  <a:lnTo>
                    <a:pt x="41" y="1722"/>
                  </a:lnTo>
                  <a:lnTo>
                    <a:pt x="74" y="1740"/>
                  </a:lnTo>
                  <a:lnTo>
                    <a:pt x="153" y="1773"/>
                  </a:lnTo>
                  <a:lnTo>
                    <a:pt x="221" y="1790"/>
                  </a:lnTo>
                  <a:lnTo>
                    <a:pt x="448" y="1804"/>
                  </a:lnTo>
                  <a:lnTo>
                    <a:pt x="705" y="1780"/>
                  </a:lnTo>
                  <a:lnTo>
                    <a:pt x="772" y="1760"/>
                  </a:lnTo>
                  <a:lnTo>
                    <a:pt x="826" y="1729"/>
                  </a:lnTo>
                  <a:lnTo>
                    <a:pt x="868" y="1696"/>
                  </a:lnTo>
                  <a:lnTo>
                    <a:pt x="897" y="1659"/>
                  </a:lnTo>
                  <a:lnTo>
                    <a:pt x="908" y="1641"/>
                  </a:lnTo>
                  <a:lnTo>
                    <a:pt x="912" y="1624"/>
                  </a:lnTo>
                  <a:lnTo>
                    <a:pt x="912" y="1611"/>
                  </a:lnTo>
                  <a:lnTo>
                    <a:pt x="897" y="1499"/>
                  </a:lnTo>
                  <a:lnTo>
                    <a:pt x="888" y="77"/>
                  </a:lnTo>
                  <a:lnTo>
                    <a:pt x="884" y="53"/>
                  </a:lnTo>
                  <a:lnTo>
                    <a:pt x="884" y="33"/>
                  </a:lnTo>
                  <a:lnTo>
                    <a:pt x="881" y="23"/>
                  </a:lnTo>
                  <a:lnTo>
                    <a:pt x="877" y="16"/>
                  </a:lnTo>
                  <a:lnTo>
                    <a:pt x="877" y="13"/>
                  </a:lnTo>
                  <a:lnTo>
                    <a:pt x="868" y="3"/>
                  </a:lnTo>
                  <a:lnTo>
                    <a:pt x="864" y="0"/>
                  </a:lnTo>
                  <a:lnTo>
                    <a:pt x="861" y="0"/>
                  </a:lnTo>
                  <a:lnTo>
                    <a:pt x="850" y="3"/>
                  </a:lnTo>
                  <a:lnTo>
                    <a:pt x="833" y="16"/>
                  </a:lnTo>
                  <a:lnTo>
                    <a:pt x="824" y="20"/>
                  </a:lnTo>
                  <a:lnTo>
                    <a:pt x="712" y="40"/>
                  </a:lnTo>
                  <a:lnTo>
                    <a:pt x="582" y="53"/>
                  </a:lnTo>
                  <a:lnTo>
                    <a:pt x="213" y="53"/>
                  </a:lnTo>
                  <a:close/>
                </a:path>
              </a:pathLst>
            </a:custGeom>
            <a:solidFill>
              <a:srgbClr val="E1C229"/>
            </a:solidFill>
            <a:ln w="9525">
              <a:noFill/>
              <a:round/>
              <a:headEnd/>
              <a:tailEnd/>
            </a:ln>
          </p:spPr>
          <p:txBody>
            <a:bodyPr/>
            <a:lstStyle/>
            <a:p>
              <a:endParaRPr lang="en-US"/>
            </a:p>
          </p:txBody>
        </p:sp>
        <p:sp>
          <p:nvSpPr>
            <p:cNvPr id="152664" name="Freeform 88"/>
            <p:cNvSpPr>
              <a:spLocks/>
            </p:cNvSpPr>
            <p:nvPr/>
          </p:nvSpPr>
          <p:spPr bwMode="auto">
            <a:xfrm>
              <a:off x="3026" y="3947"/>
              <a:ext cx="1047" cy="331"/>
            </a:xfrm>
            <a:custGeom>
              <a:avLst/>
              <a:gdLst/>
              <a:ahLst/>
              <a:cxnLst>
                <a:cxn ang="0">
                  <a:pos x="2844" y="115"/>
                </a:cxn>
                <a:cxn ang="0">
                  <a:pos x="2154" y="0"/>
                </a:cxn>
                <a:cxn ang="0">
                  <a:pos x="2123" y="10"/>
                </a:cxn>
                <a:cxn ang="0">
                  <a:pos x="2094" y="40"/>
                </a:cxn>
                <a:cxn ang="0">
                  <a:pos x="2090" y="60"/>
                </a:cxn>
                <a:cxn ang="0">
                  <a:pos x="2100" y="128"/>
                </a:cxn>
                <a:cxn ang="0">
                  <a:pos x="2046" y="203"/>
                </a:cxn>
                <a:cxn ang="0">
                  <a:pos x="1982" y="251"/>
                </a:cxn>
                <a:cxn ang="0">
                  <a:pos x="1830" y="301"/>
                </a:cxn>
                <a:cxn ang="0">
                  <a:pos x="1388" y="332"/>
                </a:cxn>
                <a:cxn ang="0">
                  <a:pos x="1047" y="253"/>
                </a:cxn>
                <a:cxn ang="0">
                  <a:pos x="986" y="213"/>
                </a:cxn>
                <a:cxn ang="0">
                  <a:pos x="972" y="179"/>
                </a:cxn>
                <a:cxn ang="0">
                  <a:pos x="986" y="84"/>
                </a:cxn>
                <a:cxn ang="0">
                  <a:pos x="979" y="51"/>
                </a:cxn>
                <a:cxn ang="0">
                  <a:pos x="959" y="27"/>
                </a:cxn>
                <a:cxn ang="0">
                  <a:pos x="911" y="20"/>
                </a:cxn>
                <a:cxn ang="0">
                  <a:pos x="748" y="58"/>
                </a:cxn>
                <a:cxn ang="0">
                  <a:pos x="180" y="159"/>
                </a:cxn>
                <a:cxn ang="0">
                  <a:pos x="71" y="223"/>
                </a:cxn>
                <a:cxn ang="0">
                  <a:pos x="20" y="280"/>
                </a:cxn>
                <a:cxn ang="0">
                  <a:pos x="0" y="352"/>
                </a:cxn>
                <a:cxn ang="0">
                  <a:pos x="42" y="467"/>
                </a:cxn>
                <a:cxn ang="0">
                  <a:pos x="204" y="640"/>
                </a:cxn>
                <a:cxn ang="0">
                  <a:pos x="519" y="799"/>
                </a:cxn>
                <a:cxn ang="0">
                  <a:pos x="1454" y="988"/>
                </a:cxn>
                <a:cxn ang="0">
                  <a:pos x="2184" y="944"/>
                </a:cxn>
                <a:cxn ang="0">
                  <a:pos x="2859" y="731"/>
                </a:cxn>
                <a:cxn ang="0">
                  <a:pos x="3024" y="603"/>
                </a:cxn>
                <a:cxn ang="0">
                  <a:pos x="3119" y="473"/>
                </a:cxn>
                <a:cxn ang="0">
                  <a:pos x="3136" y="409"/>
                </a:cxn>
                <a:cxn ang="0">
                  <a:pos x="3130" y="295"/>
                </a:cxn>
                <a:cxn ang="0">
                  <a:pos x="3095" y="229"/>
                </a:cxn>
                <a:cxn ang="0">
                  <a:pos x="3028" y="183"/>
                </a:cxn>
              </a:cxnLst>
              <a:rect l="0" t="0" r="r" b="b"/>
              <a:pathLst>
                <a:path w="3139" h="995">
                  <a:moveTo>
                    <a:pt x="2967" y="152"/>
                  </a:moveTo>
                  <a:lnTo>
                    <a:pt x="2844" y="115"/>
                  </a:lnTo>
                  <a:lnTo>
                    <a:pt x="2242" y="3"/>
                  </a:lnTo>
                  <a:lnTo>
                    <a:pt x="2154" y="0"/>
                  </a:lnTo>
                  <a:lnTo>
                    <a:pt x="2138" y="3"/>
                  </a:lnTo>
                  <a:lnTo>
                    <a:pt x="2123" y="10"/>
                  </a:lnTo>
                  <a:lnTo>
                    <a:pt x="2107" y="24"/>
                  </a:lnTo>
                  <a:lnTo>
                    <a:pt x="2094" y="40"/>
                  </a:lnTo>
                  <a:lnTo>
                    <a:pt x="2090" y="51"/>
                  </a:lnTo>
                  <a:lnTo>
                    <a:pt x="2090" y="60"/>
                  </a:lnTo>
                  <a:lnTo>
                    <a:pt x="2100" y="115"/>
                  </a:lnTo>
                  <a:lnTo>
                    <a:pt x="2100" y="128"/>
                  </a:lnTo>
                  <a:lnTo>
                    <a:pt x="2094" y="141"/>
                  </a:lnTo>
                  <a:lnTo>
                    <a:pt x="2046" y="203"/>
                  </a:lnTo>
                  <a:lnTo>
                    <a:pt x="2006" y="236"/>
                  </a:lnTo>
                  <a:lnTo>
                    <a:pt x="1982" y="251"/>
                  </a:lnTo>
                  <a:lnTo>
                    <a:pt x="1918" y="277"/>
                  </a:lnTo>
                  <a:lnTo>
                    <a:pt x="1830" y="301"/>
                  </a:lnTo>
                  <a:lnTo>
                    <a:pt x="1632" y="332"/>
                  </a:lnTo>
                  <a:lnTo>
                    <a:pt x="1388" y="332"/>
                  </a:lnTo>
                  <a:lnTo>
                    <a:pt x="1138" y="288"/>
                  </a:lnTo>
                  <a:lnTo>
                    <a:pt x="1047" y="253"/>
                  </a:lnTo>
                  <a:lnTo>
                    <a:pt x="1023" y="240"/>
                  </a:lnTo>
                  <a:lnTo>
                    <a:pt x="986" y="213"/>
                  </a:lnTo>
                  <a:lnTo>
                    <a:pt x="976" y="196"/>
                  </a:lnTo>
                  <a:lnTo>
                    <a:pt x="972" y="179"/>
                  </a:lnTo>
                  <a:lnTo>
                    <a:pt x="972" y="159"/>
                  </a:lnTo>
                  <a:lnTo>
                    <a:pt x="986" y="84"/>
                  </a:lnTo>
                  <a:lnTo>
                    <a:pt x="986" y="71"/>
                  </a:lnTo>
                  <a:lnTo>
                    <a:pt x="979" y="51"/>
                  </a:lnTo>
                  <a:lnTo>
                    <a:pt x="972" y="38"/>
                  </a:lnTo>
                  <a:lnTo>
                    <a:pt x="959" y="27"/>
                  </a:lnTo>
                  <a:lnTo>
                    <a:pt x="935" y="20"/>
                  </a:lnTo>
                  <a:lnTo>
                    <a:pt x="911" y="20"/>
                  </a:lnTo>
                  <a:lnTo>
                    <a:pt x="851" y="40"/>
                  </a:lnTo>
                  <a:lnTo>
                    <a:pt x="748" y="58"/>
                  </a:lnTo>
                  <a:lnTo>
                    <a:pt x="387" y="101"/>
                  </a:lnTo>
                  <a:lnTo>
                    <a:pt x="180" y="159"/>
                  </a:lnTo>
                  <a:lnTo>
                    <a:pt x="119" y="189"/>
                  </a:lnTo>
                  <a:lnTo>
                    <a:pt x="71" y="223"/>
                  </a:lnTo>
                  <a:lnTo>
                    <a:pt x="35" y="260"/>
                  </a:lnTo>
                  <a:lnTo>
                    <a:pt x="20" y="280"/>
                  </a:lnTo>
                  <a:lnTo>
                    <a:pt x="11" y="304"/>
                  </a:lnTo>
                  <a:lnTo>
                    <a:pt x="0" y="352"/>
                  </a:lnTo>
                  <a:lnTo>
                    <a:pt x="11" y="405"/>
                  </a:lnTo>
                  <a:lnTo>
                    <a:pt x="42" y="467"/>
                  </a:lnTo>
                  <a:lnTo>
                    <a:pt x="123" y="572"/>
                  </a:lnTo>
                  <a:lnTo>
                    <a:pt x="204" y="640"/>
                  </a:lnTo>
                  <a:lnTo>
                    <a:pt x="376" y="735"/>
                  </a:lnTo>
                  <a:lnTo>
                    <a:pt x="519" y="799"/>
                  </a:lnTo>
                  <a:lnTo>
                    <a:pt x="874" y="904"/>
                  </a:lnTo>
                  <a:lnTo>
                    <a:pt x="1454" y="988"/>
                  </a:lnTo>
                  <a:lnTo>
                    <a:pt x="1819" y="995"/>
                  </a:lnTo>
                  <a:lnTo>
                    <a:pt x="2184" y="944"/>
                  </a:lnTo>
                  <a:lnTo>
                    <a:pt x="2635" y="823"/>
                  </a:lnTo>
                  <a:lnTo>
                    <a:pt x="2859" y="731"/>
                  </a:lnTo>
                  <a:lnTo>
                    <a:pt x="2954" y="667"/>
                  </a:lnTo>
                  <a:lnTo>
                    <a:pt x="3024" y="603"/>
                  </a:lnTo>
                  <a:lnTo>
                    <a:pt x="3102" y="508"/>
                  </a:lnTo>
                  <a:lnTo>
                    <a:pt x="3119" y="473"/>
                  </a:lnTo>
                  <a:lnTo>
                    <a:pt x="3130" y="443"/>
                  </a:lnTo>
                  <a:lnTo>
                    <a:pt x="3136" y="409"/>
                  </a:lnTo>
                  <a:lnTo>
                    <a:pt x="3139" y="348"/>
                  </a:lnTo>
                  <a:lnTo>
                    <a:pt x="3130" y="295"/>
                  </a:lnTo>
                  <a:lnTo>
                    <a:pt x="3123" y="271"/>
                  </a:lnTo>
                  <a:lnTo>
                    <a:pt x="3095" y="229"/>
                  </a:lnTo>
                  <a:lnTo>
                    <a:pt x="3075" y="213"/>
                  </a:lnTo>
                  <a:lnTo>
                    <a:pt x="3028" y="183"/>
                  </a:lnTo>
                  <a:lnTo>
                    <a:pt x="2967" y="152"/>
                  </a:lnTo>
                  <a:close/>
                </a:path>
              </a:pathLst>
            </a:custGeom>
            <a:solidFill>
              <a:srgbClr val="E1C229"/>
            </a:solidFill>
            <a:ln w="9525">
              <a:noFill/>
              <a:round/>
              <a:headEnd/>
              <a:tailEnd/>
            </a:ln>
          </p:spPr>
          <p:txBody>
            <a:bodyPr/>
            <a:lstStyle/>
            <a:p>
              <a:endParaRPr lang="en-US"/>
            </a:p>
          </p:txBody>
        </p:sp>
        <p:sp>
          <p:nvSpPr>
            <p:cNvPr id="152665" name="Freeform 89"/>
            <p:cNvSpPr>
              <a:spLocks/>
            </p:cNvSpPr>
            <p:nvPr/>
          </p:nvSpPr>
          <p:spPr bwMode="auto">
            <a:xfrm>
              <a:off x="1353" y="3445"/>
              <a:ext cx="1618" cy="439"/>
            </a:xfrm>
            <a:custGeom>
              <a:avLst/>
              <a:gdLst/>
              <a:ahLst/>
              <a:cxnLst>
                <a:cxn ang="0">
                  <a:pos x="2949" y="538"/>
                </a:cxn>
                <a:cxn ang="0">
                  <a:pos x="2465" y="552"/>
                </a:cxn>
                <a:cxn ang="0">
                  <a:pos x="1238" y="504"/>
                </a:cxn>
                <a:cxn ang="0">
                  <a:pos x="869" y="460"/>
                </a:cxn>
                <a:cxn ang="0">
                  <a:pos x="653" y="420"/>
                </a:cxn>
                <a:cxn ang="0">
                  <a:pos x="260" y="321"/>
                </a:cxn>
                <a:cxn ang="0">
                  <a:pos x="216" y="301"/>
                </a:cxn>
                <a:cxn ang="0">
                  <a:pos x="156" y="264"/>
                </a:cxn>
                <a:cxn ang="0">
                  <a:pos x="70" y="182"/>
                </a:cxn>
                <a:cxn ang="0">
                  <a:pos x="64" y="172"/>
                </a:cxn>
                <a:cxn ang="0">
                  <a:pos x="57" y="149"/>
                </a:cxn>
                <a:cxn ang="0">
                  <a:pos x="57" y="128"/>
                </a:cxn>
                <a:cxn ang="0">
                  <a:pos x="53" y="125"/>
                </a:cxn>
                <a:cxn ang="0">
                  <a:pos x="40" y="128"/>
                </a:cxn>
                <a:cxn ang="0">
                  <a:pos x="24" y="138"/>
                </a:cxn>
                <a:cxn ang="0">
                  <a:pos x="9" y="152"/>
                </a:cxn>
                <a:cxn ang="0">
                  <a:pos x="2" y="176"/>
                </a:cxn>
                <a:cxn ang="0">
                  <a:pos x="0" y="240"/>
                </a:cxn>
                <a:cxn ang="0">
                  <a:pos x="6" y="281"/>
                </a:cxn>
                <a:cxn ang="0">
                  <a:pos x="13" y="304"/>
                </a:cxn>
                <a:cxn ang="0">
                  <a:pos x="46" y="378"/>
                </a:cxn>
                <a:cxn ang="0">
                  <a:pos x="121" y="497"/>
                </a:cxn>
                <a:cxn ang="0">
                  <a:pos x="149" y="532"/>
                </a:cxn>
                <a:cxn ang="0">
                  <a:pos x="358" y="737"/>
                </a:cxn>
                <a:cxn ang="0">
                  <a:pos x="457" y="812"/>
                </a:cxn>
                <a:cxn ang="0">
                  <a:pos x="572" y="880"/>
                </a:cxn>
                <a:cxn ang="0">
                  <a:pos x="941" y="1062"/>
                </a:cxn>
                <a:cxn ang="0">
                  <a:pos x="1320" y="1185"/>
                </a:cxn>
                <a:cxn ang="0">
                  <a:pos x="1645" y="1242"/>
                </a:cxn>
                <a:cxn ang="0">
                  <a:pos x="1869" y="1266"/>
                </a:cxn>
                <a:cxn ang="0">
                  <a:pos x="2806" y="1317"/>
                </a:cxn>
                <a:cxn ang="0">
                  <a:pos x="3081" y="1293"/>
                </a:cxn>
                <a:cxn ang="0">
                  <a:pos x="3351" y="1232"/>
                </a:cxn>
                <a:cxn ang="0">
                  <a:pos x="3765" y="1089"/>
                </a:cxn>
                <a:cxn ang="0">
                  <a:pos x="4150" y="897"/>
                </a:cxn>
                <a:cxn ang="0">
                  <a:pos x="4418" y="721"/>
                </a:cxn>
                <a:cxn ang="0">
                  <a:pos x="4642" y="534"/>
                </a:cxn>
                <a:cxn ang="0">
                  <a:pos x="4723" y="450"/>
                </a:cxn>
                <a:cxn ang="0">
                  <a:pos x="4798" y="334"/>
                </a:cxn>
                <a:cxn ang="0">
                  <a:pos x="4849" y="206"/>
                </a:cxn>
                <a:cxn ang="0">
                  <a:pos x="4855" y="180"/>
                </a:cxn>
                <a:cxn ang="0">
                  <a:pos x="4855" y="136"/>
                </a:cxn>
                <a:cxn ang="0">
                  <a:pos x="4851" y="114"/>
                </a:cxn>
                <a:cxn ang="0">
                  <a:pos x="4827" y="54"/>
                </a:cxn>
                <a:cxn ang="0">
                  <a:pos x="4814" y="10"/>
                </a:cxn>
                <a:cxn ang="0">
                  <a:pos x="4801" y="0"/>
                </a:cxn>
                <a:cxn ang="0">
                  <a:pos x="4794" y="0"/>
                </a:cxn>
                <a:cxn ang="0">
                  <a:pos x="4787" y="2"/>
                </a:cxn>
                <a:cxn ang="0">
                  <a:pos x="4761" y="37"/>
                </a:cxn>
                <a:cxn ang="0">
                  <a:pos x="4737" y="77"/>
                </a:cxn>
                <a:cxn ang="0">
                  <a:pos x="4699" y="118"/>
                </a:cxn>
                <a:cxn ang="0">
                  <a:pos x="4585" y="193"/>
                </a:cxn>
                <a:cxn ang="0">
                  <a:pos x="4398" y="277"/>
                </a:cxn>
                <a:cxn ang="0">
                  <a:pos x="3886" y="426"/>
                </a:cxn>
                <a:cxn ang="0">
                  <a:pos x="3659" y="473"/>
                </a:cxn>
                <a:cxn ang="0">
                  <a:pos x="2949" y="538"/>
                </a:cxn>
              </a:cxnLst>
              <a:rect l="0" t="0" r="r" b="b"/>
              <a:pathLst>
                <a:path w="4855" h="1317">
                  <a:moveTo>
                    <a:pt x="2949" y="538"/>
                  </a:moveTo>
                  <a:lnTo>
                    <a:pt x="2465" y="552"/>
                  </a:lnTo>
                  <a:lnTo>
                    <a:pt x="1238" y="504"/>
                  </a:lnTo>
                  <a:lnTo>
                    <a:pt x="869" y="460"/>
                  </a:lnTo>
                  <a:lnTo>
                    <a:pt x="653" y="420"/>
                  </a:lnTo>
                  <a:lnTo>
                    <a:pt x="260" y="321"/>
                  </a:lnTo>
                  <a:lnTo>
                    <a:pt x="216" y="301"/>
                  </a:lnTo>
                  <a:lnTo>
                    <a:pt x="156" y="264"/>
                  </a:lnTo>
                  <a:lnTo>
                    <a:pt x="70" y="182"/>
                  </a:lnTo>
                  <a:lnTo>
                    <a:pt x="64" y="172"/>
                  </a:lnTo>
                  <a:lnTo>
                    <a:pt x="57" y="149"/>
                  </a:lnTo>
                  <a:lnTo>
                    <a:pt x="57" y="128"/>
                  </a:lnTo>
                  <a:lnTo>
                    <a:pt x="53" y="125"/>
                  </a:lnTo>
                  <a:lnTo>
                    <a:pt x="40" y="128"/>
                  </a:lnTo>
                  <a:lnTo>
                    <a:pt x="24" y="138"/>
                  </a:lnTo>
                  <a:lnTo>
                    <a:pt x="9" y="152"/>
                  </a:lnTo>
                  <a:lnTo>
                    <a:pt x="2" y="176"/>
                  </a:lnTo>
                  <a:lnTo>
                    <a:pt x="0" y="240"/>
                  </a:lnTo>
                  <a:lnTo>
                    <a:pt x="6" y="281"/>
                  </a:lnTo>
                  <a:lnTo>
                    <a:pt x="13" y="304"/>
                  </a:lnTo>
                  <a:lnTo>
                    <a:pt x="46" y="378"/>
                  </a:lnTo>
                  <a:lnTo>
                    <a:pt x="121" y="497"/>
                  </a:lnTo>
                  <a:lnTo>
                    <a:pt x="149" y="532"/>
                  </a:lnTo>
                  <a:lnTo>
                    <a:pt x="358" y="737"/>
                  </a:lnTo>
                  <a:lnTo>
                    <a:pt x="457" y="812"/>
                  </a:lnTo>
                  <a:lnTo>
                    <a:pt x="572" y="880"/>
                  </a:lnTo>
                  <a:lnTo>
                    <a:pt x="941" y="1062"/>
                  </a:lnTo>
                  <a:lnTo>
                    <a:pt x="1320" y="1185"/>
                  </a:lnTo>
                  <a:lnTo>
                    <a:pt x="1645" y="1242"/>
                  </a:lnTo>
                  <a:lnTo>
                    <a:pt x="1869" y="1266"/>
                  </a:lnTo>
                  <a:lnTo>
                    <a:pt x="2806" y="1317"/>
                  </a:lnTo>
                  <a:lnTo>
                    <a:pt x="3081" y="1293"/>
                  </a:lnTo>
                  <a:lnTo>
                    <a:pt x="3351" y="1232"/>
                  </a:lnTo>
                  <a:lnTo>
                    <a:pt x="3765" y="1089"/>
                  </a:lnTo>
                  <a:lnTo>
                    <a:pt x="4150" y="897"/>
                  </a:lnTo>
                  <a:lnTo>
                    <a:pt x="4418" y="721"/>
                  </a:lnTo>
                  <a:lnTo>
                    <a:pt x="4642" y="534"/>
                  </a:lnTo>
                  <a:lnTo>
                    <a:pt x="4723" y="450"/>
                  </a:lnTo>
                  <a:lnTo>
                    <a:pt x="4798" y="334"/>
                  </a:lnTo>
                  <a:lnTo>
                    <a:pt x="4849" y="206"/>
                  </a:lnTo>
                  <a:lnTo>
                    <a:pt x="4855" y="180"/>
                  </a:lnTo>
                  <a:lnTo>
                    <a:pt x="4855" y="136"/>
                  </a:lnTo>
                  <a:lnTo>
                    <a:pt x="4851" y="114"/>
                  </a:lnTo>
                  <a:lnTo>
                    <a:pt x="4827" y="54"/>
                  </a:lnTo>
                  <a:lnTo>
                    <a:pt x="4814" y="10"/>
                  </a:lnTo>
                  <a:lnTo>
                    <a:pt x="4801" y="0"/>
                  </a:lnTo>
                  <a:lnTo>
                    <a:pt x="4794" y="0"/>
                  </a:lnTo>
                  <a:lnTo>
                    <a:pt x="4787" y="2"/>
                  </a:lnTo>
                  <a:lnTo>
                    <a:pt x="4761" y="37"/>
                  </a:lnTo>
                  <a:lnTo>
                    <a:pt x="4737" y="77"/>
                  </a:lnTo>
                  <a:lnTo>
                    <a:pt x="4699" y="118"/>
                  </a:lnTo>
                  <a:lnTo>
                    <a:pt x="4585" y="193"/>
                  </a:lnTo>
                  <a:lnTo>
                    <a:pt x="4398" y="277"/>
                  </a:lnTo>
                  <a:lnTo>
                    <a:pt x="3886" y="426"/>
                  </a:lnTo>
                  <a:lnTo>
                    <a:pt x="3659" y="473"/>
                  </a:lnTo>
                  <a:lnTo>
                    <a:pt x="2949" y="538"/>
                  </a:lnTo>
                  <a:close/>
                </a:path>
              </a:pathLst>
            </a:custGeom>
            <a:solidFill>
              <a:srgbClr val="AF9619"/>
            </a:solidFill>
            <a:ln w="9525">
              <a:noFill/>
              <a:round/>
              <a:headEnd/>
              <a:tailEnd/>
            </a:ln>
          </p:spPr>
          <p:txBody>
            <a:bodyPr/>
            <a:lstStyle/>
            <a:p>
              <a:endParaRPr lang="en-US"/>
            </a:p>
          </p:txBody>
        </p:sp>
        <p:sp>
          <p:nvSpPr>
            <p:cNvPr id="152666" name="Freeform 90"/>
            <p:cNvSpPr>
              <a:spLocks/>
            </p:cNvSpPr>
            <p:nvPr/>
          </p:nvSpPr>
          <p:spPr bwMode="auto">
            <a:xfrm>
              <a:off x="1407" y="3520"/>
              <a:ext cx="1517" cy="333"/>
            </a:xfrm>
            <a:custGeom>
              <a:avLst/>
              <a:gdLst/>
              <a:ahLst/>
              <a:cxnLst>
                <a:cxn ang="0">
                  <a:pos x="2613" y="416"/>
                </a:cxn>
                <a:cxn ang="0">
                  <a:pos x="2391" y="427"/>
                </a:cxn>
                <a:cxn ang="0">
                  <a:pos x="1513" y="407"/>
                </a:cxn>
                <a:cxn ang="0">
                  <a:pos x="887" y="346"/>
                </a:cxn>
                <a:cxn ang="0">
                  <a:pos x="698" y="315"/>
                </a:cxn>
                <a:cxn ang="0">
                  <a:pos x="176" y="203"/>
                </a:cxn>
                <a:cxn ang="0">
                  <a:pos x="98" y="180"/>
                </a:cxn>
                <a:cxn ang="0">
                  <a:pos x="27" y="152"/>
                </a:cxn>
                <a:cxn ang="0">
                  <a:pos x="3" y="152"/>
                </a:cxn>
                <a:cxn ang="0">
                  <a:pos x="0" y="159"/>
                </a:cxn>
                <a:cxn ang="0">
                  <a:pos x="0" y="166"/>
                </a:cxn>
                <a:cxn ang="0">
                  <a:pos x="7" y="180"/>
                </a:cxn>
                <a:cxn ang="0">
                  <a:pos x="166" y="332"/>
                </a:cxn>
                <a:cxn ang="0">
                  <a:pos x="430" y="539"/>
                </a:cxn>
                <a:cxn ang="0">
                  <a:pos x="660" y="664"/>
                </a:cxn>
                <a:cxn ang="0">
                  <a:pos x="788" y="722"/>
                </a:cxn>
                <a:cxn ang="0">
                  <a:pos x="1232" y="863"/>
                </a:cxn>
                <a:cxn ang="0">
                  <a:pos x="1402" y="904"/>
                </a:cxn>
                <a:cxn ang="0">
                  <a:pos x="1676" y="948"/>
                </a:cxn>
                <a:cxn ang="0">
                  <a:pos x="2411" y="995"/>
                </a:cxn>
                <a:cxn ang="0">
                  <a:pos x="2435" y="999"/>
                </a:cxn>
                <a:cxn ang="0">
                  <a:pos x="2475" y="999"/>
                </a:cxn>
                <a:cxn ang="0">
                  <a:pos x="2503" y="995"/>
                </a:cxn>
                <a:cxn ang="0">
                  <a:pos x="2523" y="995"/>
                </a:cxn>
                <a:cxn ang="0">
                  <a:pos x="2539" y="992"/>
                </a:cxn>
                <a:cxn ang="0">
                  <a:pos x="2560" y="986"/>
                </a:cxn>
                <a:cxn ang="0">
                  <a:pos x="2624" y="975"/>
                </a:cxn>
                <a:cxn ang="0">
                  <a:pos x="2976" y="928"/>
                </a:cxn>
                <a:cxn ang="0">
                  <a:pos x="3112" y="894"/>
                </a:cxn>
                <a:cxn ang="0">
                  <a:pos x="3416" y="783"/>
                </a:cxn>
                <a:cxn ang="0">
                  <a:pos x="3649" y="678"/>
                </a:cxn>
                <a:cxn ang="0">
                  <a:pos x="4067" y="440"/>
                </a:cxn>
                <a:cxn ang="0">
                  <a:pos x="4449" y="180"/>
                </a:cxn>
                <a:cxn ang="0">
                  <a:pos x="4524" y="112"/>
                </a:cxn>
                <a:cxn ang="0">
                  <a:pos x="4537" y="92"/>
                </a:cxn>
                <a:cxn ang="0">
                  <a:pos x="4547" y="71"/>
                </a:cxn>
                <a:cxn ang="0">
                  <a:pos x="4551" y="55"/>
                </a:cxn>
                <a:cxn ang="0">
                  <a:pos x="4551" y="38"/>
                </a:cxn>
                <a:cxn ang="0">
                  <a:pos x="4547" y="20"/>
                </a:cxn>
                <a:cxn ang="0">
                  <a:pos x="4540" y="11"/>
                </a:cxn>
                <a:cxn ang="0">
                  <a:pos x="4533" y="4"/>
                </a:cxn>
                <a:cxn ang="0">
                  <a:pos x="4524" y="0"/>
                </a:cxn>
                <a:cxn ang="0">
                  <a:pos x="4500" y="11"/>
                </a:cxn>
                <a:cxn ang="0">
                  <a:pos x="4487" y="24"/>
                </a:cxn>
                <a:cxn ang="0">
                  <a:pos x="4425" y="71"/>
                </a:cxn>
                <a:cxn ang="0">
                  <a:pos x="4371" y="102"/>
                </a:cxn>
                <a:cxn ang="0">
                  <a:pos x="4155" y="170"/>
                </a:cxn>
                <a:cxn ang="0">
                  <a:pos x="3884" y="238"/>
                </a:cxn>
                <a:cxn ang="0">
                  <a:pos x="3413" y="328"/>
                </a:cxn>
                <a:cxn ang="0">
                  <a:pos x="2613" y="416"/>
                </a:cxn>
              </a:cxnLst>
              <a:rect l="0" t="0" r="r" b="b"/>
              <a:pathLst>
                <a:path w="4551" h="999">
                  <a:moveTo>
                    <a:pt x="2613" y="416"/>
                  </a:moveTo>
                  <a:lnTo>
                    <a:pt x="2391" y="427"/>
                  </a:lnTo>
                  <a:lnTo>
                    <a:pt x="1513" y="407"/>
                  </a:lnTo>
                  <a:lnTo>
                    <a:pt x="887" y="346"/>
                  </a:lnTo>
                  <a:lnTo>
                    <a:pt x="698" y="315"/>
                  </a:lnTo>
                  <a:lnTo>
                    <a:pt x="176" y="203"/>
                  </a:lnTo>
                  <a:lnTo>
                    <a:pt x="98" y="180"/>
                  </a:lnTo>
                  <a:lnTo>
                    <a:pt x="27" y="152"/>
                  </a:lnTo>
                  <a:lnTo>
                    <a:pt x="3" y="152"/>
                  </a:lnTo>
                  <a:lnTo>
                    <a:pt x="0" y="159"/>
                  </a:lnTo>
                  <a:lnTo>
                    <a:pt x="0" y="166"/>
                  </a:lnTo>
                  <a:lnTo>
                    <a:pt x="7" y="180"/>
                  </a:lnTo>
                  <a:lnTo>
                    <a:pt x="166" y="332"/>
                  </a:lnTo>
                  <a:lnTo>
                    <a:pt x="430" y="539"/>
                  </a:lnTo>
                  <a:lnTo>
                    <a:pt x="660" y="664"/>
                  </a:lnTo>
                  <a:lnTo>
                    <a:pt x="788" y="722"/>
                  </a:lnTo>
                  <a:lnTo>
                    <a:pt x="1232" y="863"/>
                  </a:lnTo>
                  <a:lnTo>
                    <a:pt x="1402" y="904"/>
                  </a:lnTo>
                  <a:lnTo>
                    <a:pt x="1676" y="948"/>
                  </a:lnTo>
                  <a:lnTo>
                    <a:pt x="2411" y="995"/>
                  </a:lnTo>
                  <a:lnTo>
                    <a:pt x="2435" y="999"/>
                  </a:lnTo>
                  <a:lnTo>
                    <a:pt x="2475" y="999"/>
                  </a:lnTo>
                  <a:lnTo>
                    <a:pt x="2503" y="995"/>
                  </a:lnTo>
                  <a:lnTo>
                    <a:pt x="2523" y="995"/>
                  </a:lnTo>
                  <a:lnTo>
                    <a:pt x="2539" y="992"/>
                  </a:lnTo>
                  <a:lnTo>
                    <a:pt x="2560" y="986"/>
                  </a:lnTo>
                  <a:lnTo>
                    <a:pt x="2624" y="975"/>
                  </a:lnTo>
                  <a:lnTo>
                    <a:pt x="2976" y="928"/>
                  </a:lnTo>
                  <a:lnTo>
                    <a:pt x="3112" y="894"/>
                  </a:lnTo>
                  <a:lnTo>
                    <a:pt x="3416" y="783"/>
                  </a:lnTo>
                  <a:lnTo>
                    <a:pt x="3649" y="678"/>
                  </a:lnTo>
                  <a:lnTo>
                    <a:pt x="4067" y="440"/>
                  </a:lnTo>
                  <a:lnTo>
                    <a:pt x="4449" y="180"/>
                  </a:lnTo>
                  <a:lnTo>
                    <a:pt x="4524" y="112"/>
                  </a:lnTo>
                  <a:lnTo>
                    <a:pt x="4537" y="92"/>
                  </a:lnTo>
                  <a:lnTo>
                    <a:pt x="4547" y="71"/>
                  </a:lnTo>
                  <a:lnTo>
                    <a:pt x="4551" y="55"/>
                  </a:lnTo>
                  <a:lnTo>
                    <a:pt x="4551" y="38"/>
                  </a:lnTo>
                  <a:lnTo>
                    <a:pt x="4547" y="20"/>
                  </a:lnTo>
                  <a:lnTo>
                    <a:pt x="4540" y="11"/>
                  </a:lnTo>
                  <a:lnTo>
                    <a:pt x="4533" y="4"/>
                  </a:lnTo>
                  <a:lnTo>
                    <a:pt x="4524" y="0"/>
                  </a:lnTo>
                  <a:lnTo>
                    <a:pt x="4500" y="11"/>
                  </a:lnTo>
                  <a:lnTo>
                    <a:pt x="4487" y="24"/>
                  </a:lnTo>
                  <a:lnTo>
                    <a:pt x="4425" y="71"/>
                  </a:lnTo>
                  <a:lnTo>
                    <a:pt x="4371" y="102"/>
                  </a:lnTo>
                  <a:lnTo>
                    <a:pt x="4155" y="170"/>
                  </a:lnTo>
                  <a:lnTo>
                    <a:pt x="3884" y="238"/>
                  </a:lnTo>
                  <a:lnTo>
                    <a:pt x="3413" y="328"/>
                  </a:lnTo>
                  <a:lnTo>
                    <a:pt x="2613" y="416"/>
                  </a:lnTo>
                  <a:close/>
                </a:path>
              </a:pathLst>
            </a:custGeom>
            <a:solidFill>
              <a:srgbClr val="E1C229"/>
            </a:solidFill>
            <a:ln w="9525">
              <a:noFill/>
              <a:round/>
              <a:headEnd/>
              <a:tailEnd/>
            </a:ln>
          </p:spPr>
          <p:txBody>
            <a:bodyPr/>
            <a:lstStyle/>
            <a:p>
              <a:endParaRPr lang="en-US"/>
            </a:p>
          </p:txBody>
        </p:sp>
        <p:sp>
          <p:nvSpPr>
            <p:cNvPr id="152667" name="Freeform 91"/>
            <p:cNvSpPr>
              <a:spLocks/>
            </p:cNvSpPr>
            <p:nvPr/>
          </p:nvSpPr>
          <p:spPr bwMode="auto">
            <a:xfrm>
              <a:off x="4452" y="1795"/>
              <a:ext cx="1117" cy="1865"/>
            </a:xfrm>
            <a:custGeom>
              <a:avLst/>
              <a:gdLst/>
              <a:ahLst/>
              <a:cxnLst>
                <a:cxn ang="0">
                  <a:pos x="1507" y="7"/>
                </a:cxn>
                <a:cxn ang="0">
                  <a:pos x="1432" y="112"/>
                </a:cxn>
                <a:cxn ang="0">
                  <a:pos x="894" y="2129"/>
                </a:cxn>
                <a:cxn ang="0">
                  <a:pos x="467" y="3585"/>
                </a:cxn>
                <a:cxn ang="0">
                  <a:pos x="27" y="5393"/>
                </a:cxn>
                <a:cxn ang="0">
                  <a:pos x="0" y="5463"/>
                </a:cxn>
                <a:cxn ang="0">
                  <a:pos x="7" y="5517"/>
                </a:cxn>
                <a:cxn ang="0">
                  <a:pos x="40" y="5575"/>
                </a:cxn>
                <a:cxn ang="0">
                  <a:pos x="88" y="5595"/>
                </a:cxn>
                <a:cxn ang="0">
                  <a:pos x="163" y="5578"/>
                </a:cxn>
                <a:cxn ang="0">
                  <a:pos x="190" y="5554"/>
                </a:cxn>
                <a:cxn ang="0">
                  <a:pos x="214" y="5481"/>
                </a:cxn>
                <a:cxn ang="0">
                  <a:pos x="207" y="5463"/>
                </a:cxn>
                <a:cxn ang="0">
                  <a:pos x="172" y="5409"/>
                </a:cxn>
                <a:cxn ang="0">
                  <a:pos x="170" y="5399"/>
                </a:cxn>
                <a:cxn ang="0">
                  <a:pos x="200" y="5267"/>
                </a:cxn>
                <a:cxn ang="0">
                  <a:pos x="788" y="2820"/>
                </a:cxn>
                <a:cxn ang="0">
                  <a:pos x="1470" y="366"/>
                </a:cxn>
                <a:cxn ang="0">
                  <a:pos x="1518" y="254"/>
                </a:cxn>
                <a:cxn ang="0">
                  <a:pos x="1534" y="227"/>
                </a:cxn>
                <a:cxn ang="0">
                  <a:pos x="1544" y="251"/>
                </a:cxn>
                <a:cxn ang="0">
                  <a:pos x="1612" y="431"/>
                </a:cxn>
                <a:cxn ang="0">
                  <a:pos x="2349" y="2809"/>
                </a:cxn>
                <a:cxn ang="0">
                  <a:pos x="3121" y="5290"/>
                </a:cxn>
                <a:cxn ang="0">
                  <a:pos x="3128" y="5334"/>
                </a:cxn>
                <a:cxn ang="0">
                  <a:pos x="3172" y="5487"/>
                </a:cxn>
                <a:cxn ang="0">
                  <a:pos x="3200" y="5503"/>
                </a:cxn>
                <a:cxn ang="0">
                  <a:pos x="3247" y="5494"/>
                </a:cxn>
                <a:cxn ang="0">
                  <a:pos x="3321" y="5443"/>
                </a:cxn>
                <a:cxn ang="0">
                  <a:pos x="3348" y="5399"/>
                </a:cxn>
                <a:cxn ang="0">
                  <a:pos x="3348" y="5362"/>
                </a:cxn>
                <a:cxn ang="0">
                  <a:pos x="3301" y="5297"/>
                </a:cxn>
                <a:cxn ang="0">
                  <a:pos x="3291" y="5287"/>
                </a:cxn>
                <a:cxn ang="0">
                  <a:pos x="3264" y="5290"/>
                </a:cxn>
                <a:cxn ang="0">
                  <a:pos x="3251" y="5281"/>
                </a:cxn>
                <a:cxn ang="0">
                  <a:pos x="3209" y="5202"/>
                </a:cxn>
                <a:cxn ang="0">
                  <a:pos x="2289" y="2224"/>
                </a:cxn>
                <a:cxn ang="0">
                  <a:pos x="1606" y="75"/>
                </a:cxn>
                <a:cxn ang="0">
                  <a:pos x="1544" y="7"/>
                </a:cxn>
                <a:cxn ang="0">
                  <a:pos x="1520" y="4"/>
                </a:cxn>
              </a:cxnLst>
              <a:rect l="0" t="0" r="r" b="b"/>
              <a:pathLst>
                <a:path w="3352" h="5595">
                  <a:moveTo>
                    <a:pt x="1520" y="4"/>
                  </a:moveTo>
                  <a:lnTo>
                    <a:pt x="1507" y="7"/>
                  </a:lnTo>
                  <a:lnTo>
                    <a:pt x="1496" y="18"/>
                  </a:lnTo>
                  <a:lnTo>
                    <a:pt x="1432" y="112"/>
                  </a:lnTo>
                  <a:lnTo>
                    <a:pt x="1402" y="170"/>
                  </a:lnTo>
                  <a:lnTo>
                    <a:pt x="894" y="2129"/>
                  </a:lnTo>
                  <a:lnTo>
                    <a:pt x="718" y="2670"/>
                  </a:lnTo>
                  <a:lnTo>
                    <a:pt x="467" y="3585"/>
                  </a:lnTo>
                  <a:lnTo>
                    <a:pt x="82" y="5223"/>
                  </a:lnTo>
                  <a:lnTo>
                    <a:pt x="27" y="5393"/>
                  </a:lnTo>
                  <a:lnTo>
                    <a:pt x="3" y="5446"/>
                  </a:lnTo>
                  <a:lnTo>
                    <a:pt x="0" y="5463"/>
                  </a:lnTo>
                  <a:lnTo>
                    <a:pt x="0" y="5481"/>
                  </a:lnTo>
                  <a:lnTo>
                    <a:pt x="7" y="5517"/>
                  </a:lnTo>
                  <a:lnTo>
                    <a:pt x="20" y="5551"/>
                  </a:lnTo>
                  <a:lnTo>
                    <a:pt x="40" y="5575"/>
                  </a:lnTo>
                  <a:lnTo>
                    <a:pt x="60" y="5591"/>
                  </a:lnTo>
                  <a:lnTo>
                    <a:pt x="88" y="5595"/>
                  </a:lnTo>
                  <a:lnTo>
                    <a:pt x="148" y="5585"/>
                  </a:lnTo>
                  <a:lnTo>
                    <a:pt x="163" y="5578"/>
                  </a:lnTo>
                  <a:lnTo>
                    <a:pt x="172" y="5571"/>
                  </a:lnTo>
                  <a:lnTo>
                    <a:pt x="190" y="5554"/>
                  </a:lnTo>
                  <a:lnTo>
                    <a:pt x="203" y="5531"/>
                  </a:lnTo>
                  <a:lnTo>
                    <a:pt x="214" y="5481"/>
                  </a:lnTo>
                  <a:lnTo>
                    <a:pt x="214" y="5470"/>
                  </a:lnTo>
                  <a:lnTo>
                    <a:pt x="207" y="5463"/>
                  </a:lnTo>
                  <a:lnTo>
                    <a:pt x="179" y="5429"/>
                  </a:lnTo>
                  <a:lnTo>
                    <a:pt x="172" y="5409"/>
                  </a:lnTo>
                  <a:lnTo>
                    <a:pt x="172" y="5402"/>
                  </a:lnTo>
                  <a:lnTo>
                    <a:pt x="170" y="5399"/>
                  </a:lnTo>
                  <a:lnTo>
                    <a:pt x="172" y="5393"/>
                  </a:lnTo>
                  <a:lnTo>
                    <a:pt x="200" y="5267"/>
                  </a:lnTo>
                  <a:lnTo>
                    <a:pt x="220" y="5155"/>
                  </a:lnTo>
                  <a:lnTo>
                    <a:pt x="788" y="2820"/>
                  </a:lnTo>
                  <a:lnTo>
                    <a:pt x="1060" y="1977"/>
                  </a:lnTo>
                  <a:lnTo>
                    <a:pt x="1470" y="366"/>
                  </a:lnTo>
                  <a:lnTo>
                    <a:pt x="1507" y="268"/>
                  </a:lnTo>
                  <a:lnTo>
                    <a:pt x="1518" y="254"/>
                  </a:lnTo>
                  <a:lnTo>
                    <a:pt x="1524" y="240"/>
                  </a:lnTo>
                  <a:lnTo>
                    <a:pt x="1534" y="227"/>
                  </a:lnTo>
                  <a:lnTo>
                    <a:pt x="1538" y="227"/>
                  </a:lnTo>
                  <a:lnTo>
                    <a:pt x="1544" y="251"/>
                  </a:lnTo>
                  <a:lnTo>
                    <a:pt x="1547" y="271"/>
                  </a:lnTo>
                  <a:lnTo>
                    <a:pt x="1612" y="431"/>
                  </a:lnTo>
                  <a:lnTo>
                    <a:pt x="2083" y="1848"/>
                  </a:lnTo>
                  <a:lnTo>
                    <a:pt x="2349" y="2809"/>
                  </a:lnTo>
                  <a:lnTo>
                    <a:pt x="3112" y="5233"/>
                  </a:lnTo>
                  <a:lnTo>
                    <a:pt x="3121" y="5290"/>
                  </a:lnTo>
                  <a:lnTo>
                    <a:pt x="3128" y="5314"/>
                  </a:lnTo>
                  <a:lnTo>
                    <a:pt x="3128" y="5334"/>
                  </a:lnTo>
                  <a:lnTo>
                    <a:pt x="3159" y="5459"/>
                  </a:lnTo>
                  <a:lnTo>
                    <a:pt x="3172" y="5487"/>
                  </a:lnTo>
                  <a:lnTo>
                    <a:pt x="3189" y="5501"/>
                  </a:lnTo>
                  <a:lnTo>
                    <a:pt x="3200" y="5503"/>
                  </a:lnTo>
                  <a:lnTo>
                    <a:pt x="3213" y="5503"/>
                  </a:lnTo>
                  <a:lnTo>
                    <a:pt x="3247" y="5494"/>
                  </a:lnTo>
                  <a:lnTo>
                    <a:pt x="3277" y="5477"/>
                  </a:lnTo>
                  <a:lnTo>
                    <a:pt x="3321" y="5443"/>
                  </a:lnTo>
                  <a:lnTo>
                    <a:pt x="3339" y="5422"/>
                  </a:lnTo>
                  <a:lnTo>
                    <a:pt x="3348" y="5399"/>
                  </a:lnTo>
                  <a:lnTo>
                    <a:pt x="3352" y="5378"/>
                  </a:lnTo>
                  <a:lnTo>
                    <a:pt x="3348" y="5362"/>
                  </a:lnTo>
                  <a:lnTo>
                    <a:pt x="3339" y="5345"/>
                  </a:lnTo>
                  <a:lnTo>
                    <a:pt x="3301" y="5297"/>
                  </a:lnTo>
                  <a:lnTo>
                    <a:pt x="3297" y="5290"/>
                  </a:lnTo>
                  <a:lnTo>
                    <a:pt x="3291" y="5287"/>
                  </a:lnTo>
                  <a:lnTo>
                    <a:pt x="3284" y="5290"/>
                  </a:lnTo>
                  <a:lnTo>
                    <a:pt x="3264" y="5290"/>
                  </a:lnTo>
                  <a:lnTo>
                    <a:pt x="3257" y="5287"/>
                  </a:lnTo>
                  <a:lnTo>
                    <a:pt x="3251" y="5281"/>
                  </a:lnTo>
                  <a:lnTo>
                    <a:pt x="3233" y="5253"/>
                  </a:lnTo>
                  <a:lnTo>
                    <a:pt x="3209" y="5202"/>
                  </a:lnTo>
                  <a:lnTo>
                    <a:pt x="2855" y="4122"/>
                  </a:lnTo>
                  <a:lnTo>
                    <a:pt x="2289" y="2224"/>
                  </a:lnTo>
                  <a:lnTo>
                    <a:pt x="1622" y="115"/>
                  </a:lnTo>
                  <a:lnTo>
                    <a:pt x="1606" y="75"/>
                  </a:lnTo>
                  <a:lnTo>
                    <a:pt x="1575" y="27"/>
                  </a:lnTo>
                  <a:lnTo>
                    <a:pt x="1544" y="7"/>
                  </a:lnTo>
                  <a:lnTo>
                    <a:pt x="1531" y="0"/>
                  </a:lnTo>
                  <a:lnTo>
                    <a:pt x="1520" y="4"/>
                  </a:lnTo>
                  <a:close/>
                </a:path>
              </a:pathLst>
            </a:custGeom>
            <a:solidFill>
              <a:srgbClr val="808080"/>
            </a:solidFill>
            <a:ln w="9525">
              <a:noFill/>
              <a:round/>
              <a:headEnd/>
              <a:tailEnd/>
            </a:ln>
          </p:spPr>
          <p:txBody>
            <a:bodyPr/>
            <a:lstStyle/>
            <a:p>
              <a:endParaRPr lang="en-US"/>
            </a:p>
          </p:txBody>
        </p:sp>
        <p:sp>
          <p:nvSpPr>
            <p:cNvPr id="152668" name="Freeform 92"/>
            <p:cNvSpPr>
              <a:spLocks/>
            </p:cNvSpPr>
            <p:nvPr/>
          </p:nvSpPr>
          <p:spPr bwMode="auto">
            <a:xfrm>
              <a:off x="1669" y="1782"/>
              <a:ext cx="1117" cy="1864"/>
            </a:xfrm>
            <a:custGeom>
              <a:avLst/>
              <a:gdLst/>
              <a:ahLst/>
              <a:cxnLst>
                <a:cxn ang="0">
                  <a:pos x="1401" y="170"/>
                </a:cxn>
                <a:cxn ang="0">
                  <a:pos x="629" y="2948"/>
                </a:cxn>
                <a:cxn ang="0">
                  <a:pos x="40" y="5358"/>
                </a:cxn>
                <a:cxn ang="0">
                  <a:pos x="2" y="5446"/>
                </a:cxn>
                <a:cxn ang="0">
                  <a:pos x="0" y="5479"/>
                </a:cxn>
                <a:cxn ang="0">
                  <a:pos x="20" y="5550"/>
                </a:cxn>
                <a:cxn ang="0">
                  <a:pos x="61" y="5591"/>
                </a:cxn>
                <a:cxn ang="0">
                  <a:pos x="118" y="5591"/>
                </a:cxn>
                <a:cxn ang="0">
                  <a:pos x="162" y="5578"/>
                </a:cxn>
                <a:cxn ang="0">
                  <a:pos x="189" y="5554"/>
                </a:cxn>
                <a:cxn ang="0">
                  <a:pos x="213" y="5479"/>
                </a:cxn>
                <a:cxn ang="0">
                  <a:pos x="206" y="5462"/>
                </a:cxn>
                <a:cxn ang="0">
                  <a:pos x="172" y="5409"/>
                </a:cxn>
                <a:cxn ang="0">
                  <a:pos x="169" y="5398"/>
                </a:cxn>
                <a:cxn ang="0">
                  <a:pos x="598" y="3500"/>
                </a:cxn>
                <a:cxn ang="0">
                  <a:pos x="1059" y="1976"/>
                </a:cxn>
                <a:cxn ang="0">
                  <a:pos x="1506" y="267"/>
                </a:cxn>
                <a:cxn ang="0">
                  <a:pos x="1530" y="230"/>
                </a:cxn>
                <a:cxn ang="0">
                  <a:pos x="1537" y="227"/>
                </a:cxn>
                <a:cxn ang="0">
                  <a:pos x="1635" y="474"/>
                </a:cxn>
                <a:cxn ang="0">
                  <a:pos x="2349" y="2809"/>
                </a:cxn>
                <a:cxn ang="0">
                  <a:pos x="3121" y="5290"/>
                </a:cxn>
                <a:cxn ang="0">
                  <a:pos x="3129" y="5334"/>
                </a:cxn>
                <a:cxn ang="0">
                  <a:pos x="3158" y="5459"/>
                </a:cxn>
                <a:cxn ang="0">
                  <a:pos x="3189" y="5499"/>
                </a:cxn>
                <a:cxn ang="0">
                  <a:pos x="3213" y="5503"/>
                </a:cxn>
                <a:cxn ang="0">
                  <a:pos x="3277" y="5477"/>
                </a:cxn>
                <a:cxn ang="0">
                  <a:pos x="3338" y="5422"/>
                </a:cxn>
                <a:cxn ang="0">
                  <a:pos x="3351" y="5378"/>
                </a:cxn>
                <a:cxn ang="0">
                  <a:pos x="3301" y="5297"/>
                </a:cxn>
                <a:cxn ang="0">
                  <a:pos x="3290" y="5286"/>
                </a:cxn>
                <a:cxn ang="0">
                  <a:pos x="3263" y="5290"/>
                </a:cxn>
                <a:cxn ang="0">
                  <a:pos x="3250" y="5279"/>
                </a:cxn>
                <a:cxn ang="0">
                  <a:pos x="3195" y="5169"/>
                </a:cxn>
                <a:cxn ang="0">
                  <a:pos x="2478" y="2849"/>
                </a:cxn>
                <a:cxn ang="0">
                  <a:pos x="1605" y="74"/>
                </a:cxn>
                <a:cxn ang="0">
                  <a:pos x="1574" y="27"/>
                </a:cxn>
                <a:cxn ang="0">
                  <a:pos x="1530" y="0"/>
                </a:cxn>
                <a:cxn ang="0">
                  <a:pos x="1495" y="16"/>
                </a:cxn>
              </a:cxnLst>
              <a:rect l="0" t="0" r="r" b="b"/>
              <a:pathLst>
                <a:path w="3351" h="5594">
                  <a:moveTo>
                    <a:pt x="1451" y="78"/>
                  </a:moveTo>
                  <a:lnTo>
                    <a:pt x="1401" y="170"/>
                  </a:lnTo>
                  <a:lnTo>
                    <a:pt x="893" y="2129"/>
                  </a:lnTo>
                  <a:lnTo>
                    <a:pt x="629" y="2948"/>
                  </a:lnTo>
                  <a:lnTo>
                    <a:pt x="70" y="5257"/>
                  </a:lnTo>
                  <a:lnTo>
                    <a:pt x="40" y="5358"/>
                  </a:lnTo>
                  <a:lnTo>
                    <a:pt x="10" y="5433"/>
                  </a:lnTo>
                  <a:lnTo>
                    <a:pt x="2" y="5446"/>
                  </a:lnTo>
                  <a:lnTo>
                    <a:pt x="0" y="5462"/>
                  </a:lnTo>
                  <a:lnTo>
                    <a:pt x="0" y="5479"/>
                  </a:lnTo>
                  <a:lnTo>
                    <a:pt x="6" y="5517"/>
                  </a:lnTo>
                  <a:lnTo>
                    <a:pt x="20" y="5550"/>
                  </a:lnTo>
                  <a:lnTo>
                    <a:pt x="40" y="5574"/>
                  </a:lnTo>
                  <a:lnTo>
                    <a:pt x="61" y="5591"/>
                  </a:lnTo>
                  <a:lnTo>
                    <a:pt x="88" y="5594"/>
                  </a:lnTo>
                  <a:lnTo>
                    <a:pt x="118" y="5591"/>
                  </a:lnTo>
                  <a:lnTo>
                    <a:pt x="149" y="5585"/>
                  </a:lnTo>
                  <a:lnTo>
                    <a:pt x="162" y="5578"/>
                  </a:lnTo>
                  <a:lnTo>
                    <a:pt x="172" y="5571"/>
                  </a:lnTo>
                  <a:lnTo>
                    <a:pt x="189" y="5554"/>
                  </a:lnTo>
                  <a:lnTo>
                    <a:pt x="202" y="5530"/>
                  </a:lnTo>
                  <a:lnTo>
                    <a:pt x="213" y="5479"/>
                  </a:lnTo>
                  <a:lnTo>
                    <a:pt x="213" y="5469"/>
                  </a:lnTo>
                  <a:lnTo>
                    <a:pt x="206" y="5462"/>
                  </a:lnTo>
                  <a:lnTo>
                    <a:pt x="178" y="5429"/>
                  </a:lnTo>
                  <a:lnTo>
                    <a:pt x="172" y="5409"/>
                  </a:lnTo>
                  <a:lnTo>
                    <a:pt x="172" y="5402"/>
                  </a:lnTo>
                  <a:lnTo>
                    <a:pt x="169" y="5398"/>
                  </a:lnTo>
                  <a:lnTo>
                    <a:pt x="172" y="5391"/>
                  </a:lnTo>
                  <a:lnTo>
                    <a:pt x="598" y="3500"/>
                  </a:lnTo>
                  <a:lnTo>
                    <a:pt x="690" y="3154"/>
                  </a:lnTo>
                  <a:lnTo>
                    <a:pt x="1059" y="1976"/>
                  </a:lnTo>
                  <a:lnTo>
                    <a:pt x="1469" y="366"/>
                  </a:lnTo>
                  <a:lnTo>
                    <a:pt x="1506" y="267"/>
                  </a:lnTo>
                  <a:lnTo>
                    <a:pt x="1517" y="254"/>
                  </a:lnTo>
                  <a:lnTo>
                    <a:pt x="1530" y="230"/>
                  </a:lnTo>
                  <a:lnTo>
                    <a:pt x="1533" y="227"/>
                  </a:lnTo>
                  <a:lnTo>
                    <a:pt x="1537" y="227"/>
                  </a:lnTo>
                  <a:lnTo>
                    <a:pt x="1563" y="322"/>
                  </a:lnTo>
                  <a:lnTo>
                    <a:pt x="1635" y="474"/>
                  </a:lnTo>
                  <a:lnTo>
                    <a:pt x="2082" y="1848"/>
                  </a:lnTo>
                  <a:lnTo>
                    <a:pt x="2349" y="2809"/>
                  </a:lnTo>
                  <a:lnTo>
                    <a:pt x="3111" y="5233"/>
                  </a:lnTo>
                  <a:lnTo>
                    <a:pt x="3121" y="5290"/>
                  </a:lnTo>
                  <a:lnTo>
                    <a:pt x="3129" y="5314"/>
                  </a:lnTo>
                  <a:lnTo>
                    <a:pt x="3129" y="5334"/>
                  </a:lnTo>
                  <a:lnTo>
                    <a:pt x="3149" y="5429"/>
                  </a:lnTo>
                  <a:lnTo>
                    <a:pt x="3158" y="5459"/>
                  </a:lnTo>
                  <a:lnTo>
                    <a:pt x="3173" y="5486"/>
                  </a:lnTo>
                  <a:lnTo>
                    <a:pt x="3189" y="5499"/>
                  </a:lnTo>
                  <a:lnTo>
                    <a:pt x="3199" y="5503"/>
                  </a:lnTo>
                  <a:lnTo>
                    <a:pt x="3213" y="5503"/>
                  </a:lnTo>
                  <a:lnTo>
                    <a:pt x="3246" y="5493"/>
                  </a:lnTo>
                  <a:lnTo>
                    <a:pt x="3277" y="5477"/>
                  </a:lnTo>
                  <a:lnTo>
                    <a:pt x="3321" y="5442"/>
                  </a:lnTo>
                  <a:lnTo>
                    <a:pt x="3338" y="5422"/>
                  </a:lnTo>
                  <a:lnTo>
                    <a:pt x="3349" y="5398"/>
                  </a:lnTo>
                  <a:lnTo>
                    <a:pt x="3351" y="5378"/>
                  </a:lnTo>
                  <a:lnTo>
                    <a:pt x="3349" y="5361"/>
                  </a:lnTo>
                  <a:lnTo>
                    <a:pt x="3301" y="5297"/>
                  </a:lnTo>
                  <a:lnTo>
                    <a:pt x="3298" y="5290"/>
                  </a:lnTo>
                  <a:lnTo>
                    <a:pt x="3290" y="5286"/>
                  </a:lnTo>
                  <a:lnTo>
                    <a:pt x="3283" y="5290"/>
                  </a:lnTo>
                  <a:lnTo>
                    <a:pt x="3263" y="5290"/>
                  </a:lnTo>
                  <a:lnTo>
                    <a:pt x="3257" y="5286"/>
                  </a:lnTo>
                  <a:lnTo>
                    <a:pt x="3250" y="5279"/>
                  </a:lnTo>
                  <a:lnTo>
                    <a:pt x="3233" y="5253"/>
                  </a:lnTo>
                  <a:lnTo>
                    <a:pt x="3195" y="5169"/>
                  </a:lnTo>
                  <a:lnTo>
                    <a:pt x="3063" y="4782"/>
                  </a:lnTo>
                  <a:lnTo>
                    <a:pt x="2478" y="2849"/>
                  </a:lnTo>
                  <a:lnTo>
                    <a:pt x="1611" y="95"/>
                  </a:lnTo>
                  <a:lnTo>
                    <a:pt x="1605" y="74"/>
                  </a:lnTo>
                  <a:lnTo>
                    <a:pt x="1598" y="60"/>
                  </a:lnTo>
                  <a:lnTo>
                    <a:pt x="1574" y="27"/>
                  </a:lnTo>
                  <a:lnTo>
                    <a:pt x="1554" y="14"/>
                  </a:lnTo>
                  <a:lnTo>
                    <a:pt x="1530" y="0"/>
                  </a:lnTo>
                  <a:lnTo>
                    <a:pt x="1506" y="7"/>
                  </a:lnTo>
                  <a:lnTo>
                    <a:pt x="1495" y="16"/>
                  </a:lnTo>
                  <a:lnTo>
                    <a:pt x="1451" y="78"/>
                  </a:lnTo>
                  <a:close/>
                </a:path>
              </a:pathLst>
            </a:custGeom>
            <a:solidFill>
              <a:srgbClr val="808080"/>
            </a:solidFill>
            <a:ln w="9525">
              <a:noFill/>
              <a:round/>
              <a:headEnd/>
              <a:tailEnd/>
            </a:ln>
          </p:spPr>
          <p:txBody>
            <a:bodyPr/>
            <a:lstStyle/>
            <a:p>
              <a:endParaRPr lang="en-US"/>
            </a:p>
          </p:txBody>
        </p:sp>
        <p:sp>
          <p:nvSpPr>
            <p:cNvPr id="152669" name="Freeform 93"/>
            <p:cNvSpPr>
              <a:spLocks/>
            </p:cNvSpPr>
            <p:nvPr/>
          </p:nvSpPr>
          <p:spPr bwMode="auto">
            <a:xfrm>
              <a:off x="4900" y="3099"/>
              <a:ext cx="297" cy="722"/>
            </a:xfrm>
            <a:custGeom>
              <a:avLst/>
              <a:gdLst/>
              <a:ahLst/>
              <a:cxnLst>
                <a:cxn ang="0">
                  <a:pos x="820" y="13"/>
                </a:cxn>
                <a:cxn ang="0">
                  <a:pos x="658" y="129"/>
                </a:cxn>
                <a:cxn ang="0">
                  <a:pos x="559" y="301"/>
                </a:cxn>
                <a:cxn ang="0">
                  <a:pos x="342" y="985"/>
                </a:cxn>
                <a:cxn ang="0">
                  <a:pos x="352" y="1174"/>
                </a:cxn>
                <a:cxn ang="0">
                  <a:pos x="420" y="1496"/>
                </a:cxn>
                <a:cxn ang="0">
                  <a:pos x="539" y="1726"/>
                </a:cxn>
                <a:cxn ang="0">
                  <a:pos x="548" y="1808"/>
                </a:cxn>
                <a:cxn ang="0">
                  <a:pos x="552" y="1885"/>
                </a:cxn>
                <a:cxn ang="0">
                  <a:pos x="542" y="1929"/>
                </a:cxn>
                <a:cxn ang="0">
                  <a:pos x="519" y="1960"/>
                </a:cxn>
                <a:cxn ang="0">
                  <a:pos x="467" y="1964"/>
                </a:cxn>
                <a:cxn ang="0">
                  <a:pos x="254" y="1929"/>
                </a:cxn>
                <a:cxn ang="0">
                  <a:pos x="62" y="1984"/>
                </a:cxn>
                <a:cxn ang="0">
                  <a:pos x="20" y="2010"/>
                </a:cxn>
                <a:cxn ang="0">
                  <a:pos x="4" y="2041"/>
                </a:cxn>
                <a:cxn ang="0">
                  <a:pos x="4" y="2074"/>
                </a:cxn>
                <a:cxn ang="0">
                  <a:pos x="34" y="2122"/>
                </a:cxn>
                <a:cxn ang="0">
                  <a:pos x="75" y="2142"/>
                </a:cxn>
                <a:cxn ang="0">
                  <a:pos x="271" y="2166"/>
                </a:cxn>
                <a:cxn ang="0">
                  <a:pos x="346" y="2162"/>
                </a:cxn>
                <a:cxn ang="0">
                  <a:pos x="508" y="2092"/>
                </a:cxn>
                <a:cxn ang="0">
                  <a:pos x="616" y="2061"/>
                </a:cxn>
                <a:cxn ang="0">
                  <a:pos x="748" y="2052"/>
                </a:cxn>
                <a:cxn ang="0">
                  <a:pos x="772" y="2028"/>
                </a:cxn>
                <a:cxn ang="0">
                  <a:pos x="776" y="1997"/>
                </a:cxn>
                <a:cxn ang="0">
                  <a:pos x="671" y="1645"/>
                </a:cxn>
                <a:cxn ang="0">
                  <a:pos x="572" y="1104"/>
                </a:cxn>
                <a:cxn ang="0">
                  <a:pos x="572" y="1002"/>
                </a:cxn>
                <a:cxn ang="0">
                  <a:pos x="647" y="829"/>
                </a:cxn>
                <a:cxn ang="0">
                  <a:pos x="864" y="284"/>
                </a:cxn>
                <a:cxn ang="0">
                  <a:pos x="884" y="11"/>
                </a:cxn>
                <a:cxn ang="0">
                  <a:pos x="864" y="0"/>
                </a:cxn>
              </a:cxnLst>
              <a:rect l="0" t="0" r="r" b="b"/>
              <a:pathLst>
                <a:path w="891" h="2166">
                  <a:moveTo>
                    <a:pt x="864" y="0"/>
                  </a:moveTo>
                  <a:lnTo>
                    <a:pt x="820" y="13"/>
                  </a:lnTo>
                  <a:lnTo>
                    <a:pt x="722" y="71"/>
                  </a:lnTo>
                  <a:lnTo>
                    <a:pt x="658" y="129"/>
                  </a:lnTo>
                  <a:lnTo>
                    <a:pt x="630" y="163"/>
                  </a:lnTo>
                  <a:lnTo>
                    <a:pt x="559" y="301"/>
                  </a:lnTo>
                  <a:lnTo>
                    <a:pt x="356" y="873"/>
                  </a:lnTo>
                  <a:lnTo>
                    <a:pt x="342" y="985"/>
                  </a:lnTo>
                  <a:lnTo>
                    <a:pt x="342" y="1066"/>
                  </a:lnTo>
                  <a:lnTo>
                    <a:pt x="352" y="1174"/>
                  </a:lnTo>
                  <a:lnTo>
                    <a:pt x="386" y="1394"/>
                  </a:lnTo>
                  <a:lnTo>
                    <a:pt x="420" y="1496"/>
                  </a:lnTo>
                  <a:lnTo>
                    <a:pt x="519" y="1676"/>
                  </a:lnTo>
                  <a:lnTo>
                    <a:pt x="539" y="1726"/>
                  </a:lnTo>
                  <a:lnTo>
                    <a:pt x="546" y="1753"/>
                  </a:lnTo>
                  <a:lnTo>
                    <a:pt x="548" y="1808"/>
                  </a:lnTo>
                  <a:lnTo>
                    <a:pt x="552" y="1832"/>
                  </a:lnTo>
                  <a:lnTo>
                    <a:pt x="552" y="1885"/>
                  </a:lnTo>
                  <a:lnTo>
                    <a:pt x="548" y="1909"/>
                  </a:lnTo>
                  <a:lnTo>
                    <a:pt x="542" y="1929"/>
                  </a:lnTo>
                  <a:lnTo>
                    <a:pt x="532" y="1946"/>
                  </a:lnTo>
                  <a:lnTo>
                    <a:pt x="519" y="1960"/>
                  </a:lnTo>
                  <a:lnTo>
                    <a:pt x="498" y="1966"/>
                  </a:lnTo>
                  <a:lnTo>
                    <a:pt x="467" y="1964"/>
                  </a:lnTo>
                  <a:lnTo>
                    <a:pt x="326" y="1933"/>
                  </a:lnTo>
                  <a:lnTo>
                    <a:pt x="254" y="1929"/>
                  </a:lnTo>
                  <a:lnTo>
                    <a:pt x="119" y="1960"/>
                  </a:lnTo>
                  <a:lnTo>
                    <a:pt x="62" y="1984"/>
                  </a:lnTo>
                  <a:lnTo>
                    <a:pt x="38" y="1997"/>
                  </a:lnTo>
                  <a:lnTo>
                    <a:pt x="20" y="2010"/>
                  </a:lnTo>
                  <a:lnTo>
                    <a:pt x="11" y="2024"/>
                  </a:lnTo>
                  <a:lnTo>
                    <a:pt x="4" y="2041"/>
                  </a:lnTo>
                  <a:lnTo>
                    <a:pt x="0" y="2058"/>
                  </a:lnTo>
                  <a:lnTo>
                    <a:pt x="4" y="2074"/>
                  </a:lnTo>
                  <a:lnTo>
                    <a:pt x="18" y="2109"/>
                  </a:lnTo>
                  <a:lnTo>
                    <a:pt x="34" y="2122"/>
                  </a:lnTo>
                  <a:lnTo>
                    <a:pt x="51" y="2133"/>
                  </a:lnTo>
                  <a:lnTo>
                    <a:pt x="75" y="2142"/>
                  </a:lnTo>
                  <a:lnTo>
                    <a:pt x="108" y="2149"/>
                  </a:lnTo>
                  <a:lnTo>
                    <a:pt x="271" y="2166"/>
                  </a:lnTo>
                  <a:lnTo>
                    <a:pt x="312" y="2166"/>
                  </a:lnTo>
                  <a:lnTo>
                    <a:pt x="346" y="2162"/>
                  </a:lnTo>
                  <a:lnTo>
                    <a:pt x="407" y="2146"/>
                  </a:lnTo>
                  <a:lnTo>
                    <a:pt x="508" y="2092"/>
                  </a:lnTo>
                  <a:lnTo>
                    <a:pt x="559" y="2072"/>
                  </a:lnTo>
                  <a:lnTo>
                    <a:pt x="616" y="2061"/>
                  </a:lnTo>
                  <a:lnTo>
                    <a:pt x="674" y="2061"/>
                  </a:lnTo>
                  <a:lnTo>
                    <a:pt x="748" y="2052"/>
                  </a:lnTo>
                  <a:lnTo>
                    <a:pt x="762" y="2041"/>
                  </a:lnTo>
                  <a:lnTo>
                    <a:pt x="772" y="2028"/>
                  </a:lnTo>
                  <a:lnTo>
                    <a:pt x="776" y="2014"/>
                  </a:lnTo>
                  <a:lnTo>
                    <a:pt x="776" y="1997"/>
                  </a:lnTo>
                  <a:lnTo>
                    <a:pt x="752" y="1889"/>
                  </a:lnTo>
                  <a:lnTo>
                    <a:pt x="671" y="1645"/>
                  </a:lnTo>
                  <a:lnTo>
                    <a:pt x="630" y="1310"/>
                  </a:lnTo>
                  <a:lnTo>
                    <a:pt x="572" y="1104"/>
                  </a:lnTo>
                  <a:lnTo>
                    <a:pt x="570" y="1036"/>
                  </a:lnTo>
                  <a:lnTo>
                    <a:pt x="572" y="1002"/>
                  </a:lnTo>
                  <a:lnTo>
                    <a:pt x="610" y="900"/>
                  </a:lnTo>
                  <a:lnTo>
                    <a:pt x="647" y="829"/>
                  </a:lnTo>
                  <a:lnTo>
                    <a:pt x="830" y="396"/>
                  </a:lnTo>
                  <a:lnTo>
                    <a:pt x="864" y="284"/>
                  </a:lnTo>
                  <a:lnTo>
                    <a:pt x="891" y="41"/>
                  </a:lnTo>
                  <a:lnTo>
                    <a:pt x="884" y="11"/>
                  </a:lnTo>
                  <a:lnTo>
                    <a:pt x="878" y="0"/>
                  </a:lnTo>
                  <a:lnTo>
                    <a:pt x="864" y="0"/>
                  </a:lnTo>
                  <a:close/>
                </a:path>
              </a:pathLst>
            </a:custGeom>
            <a:solidFill>
              <a:srgbClr val="000000"/>
            </a:solidFill>
            <a:ln w="9525">
              <a:noFill/>
              <a:round/>
              <a:headEnd/>
              <a:tailEnd/>
            </a:ln>
          </p:spPr>
          <p:txBody>
            <a:bodyPr/>
            <a:lstStyle/>
            <a:p>
              <a:endParaRPr lang="en-US"/>
            </a:p>
          </p:txBody>
        </p:sp>
        <p:sp>
          <p:nvSpPr>
            <p:cNvPr id="152670" name="Freeform 94"/>
            <p:cNvSpPr>
              <a:spLocks/>
            </p:cNvSpPr>
            <p:nvPr/>
          </p:nvSpPr>
          <p:spPr bwMode="auto">
            <a:xfrm>
              <a:off x="4723" y="3103"/>
              <a:ext cx="318" cy="702"/>
            </a:xfrm>
            <a:custGeom>
              <a:avLst/>
              <a:gdLst/>
              <a:ahLst/>
              <a:cxnLst>
                <a:cxn ang="0">
                  <a:pos x="955" y="134"/>
                </a:cxn>
                <a:cxn ang="0">
                  <a:pos x="948" y="101"/>
                </a:cxn>
                <a:cxn ang="0">
                  <a:pos x="939" y="84"/>
                </a:cxn>
                <a:cxn ang="0">
                  <a:pos x="908" y="46"/>
                </a:cxn>
                <a:cxn ang="0">
                  <a:pos x="888" y="30"/>
                </a:cxn>
                <a:cxn ang="0">
                  <a:pos x="864" y="16"/>
                </a:cxn>
                <a:cxn ang="0">
                  <a:pos x="844" y="6"/>
                </a:cxn>
                <a:cxn ang="0">
                  <a:pos x="823" y="0"/>
                </a:cxn>
                <a:cxn ang="0">
                  <a:pos x="807" y="0"/>
                </a:cxn>
                <a:cxn ang="0">
                  <a:pos x="776" y="6"/>
                </a:cxn>
                <a:cxn ang="0">
                  <a:pos x="746" y="26"/>
                </a:cxn>
                <a:cxn ang="0">
                  <a:pos x="728" y="44"/>
                </a:cxn>
                <a:cxn ang="0">
                  <a:pos x="712" y="66"/>
                </a:cxn>
                <a:cxn ang="0">
                  <a:pos x="664" y="154"/>
                </a:cxn>
                <a:cxn ang="0">
                  <a:pos x="508" y="588"/>
                </a:cxn>
                <a:cxn ang="0">
                  <a:pos x="478" y="703"/>
                </a:cxn>
                <a:cxn ang="0">
                  <a:pos x="444" y="950"/>
                </a:cxn>
                <a:cxn ang="0">
                  <a:pos x="440" y="1113"/>
                </a:cxn>
                <a:cxn ang="0">
                  <a:pos x="471" y="1522"/>
                </a:cxn>
                <a:cxn ang="0">
                  <a:pos x="502" y="1674"/>
                </a:cxn>
                <a:cxn ang="0">
                  <a:pos x="515" y="1759"/>
                </a:cxn>
                <a:cxn ang="0">
                  <a:pos x="512" y="1786"/>
                </a:cxn>
                <a:cxn ang="0">
                  <a:pos x="499" y="1834"/>
                </a:cxn>
                <a:cxn ang="0">
                  <a:pos x="471" y="1874"/>
                </a:cxn>
                <a:cxn ang="0">
                  <a:pos x="438" y="1905"/>
                </a:cxn>
                <a:cxn ang="0">
                  <a:pos x="390" y="1929"/>
                </a:cxn>
                <a:cxn ang="0">
                  <a:pos x="359" y="1935"/>
                </a:cxn>
                <a:cxn ang="0">
                  <a:pos x="123" y="1925"/>
                </a:cxn>
                <a:cxn ang="0">
                  <a:pos x="95" y="1929"/>
                </a:cxn>
                <a:cxn ang="0">
                  <a:pos x="51" y="1949"/>
                </a:cxn>
                <a:cxn ang="0">
                  <a:pos x="35" y="1966"/>
                </a:cxn>
                <a:cxn ang="0">
                  <a:pos x="18" y="1979"/>
                </a:cxn>
                <a:cxn ang="0">
                  <a:pos x="7" y="1997"/>
                </a:cxn>
                <a:cxn ang="0">
                  <a:pos x="0" y="2013"/>
                </a:cxn>
                <a:cxn ang="0">
                  <a:pos x="0" y="2030"/>
                </a:cxn>
                <a:cxn ang="0">
                  <a:pos x="4" y="2041"/>
                </a:cxn>
                <a:cxn ang="0">
                  <a:pos x="14" y="2050"/>
                </a:cxn>
                <a:cxn ang="0">
                  <a:pos x="58" y="2070"/>
                </a:cxn>
                <a:cxn ang="0">
                  <a:pos x="119" y="2087"/>
                </a:cxn>
                <a:cxn ang="0">
                  <a:pos x="308" y="2105"/>
                </a:cxn>
                <a:cxn ang="0">
                  <a:pos x="539" y="2087"/>
                </a:cxn>
                <a:cxn ang="0">
                  <a:pos x="627" y="2067"/>
                </a:cxn>
                <a:cxn ang="0">
                  <a:pos x="668" y="2050"/>
                </a:cxn>
                <a:cxn ang="0">
                  <a:pos x="698" y="2030"/>
                </a:cxn>
                <a:cxn ang="0">
                  <a:pos x="715" y="1999"/>
                </a:cxn>
                <a:cxn ang="0">
                  <a:pos x="719" y="1979"/>
                </a:cxn>
                <a:cxn ang="0">
                  <a:pos x="719" y="1955"/>
                </a:cxn>
                <a:cxn ang="0">
                  <a:pos x="712" y="1902"/>
                </a:cxn>
                <a:cxn ang="0">
                  <a:pos x="675" y="1739"/>
                </a:cxn>
                <a:cxn ang="0">
                  <a:pos x="654" y="1671"/>
                </a:cxn>
                <a:cxn ang="0">
                  <a:pos x="647" y="1617"/>
                </a:cxn>
                <a:cxn ang="0">
                  <a:pos x="644" y="1542"/>
                </a:cxn>
                <a:cxn ang="0">
                  <a:pos x="675" y="1241"/>
                </a:cxn>
                <a:cxn ang="0">
                  <a:pos x="671" y="1161"/>
                </a:cxn>
                <a:cxn ang="0">
                  <a:pos x="634" y="1018"/>
                </a:cxn>
                <a:cxn ang="0">
                  <a:pos x="631" y="987"/>
                </a:cxn>
                <a:cxn ang="0">
                  <a:pos x="634" y="954"/>
                </a:cxn>
                <a:cxn ang="0">
                  <a:pos x="658" y="873"/>
                </a:cxn>
                <a:cxn ang="0">
                  <a:pos x="918" y="273"/>
                </a:cxn>
                <a:cxn ang="0">
                  <a:pos x="939" y="220"/>
                </a:cxn>
                <a:cxn ang="0">
                  <a:pos x="955" y="134"/>
                </a:cxn>
              </a:cxnLst>
              <a:rect l="0" t="0" r="r" b="b"/>
              <a:pathLst>
                <a:path w="955" h="2105">
                  <a:moveTo>
                    <a:pt x="955" y="134"/>
                  </a:moveTo>
                  <a:lnTo>
                    <a:pt x="948" y="101"/>
                  </a:lnTo>
                  <a:lnTo>
                    <a:pt x="939" y="84"/>
                  </a:lnTo>
                  <a:lnTo>
                    <a:pt x="908" y="46"/>
                  </a:lnTo>
                  <a:lnTo>
                    <a:pt x="888" y="30"/>
                  </a:lnTo>
                  <a:lnTo>
                    <a:pt x="864" y="16"/>
                  </a:lnTo>
                  <a:lnTo>
                    <a:pt x="844" y="6"/>
                  </a:lnTo>
                  <a:lnTo>
                    <a:pt x="823" y="0"/>
                  </a:lnTo>
                  <a:lnTo>
                    <a:pt x="807" y="0"/>
                  </a:lnTo>
                  <a:lnTo>
                    <a:pt x="776" y="6"/>
                  </a:lnTo>
                  <a:lnTo>
                    <a:pt x="746" y="26"/>
                  </a:lnTo>
                  <a:lnTo>
                    <a:pt x="728" y="44"/>
                  </a:lnTo>
                  <a:lnTo>
                    <a:pt x="712" y="66"/>
                  </a:lnTo>
                  <a:lnTo>
                    <a:pt x="664" y="154"/>
                  </a:lnTo>
                  <a:lnTo>
                    <a:pt x="508" y="588"/>
                  </a:lnTo>
                  <a:lnTo>
                    <a:pt x="478" y="703"/>
                  </a:lnTo>
                  <a:lnTo>
                    <a:pt x="444" y="950"/>
                  </a:lnTo>
                  <a:lnTo>
                    <a:pt x="440" y="1113"/>
                  </a:lnTo>
                  <a:lnTo>
                    <a:pt x="471" y="1522"/>
                  </a:lnTo>
                  <a:lnTo>
                    <a:pt x="502" y="1674"/>
                  </a:lnTo>
                  <a:lnTo>
                    <a:pt x="515" y="1759"/>
                  </a:lnTo>
                  <a:lnTo>
                    <a:pt x="512" y="1786"/>
                  </a:lnTo>
                  <a:lnTo>
                    <a:pt x="499" y="1834"/>
                  </a:lnTo>
                  <a:lnTo>
                    <a:pt x="471" y="1874"/>
                  </a:lnTo>
                  <a:lnTo>
                    <a:pt x="438" y="1905"/>
                  </a:lnTo>
                  <a:lnTo>
                    <a:pt x="390" y="1929"/>
                  </a:lnTo>
                  <a:lnTo>
                    <a:pt x="359" y="1935"/>
                  </a:lnTo>
                  <a:lnTo>
                    <a:pt x="123" y="1925"/>
                  </a:lnTo>
                  <a:lnTo>
                    <a:pt x="95" y="1929"/>
                  </a:lnTo>
                  <a:lnTo>
                    <a:pt x="51" y="1949"/>
                  </a:lnTo>
                  <a:lnTo>
                    <a:pt x="35" y="1966"/>
                  </a:lnTo>
                  <a:lnTo>
                    <a:pt x="18" y="1979"/>
                  </a:lnTo>
                  <a:lnTo>
                    <a:pt x="7" y="1997"/>
                  </a:lnTo>
                  <a:lnTo>
                    <a:pt x="0" y="2013"/>
                  </a:lnTo>
                  <a:lnTo>
                    <a:pt x="0" y="2030"/>
                  </a:lnTo>
                  <a:lnTo>
                    <a:pt x="4" y="2041"/>
                  </a:lnTo>
                  <a:lnTo>
                    <a:pt x="14" y="2050"/>
                  </a:lnTo>
                  <a:lnTo>
                    <a:pt x="58" y="2070"/>
                  </a:lnTo>
                  <a:lnTo>
                    <a:pt x="119" y="2087"/>
                  </a:lnTo>
                  <a:lnTo>
                    <a:pt x="308" y="2105"/>
                  </a:lnTo>
                  <a:lnTo>
                    <a:pt x="539" y="2087"/>
                  </a:lnTo>
                  <a:lnTo>
                    <a:pt x="627" y="2067"/>
                  </a:lnTo>
                  <a:lnTo>
                    <a:pt x="668" y="2050"/>
                  </a:lnTo>
                  <a:lnTo>
                    <a:pt x="698" y="2030"/>
                  </a:lnTo>
                  <a:lnTo>
                    <a:pt x="715" y="1999"/>
                  </a:lnTo>
                  <a:lnTo>
                    <a:pt x="719" y="1979"/>
                  </a:lnTo>
                  <a:lnTo>
                    <a:pt x="719" y="1955"/>
                  </a:lnTo>
                  <a:lnTo>
                    <a:pt x="712" y="1902"/>
                  </a:lnTo>
                  <a:lnTo>
                    <a:pt x="675" y="1739"/>
                  </a:lnTo>
                  <a:lnTo>
                    <a:pt x="654" y="1671"/>
                  </a:lnTo>
                  <a:lnTo>
                    <a:pt x="647" y="1617"/>
                  </a:lnTo>
                  <a:lnTo>
                    <a:pt x="644" y="1542"/>
                  </a:lnTo>
                  <a:lnTo>
                    <a:pt x="675" y="1241"/>
                  </a:lnTo>
                  <a:lnTo>
                    <a:pt x="671" y="1161"/>
                  </a:lnTo>
                  <a:lnTo>
                    <a:pt x="634" y="1018"/>
                  </a:lnTo>
                  <a:lnTo>
                    <a:pt x="631" y="987"/>
                  </a:lnTo>
                  <a:lnTo>
                    <a:pt x="634" y="954"/>
                  </a:lnTo>
                  <a:lnTo>
                    <a:pt x="658" y="873"/>
                  </a:lnTo>
                  <a:lnTo>
                    <a:pt x="918" y="273"/>
                  </a:lnTo>
                  <a:lnTo>
                    <a:pt x="939" y="220"/>
                  </a:lnTo>
                  <a:lnTo>
                    <a:pt x="955" y="134"/>
                  </a:lnTo>
                  <a:close/>
                </a:path>
              </a:pathLst>
            </a:custGeom>
            <a:solidFill>
              <a:srgbClr val="000000"/>
            </a:solidFill>
            <a:ln w="9525">
              <a:noFill/>
              <a:round/>
              <a:headEnd/>
              <a:tailEnd/>
            </a:ln>
          </p:spPr>
          <p:txBody>
            <a:bodyPr/>
            <a:lstStyle/>
            <a:p>
              <a:endParaRPr lang="en-US"/>
            </a:p>
          </p:txBody>
        </p:sp>
        <p:sp>
          <p:nvSpPr>
            <p:cNvPr id="152671" name="Freeform 95"/>
            <p:cNvSpPr>
              <a:spLocks/>
            </p:cNvSpPr>
            <p:nvPr/>
          </p:nvSpPr>
          <p:spPr bwMode="auto">
            <a:xfrm>
              <a:off x="4521" y="2302"/>
              <a:ext cx="544" cy="332"/>
            </a:xfrm>
            <a:custGeom>
              <a:avLst/>
              <a:gdLst/>
              <a:ahLst/>
              <a:cxnLst>
                <a:cxn ang="0">
                  <a:pos x="440" y="508"/>
                </a:cxn>
                <a:cxn ang="0">
                  <a:pos x="423" y="528"/>
                </a:cxn>
                <a:cxn ang="0">
                  <a:pos x="385" y="552"/>
                </a:cxn>
                <a:cxn ang="0">
                  <a:pos x="348" y="559"/>
                </a:cxn>
                <a:cxn ang="0">
                  <a:pos x="81" y="592"/>
                </a:cxn>
                <a:cxn ang="0">
                  <a:pos x="57" y="599"/>
                </a:cxn>
                <a:cxn ang="0">
                  <a:pos x="37" y="609"/>
                </a:cxn>
                <a:cxn ang="0">
                  <a:pos x="23" y="620"/>
                </a:cxn>
                <a:cxn ang="0">
                  <a:pos x="13" y="636"/>
                </a:cxn>
                <a:cxn ang="0">
                  <a:pos x="3" y="667"/>
                </a:cxn>
                <a:cxn ang="0">
                  <a:pos x="0" y="701"/>
                </a:cxn>
                <a:cxn ang="0">
                  <a:pos x="7" y="731"/>
                </a:cxn>
                <a:cxn ang="0">
                  <a:pos x="20" y="759"/>
                </a:cxn>
                <a:cxn ang="0">
                  <a:pos x="44" y="785"/>
                </a:cxn>
                <a:cxn ang="0">
                  <a:pos x="75" y="805"/>
                </a:cxn>
                <a:cxn ang="0">
                  <a:pos x="108" y="812"/>
                </a:cxn>
                <a:cxn ang="0">
                  <a:pos x="128" y="809"/>
                </a:cxn>
                <a:cxn ang="0">
                  <a:pos x="148" y="799"/>
                </a:cxn>
                <a:cxn ang="0">
                  <a:pos x="172" y="789"/>
                </a:cxn>
                <a:cxn ang="0">
                  <a:pos x="271" y="728"/>
                </a:cxn>
                <a:cxn ang="0">
                  <a:pos x="324" y="711"/>
                </a:cxn>
                <a:cxn ang="0">
                  <a:pos x="352" y="708"/>
                </a:cxn>
                <a:cxn ang="0">
                  <a:pos x="365" y="708"/>
                </a:cxn>
                <a:cxn ang="0">
                  <a:pos x="383" y="711"/>
                </a:cxn>
                <a:cxn ang="0">
                  <a:pos x="396" y="721"/>
                </a:cxn>
                <a:cxn ang="0">
                  <a:pos x="412" y="731"/>
                </a:cxn>
                <a:cxn ang="0">
                  <a:pos x="429" y="748"/>
                </a:cxn>
                <a:cxn ang="0">
                  <a:pos x="471" y="803"/>
                </a:cxn>
                <a:cxn ang="0">
                  <a:pos x="511" y="867"/>
                </a:cxn>
                <a:cxn ang="0">
                  <a:pos x="559" y="924"/>
                </a:cxn>
                <a:cxn ang="0">
                  <a:pos x="585" y="944"/>
                </a:cxn>
                <a:cxn ang="0">
                  <a:pos x="643" y="972"/>
                </a:cxn>
                <a:cxn ang="0">
                  <a:pos x="711" y="992"/>
                </a:cxn>
                <a:cxn ang="0">
                  <a:pos x="785" y="998"/>
                </a:cxn>
                <a:cxn ang="0">
                  <a:pos x="920" y="988"/>
                </a:cxn>
                <a:cxn ang="0">
                  <a:pos x="1161" y="935"/>
                </a:cxn>
                <a:cxn ang="0">
                  <a:pos x="1280" y="891"/>
                </a:cxn>
                <a:cxn ang="0">
                  <a:pos x="1371" y="836"/>
                </a:cxn>
                <a:cxn ang="0">
                  <a:pos x="1479" y="731"/>
                </a:cxn>
                <a:cxn ang="0">
                  <a:pos x="1581" y="579"/>
                </a:cxn>
                <a:cxn ang="0">
                  <a:pos x="1632" y="433"/>
                </a:cxn>
                <a:cxn ang="0">
                  <a:pos x="1632" y="295"/>
                </a:cxn>
                <a:cxn ang="0">
                  <a:pos x="1615" y="233"/>
                </a:cxn>
                <a:cxn ang="0">
                  <a:pos x="1584" y="176"/>
                </a:cxn>
                <a:cxn ang="0">
                  <a:pos x="1544" y="121"/>
                </a:cxn>
                <a:cxn ang="0">
                  <a:pos x="1456" y="48"/>
                </a:cxn>
                <a:cxn ang="0">
                  <a:pos x="1377" y="13"/>
                </a:cxn>
                <a:cxn ang="0">
                  <a:pos x="1313" y="0"/>
                </a:cxn>
                <a:cxn ang="0">
                  <a:pos x="1177" y="7"/>
                </a:cxn>
                <a:cxn ang="0">
                  <a:pos x="941" y="55"/>
                </a:cxn>
                <a:cxn ang="0">
                  <a:pos x="795" y="112"/>
                </a:cxn>
                <a:cxn ang="0">
                  <a:pos x="755" y="136"/>
                </a:cxn>
                <a:cxn ang="0">
                  <a:pos x="619" y="247"/>
                </a:cxn>
                <a:cxn ang="0">
                  <a:pos x="541" y="332"/>
                </a:cxn>
                <a:cxn ang="0">
                  <a:pos x="521" y="363"/>
                </a:cxn>
                <a:cxn ang="0">
                  <a:pos x="473" y="457"/>
                </a:cxn>
                <a:cxn ang="0">
                  <a:pos x="440" y="508"/>
                </a:cxn>
              </a:cxnLst>
              <a:rect l="0" t="0" r="r" b="b"/>
              <a:pathLst>
                <a:path w="1632" h="998">
                  <a:moveTo>
                    <a:pt x="440" y="508"/>
                  </a:moveTo>
                  <a:lnTo>
                    <a:pt x="423" y="528"/>
                  </a:lnTo>
                  <a:lnTo>
                    <a:pt x="385" y="552"/>
                  </a:lnTo>
                  <a:lnTo>
                    <a:pt x="348" y="559"/>
                  </a:lnTo>
                  <a:lnTo>
                    <a:pt x="81" y="592"/>
                  </a:lnTo>
                  <a:lnTo>
                    <a:pt x="57" y="599"/>
                  </a:lnTo>
                  <a:lnTo>
                    <a:pt x="37" y="609"/>
                  </a:lnTo>
                  <a:lnTo>
                    <a:pt x="23" y="620"/>
                  </a:lnTo>
                  <a:lnTo>
                    <a:pt x="13" y="636"/>
                  </a:lnTo>
                  <a:lnTo>
                    <a:pt x="3" y="667"/>
                  </a:lnTo>
                  <a:lnTo>
                    <a:pt x="0" y="701"/>
                  </a:lnTo>
                  <a:lnTo>
                    <a:pt x="7" y="731"/>
                  </a:lnTo>
                  <a:lnTo>
                    <a:pt x="20" y="759"/>
                  </a:lnTo>
                  <a:lnTo>
                    <a:pt x="44" y="785"/>
                  </a:lnTo>
                  <a:lnTo>
                    <a:pt x="75" y="805"/>
                  </a:lnTo>
                  <a:lnTo>
                    <a:pt x="108" y="812"/>
                  </a:lnTo>
                  <a:lnTo>
                    <a:pt x="128" y="809"/>
                  </a:lnTo>
                  <a:lnTo>
                    <a:pt x="148" y="799"/>
                  </a:lnTo>
                  <a:lnTo>
                    <a:pt x="172" y="789"/>
                  </a:lnTo>
                  <a:lnTo>
                    <a:pt x="271" y="728"/>
                  </a:lnTo>
                  <a:lnTo>
                    <a:pt x="324" y="711"/>
                  </a:lnTo>
                  <a:lnTo>
                    <a:pt x="352" y="708"/>
                  </a:lnTo>
                  <a:lnTo>
                    <a:pt x="365" y="708"/>
                  </a:lnTo>
                  <a:lnTo>
                    <a:pt x="383" y="711"/>
                  </a:lnTo>
                  <a:lnTo>
                    <a:pt x="396" y="721"/>
                  </a:lnTo>
                  <a:lnTo>
                    <a:pt x="412" y="731"/>
                  </a:lnTo>
                  <a:lnTo>
                    <a:pt x="429" y="748"/>
                  </a:lnTo>
                  <a:lnTo>
                    <a:pt x="471" y="803"/>
                  </a:lnTo>
                  <a:lnTo>
                    <a:pt x="511" y="867"/>
                  </a:lnTo>
                  <a:lnTo>
                    <a:pt x="559" y="924"/>
                  </a:lnTo>
                  <a:lnTo>
                    <a:pt x="585" y="944"/>
                  </a:lnTo>
                  <a:lnTo>
                    <a:pt x="643" y="972"/>
                  </a:lnTo>
                  <a:lnTo>
                    <a:pt x="711" y="992"/>
                  </a:lnTo>
                  <a:lnTo>
                    <a:pt x="785" y="998"/>
                  </a:lnTo>
                  <a:lnTo>
                    <a:pt x="920" y="988"/>
                  </a:lnTo>
                  <a:lnTo>
                    <a:pt x="1161" y="935"/>
                  </a:lnTo>
                  <a:lnTo>
                    <a:pt x="1280" y="891"/>
                  </a:lnTo>
                  <a:lnTo>
                    <a:pt x="1371" y="836"/>
                  </a:lnTo>
                  <a:lnTo>
                    <a:pt x="1479" y="731"/>
                  </a:lnTo>
                  <a:lnTo>
                    <a:pt x="1581" y="579"/>
                  </a:lnTo>
                  <a:lnTo>
                    <a:pt x="1632" y="433"/>
                  </a:lnTo>
                  <a:lnTo>
                    <a:pt x="1632" y="295"/>
                  </a:lnTo>
                  <a:lnTo>
                    <a:pt x="1615" y="233"/>
                  </a:lnTo>
                  <a:lnTo>
                    <a:pt x="1584" y="176"/>
                  </a:lnTo>
                  <a:lnTo>
                    <a:pt x="1544" y="121"/>
                  </a:lnTo>
                  <a:lnTo>
                    <a:pt x="1456" y="48"/>
                  </a:lnTo>
                  <a:lnTo>
                    <a:pt x="1377" y="13"/>
                  </a:lnTo>
                  <a:lnTo>
                    <a:pt x="1313" y="0"/>
                  </a:lnTo>
                  <a:lnTo>
                    <a:pt x="1177" y="7"/>
                  </a:lnTo>
                  <a:lnTo>
                    <a:pt x="941" y="55"/>
                  </a:lnTo>
                  <a:lnTo>
                    <a:pt x="795" y="112"/>
                  </a:lnTo>
                  <a:lnTo>
                    <a:pt x="755" y="136"/>
                  </a:lnTo>
                  <a:lnTo>
                    <a:pt x="619" y="247"/>
                  </a:lnTo>
                  <a:lnTo>
                    <a:pt x="541" y="332"/>
                  </a:lnTo>
                  <a:lnTo>
                    <a:pt x="521" y="363"/>
                  </a:lnTo>
                  <a:lnTo>
                    <a:pt x="473" y="457"/>
                  </a:lnTo>
                  <a:lnTo>
                    <a:pt x="440" y="508"/>
                  </a:lnTo>
                  <a:close/>
                </a:path>
              </a:pathLst>
            </a:custGeom>
            <a:solidFill>
              <a:srgbClr val="000000"/>
            </a:solidFill>
            <a:ln w="9525">
              <a:noFill/>
              <a:round/>
              <a:headEnd/>
              <a:tailEnd/>
            </a:ln>
          </p:spPr>
          <p:txBody>
            <a:bodyPr/>
            <a:lstStyle/>
            <a:p>
              <a:endParaRPr lang="en-US"/>
            </a:p>
          </p:txBody>
        </p:sp>
        <p:sp>
          <p:nvSpPr>
            <p:cNvPr id="152672" name="Freeform 96"/>
            <p:cNvSpPr>
              <a:spLocks/>
            </p:cNvSpPr>
            <p:nvPr/>
          </p:nvSpPr>
          <p:spPr bwMode="auto">
            <a:xfrm>
              <a:off x="4732" y="2628"/>
              <a:ext cx="483" cy="626"/>
            </a:xfrm>
            <a:custGeom>
              <a:avLst/>
              <a:gdLst/>
              <a:ahLst/>
              <a:cxnLst>
                <a:cxn ang="0">
                  <a:pos x="504" y="14"/>
                </a:cxn>
                <a:cxn ang="0">
                  <a:pos x="386" y="58"/>
                </a:cxn>
                <a:cxn ang="0">
                  <a:pos x="331" y="84"/>
                </a:cxn>
                <a:cxn ang="0">
                  <a:pos x="247" y="156"/>
                </a:cxn>
                <a:cxn ang="0">
                  <a:pos x="122" y="328"/>
                </a:cxn>
                <a:cxn ang="0">
                  <a:pos x="51" y="464"/>
                </a:cxn>
                <a:cxn ang="0">
                  <a:pos x="16" y="562"/>
                </a:cxn>
                <a:cxn ang="0">
                  <a:pos x="0" y="667"/>
                </a:cxn>
                <a:cxn ang="0">
                  <a:pos x="16" y="962"/>
                </a:cxn>
                <a:cxn ang="0">
                  <a:pos x="64" y="1206"/>
                </a:cxn>
                <a:cxn ang="0">
                  <a:pos x="146" y="1456"/>
                </a:cxn>
                <a:cxn ang="0">
                  <a:pos x="170" y="1510"/>
                </a:cxn>
                <a:cxn ang="0">
                  <a:pos x="230" y="1602"/>
                </a:cxn>
                <a:cxn ang="0">
                  <a:pos x="302" y="1672"/>
                </a:cxn>
                <a:cxn ang="0">
                  <a:pos x="423" y="1756"/>
                </a:cxn>
                <a:cxn ang="0">
                  <a:pos x="616" y="1838"/>
                </a:cxn>
                <a:cxn ang="0">
                  <a:pos x="846" y="1879"/>
                </a:cxn>
                <a:cxn ang="0">
                  <a:pos x="999" y="1879"/>
                </a:cxn>
                <a:cxn ang="0">
                  <a:pos x="1050" y="1872"/>
                </a:cxn>
                <a:cxn ang="0">
                  <a:pos x="1144" y="1844"/>
                </a:cxn>
                <a:cxn ang="0">
                  <a:pos x="1266" y="1791"/>
                </a:cxn>
                <a:cxn ang="0">
                  <a:pos x="1324" y="1750"/>
                </a:cxn>
                <a:cxn ang="0">
                  <a:pos x="1344" y="1727"/>
                </a:cxn>
                <a:cxn ang="0">
                  <a:pos x="1378" y="1676"/>
                </a:cxn>
                <a:cxn ang="0">
                  <a:pos x="1449" y="1466"/>
                </a:cxn>
                <a:cxn ang="0">
                  <a:pos x="1449" y="1364"/>
                </a:cxn>
                <a:cxn ang="0">
                  <a:pos x="1435" y="1310"/>
                </a:cxn>
                <a:cxn ang="0">
                  <a:pos x="1412" y="1256"/>
                </a:cxn>
                <a:cxn ang="0">
                  <a:pos x="1382" y="1206"/>
                </a:cxn>
                <a:cxn ang="0">
                  <a:pos x="1347" y="1162"/>
                </a:cxn>
                <a:cxn ang="0">
                  <a:pos x="1303" y="1127"/>
                </a:cxn>
                <a:cxn ang="0">
                  <a:pos x="1103" y="1046"/>
                </a:cxn>
                <a:cxn ang="0">
                  <a:pos x="975" y="1002"/>
                </a:cxn>
                <a:cxn ang="0">
                  <a:pos x="920" y="975"/>
                </a:cxn>
                <a:cxn ang="0">
                  <a:pos x="883" y="942"/>
                </a:cxn>
                <a:cxn ang="0">
                  <a:pos x="856" y="883"/>
                </a:cxn>
                <a:cxn ang="0">
                  <a:pos x="839" y="795"/>
                </a:cxn>
                <a:cxn ang="0">
                  <a:pos x="832" y="704"/>
                </a:cxn>
                <a:cxn ang="0">
                  <a:pos x="836" y="654"/>
                </a:cxn>
                <a:cxn ang="0">
                  <a:pos x="850" y="603"/>
                </a:cxn>
                <a:cxn ang="0">
                  <a:pos x="876" y="552"/>
                </a:cxn>
                <a:cxn ang="0">
                  <a:pos x="958" y="443"/>
                </a:cxn>
                <a:cxn ang="0">
                  <a:pos x="982" y="390"/>
                </a:cxn>
                <a:cxn ang="0">
                  <a:pos x="988" y="267"/>
                </a:cxn>
                <a:cxn ang="0">
                  <a:pos x="979" y="207"/>
                </a:cxn>
                <a:cxn ang="0">
                  <a:pos x="962" y="156"/>
                </a:cxn>
                <a:cxn ang="0">
                  <a:pos x="935" y="112"/>
                </a:cxn>
                <a:cxn ang="0">
                  <a:pos x="900" y="78"/>
                </a:cxn>
                <a:cxn ang="0">
                  <a:pos x="856" y="47"/>
                </a:cxn>
                <a:cxn ang="0">
                  <a:pos x="810" y="24"/>
                </a:cxn>
                <a:cxn ang="0">
                  <a:pos x="755" y="7"/>
                </a:cxn>
                <a:cxn ang="0">
                  <a:pos x="691" y="0"/>
                </a:cxn>
                <a:cxn ang="0">
                  <a:pos x="566" y="3"/>
                </a:cxn>
                <a:cxn ang="0">
                  <a:pos x="504" y="14"/>
                </a:cxn>
              </a:cxnLst>
              <a:rect l="0" t="0" r="r" b="b"/>
              <a:pathLst>
                <a:path w="1449" h="1879">
                  <a:moveTo>
                    <a:pt x="504" y="14"/>
                  </a:moveTo>
                  <a:lnTo>
                    <a:pt x="386" y="58"/>
                  </a:lnTo>
                  <a:lnTo>
                    <a:pt x="331" y="84"/>
                  </a:lnTo>
                  <a:lnTo>
                    <a:pt x="247" y="156"/>
                  </a:lnTo>
                  <a:lnTo>
                    <a:pt x="122" y="328"/>
                  </a:lnTo>
                  <a:lnTo>
                    <a:pt x="51" y="464"/>
                  </a:lnTo>
                  <a:lnTo>
                    <a:pt x="16" y="562"/>
                  </a:lnTo>
                  <a:lnTo>
                    <a:pt x="0" y="667"/>
                  </a:lnTo>
                  <a:lnTo>
                    <a:pt x="16" y="962"/>
                  </a:lnTo>
                  <a:lnTo>
                    <a:pt x="64" y="1206"/>
                  </a:lnTo>
                  <a:lnTo>
                    <a:pt x="146" y="1456"/>
                  </a:lnTo>
                  <a:lnTo>
                    <a:pt x="170" y="1510"/>
                  </a:lnTo>
                  <a:lnTo>
                    <a:pt x="230" y="1602"/>
                  </a:lnTo>
                  <a:lnTo>
                    <a:pt x="302" y="1672"/>
                  </a:lnTo>
                  <a:lnTo>
                    <a:pt x="423" y="1756"/>
                  </a:lnTo>
                  <a:lnTo>
                    <a:pt x="616" y="1838"/>
                  </a:lnTo>
                  <a:lnTo>
                    <a:pt x="846" y="1879"/>
                  </a:lnTo>
                  <a:lnTo>
                    <a:pt x="999" y="1879"/>
                  </a:lnTo>
                  <a:lnTo>
                    <a:pt x="1050" y="1872"/>
                  </a:lnTo>
                  <a:lnTo>
                    <a:pt x="1144" y="1844"/>
                  </a:lnTo>
                  <a:lnTo>
                    <a:pt x="1266" y="1791"/>
                  </a:lnTo>
                  <a:lnTo>
                    <a:pt x="1324" y="1750"/>
                  </a:lnTo>
                  <a:lnTo>
                    <a:pt x="1344" y="1727"/>
                  </a:lnTo>
                  <a:lnTo>
                    <a:pt x="1378" y="1676"/>
                  </a:lnTo>
                  <a:lnTo>
                    <a:pt x="1449" y="1466"/>
                  </a:lnTo>
                  <a:lnTo>
                    <a:pt x="1449" y="1364"/>
                  </a:lnTo>
                  <a:lnTo>
                    <a:pt x="1435" y="1310"/>
                  </a:lnTo>
                  <a:lnTo>
                    <a:pt x="1412" y="1256"/>
                  </a:lnTo>
                  <a:lnTo>
                    <a:pt x="1382" y="1206"/>
                  </a:lnTo>
                  <a:lnTo>
                    <a:pt x="1347" y="1162"/>
                  </a:lnTo>
                  <a:lnTo>
                    <a:pt x="1303" y="1127"/>
                  </a:lnTo>
                  <a:lnTo>
                    <a:pt x="1103" y="1046"/>
                  </a:lnTo>
                  <a:lnTo>
                    <a:pt x="975" y="1002"/>
                  </a:lnTo>
                  <a:lnTo>
                    <a:pt x="920" y="975"/>
                  </a:lnTo>
                  <a:lnTo>
                    <a:pt x="883" y="942"/>
                  </a:lnTo>
                  <a:lnTo>
                    <a:pt x="856" y="883"/>
                  </a:lnTo>
                  <a:lnTo>
                    <a:pt x="839" y="795"/>
                  </a:lnTo>
                  <a:lnTo>
                    <a:pt x="832" y="704"/>
                  </a:lnTo>
                  <a:lnTo>
                    <a:pt x="836" y="654"/>
                  </a:lnTo>
                  <a:lnTo>
                    <a:pt x="850" y="603"/>
                  </a:lnTo>
                  <a:lnTo>
                    <a:pt x="876" y="552"/>
                  </a:lnTo>
                  <a:lnTo>
                    <a:pt x="958" y="443"/>
                  </a:lnTo>
                  <a:lnTo>
                    <a:pt x="982" y="390"/>
                  </a:lnTo>
                  <a:lnTo>
                    <a:pt x="988" y="267"/>
                  </a:lnTo>
                  <a:lnTo>
                    <a:pt x="979" y="207"/>
                  </a:lnTo>
                  <a:lnTo>
                    <a:pt x="962" y="156"/>
                  </a:lnTo>
                  <a:lnTo>
                    <a:pt x="935" y="112"/>
                  </a:lnTo>
                  <a:lnTo>
                    <a:pt x="900" y="78"/>
                  </a:lnTo>
                  <a:lnTo>
                    <a:pt x="856" y="47"/>
                  </a:lnTo>
                  <a:lnTo>
                    <a:pt x="810" y="24"/>
                  </a:lnTo>
                  <a:lnTo>
                    <a:pt x="755" y="7"/>
                  </a:lnTo>
                  <a:lnTo>
                    <a:pt x="691" y="0"/>
                  </a:lnTo>
                  <a:lnTo>
                    <a:pt x="566" y="3"/>
                  </a:lnTo>
                  <a:lnTo>
                    <a:pt x="504" y="14"/>
                  </a:lnTo>
                  <a:close/>
                </a:path>
              </a:pathLst>
            </a:custGeom>
            <a:solidFill>
              <a:srgbClr val="000000"/>
            </a:solidFill>
            <a:ln w="9525">
              <a:noFill/>
              <a:round/>
              <a:headEnd/>
              <a:tailEnd/>
            </a:ln>
          </p:spPr>
          <p:txBody>
            <a:bodyPr/>
            <a:lstStyle/>
            <a:p>
              <a:endParaRPr lang="en-US"/>
            </a:p>
          </p:txBody>
        </p:sp>
        <p:sp>
          <p:nvSpPr>
            <p:cNvPr id="152673" name="Freeform 97"/>
            <p:cNvSpPr>
              <a:spLocks/>
            </p:cNvSpPr>
            <p:nvPr/>
          </p:nvSpPr>
          <p:spPr bwMode="auto">
            <a:xfrm>
              <a:off x="4133" y="3465"/>
              <a:ext cx="1618" cy="439"/>
            </a:xfrm>
            <a:custGeom>
              <a:avLst/>
              <a:gdLst/>
              <a:ahLst/>
              <a:cxnLst>
                <a:cxn ang="0">
                  <a:pos x="3538" y="491"/>
                </a:cxn>
                <a:cxn ang="0">
                  <a:pos x="2949" y="537"/>
                </a:cxn>
                <a:cxn ang="0">
                  <a:pos x="1997" y="548"/>
                </a:cxn>
                <a:cxn ang="0">
                  <a:pos x="1530" y="524"/>
                </a:cxn>
                <a:cxn ang="0">
                  <a:pos x="870" y="460"/>
                </a:cxn>
                <a:cxn ang="0">
                  <a:pos x="261" y="321"/>
                </a:cxn>
                <a:cxn ang="0">
                  <a:pos x="217" y="301"/>
                </a:cxn>
                <a:cxn ang="0">
                  <a:pos x="156" y="264"/>
                </a:cxn>
                <a:cxn ang="0">
                  <a:pos x="70" y="183"/>
                </a:cxn>
                <a:cxn ang="0">
                  <a:pos x="64" y="172"/>
                </a:cxn>
                <a:cxn ang="0">
                  <a:pos x="61" y="159"/>
                </a:cxn>
                <a:cxn ang="0">
                  <a:pos x="57" y="148"/>
                </a:cxn>
                <a:cxn ang="0">
                  <a:pos x="57" y="128"/>
                </a:cxn>
                <a:cxn ang="0">
                  <a:pos x="54" y="125"/>
                </a:cxn>
                <a:cxn ang="0">
                  <a:pos x="40" y="128"/>
                </a:cxn>
                <a:cxn ang="0">
                  <a:pos x="24" y="139"/>
                </a:cxn>
                <a:cxn ang="0">
                  <a:pos x="10" y="152"/>
                </a:cxn>
                <a:cxn ang="0">
                  <a:pos x="4" y="176"/>
                </a:cxn>
                <a:cxn ang="0">
                  <a:pos x="0" y="207"/>
                </a:cxn>
                <a:cxn ang="0">
                  <a:pos x="0" y="240"/>
                </a:cxn>
                <a:cxn ang="0">
                  <a:pos x="6" y="280"/>
                </a:cxn>
                <a:cxn ang="0">
                  <a:pos x="13" y="304"/>
                </a:cxn>
                <a:cxn ang="0">
                  <a:pos x="81" y="436"/>
                </a:cxn>
                <a:cxn ang="0">
                  <a:pos x="121" y="497"/>
                </a:cxn>
                <a:cxn ang="0">
                  <a:pos x="176" y="561"/>
                </a:cxn>
                <a:cxn ang="0">
                  <a:pos x="358" y="737"/>
                </a:cxn>
                <a:cxn ang="0">
                  <a:pos x="457" y="812"/>
                </a:cxn>
                <a:cxn ang="0">
                  <a:pos x="785" y="992"/>
                </a:cxn>
                <a:cxn ang="0">
                  <a:pos x="1174" y="1144"/>
                </a:cxn>
                <a:cxn ang="0">
                  <a:pos x="1392" y="1201"/>
                </a:cxn>
                <a:cxn ang="0">
                  <a:pos x="1645" y="1241"/>
                </a:cxn>
                <a:cxn ang="0">
                  <a:pos x="2604" y="1316"/>
                </a:cxn>
                <a:cxn ang="0">
                  <a:pos x="3081" y="1293"/>
                </a:cxn>
                <a:cxn ang="0">
                  <a:pos x="3351" y="1232"/>
                </a:cxn>
                <a:cxn ang="0">
                  <a:pos x="3599" y="1151"/>
                </a:cxn>
                <a:cxn ang="0">
                  <a:pos x="3923" y="1015"/>
                </a:cxn>
                <a:cxn ang="0">
                  <a:pos x="4286" y="816"/>
                </a:cxn>
                <a:cxn ang="0">
                  <a:pos x="4541" y="625"/>
                </a:cxn>
                <a:cxn ang="0">
                  <a:pos x="4723" y="449"/>
                </a:cxn>
                <a:cxn ang="0">
                  <a:pos x="4777" y="372"/>
                </a:cxn>
                <a:cxn ang="0">
                  <a:pos x="4829" y="267"/>
                </a:cxn>
                <a:cxn ang="0">
                  <a:pos x="4855" y="179"/>
                </a:cxn>
                <a:cxn ang="0">
                  <a:pos x="4855" y="135"/>
                </a:cxn>
                <a:cxn ang="0">
                  <a:pos x="4851" y="115"/>
                </a:cxn>
                <a:cxn ang="0">
                  <a:pos x="4814" y="9"/>
                </a:cxn>
                <a:cxn ang="0">
                  <a:pos x="4801" y="0"/>
                </a:cxn>
                <a:cxn ang="0">
                  <a:pos x="4794" y="0"/>
                </a:cxn>
                <a:cxn ang="0">
                  <a:pos x="4787" y="3"/>
                </a:cxn>
                <a:cxn ang="0">
                  <a:pos x="4781" y="9"/>
                </a:cxn>
                <a:cxn ang="0">
                  <a:pos x="4737" y="77"/>
                </a:cxn>
                <a:cxn ang="0">
                  <a:pos x="4699" y="119"/>
                </a:cxn>
                <a:cxn ang="0">
                  <a:pos x="4547" y="213"/>
                </a:cxn>
                <a:cxn ang="0">
                  <a:pos x="4398" y="277"/>
                </a:cxn>
                <a:cxn ang="0">
                  <a:pos x="3887" y="427"/>
                </a:cxn>
                <a:cxn ang="0">
                  <a:pos x="3538" y="491"/>
                </a:cxn>
              </a:cxnLst>
              <a:rect l="0" t="0" r="r" b="b"/>
              <a:pathLst>
                <a:path w="4855" h="1316">
                  <a:moveTo>
                    <a:pt x="3538" y="491"/>
                  </a:moveTo>
                  <a:lnTo>
                    <a:pt x="2949" y="537"/>
                  </a:lnTo>
                  <a:lnTo>
                    <a:pt x="1997" y="548"/>
                  </a:lnTo>
                  <a:lnTo>
                    <a:pt x="1530" y="524"/>
                  </a:lnTo>
                  <a:lnTo>
                    <a:pt x="870" y="460"/>
                  </a:lnTo>
                  <a:lnTo>
                    <a:pt x="261" y="321"/>
                  </a:lnTo>
                  <a:lnTo>
                    <a:pt x="217" y="301"/>
                  </a:lnTo>
                  <a:lnTo>
                    <a:pt x="156" y="264"/>
                  </a:lnTo>
                  <a:lnTo>
                    <a:pt x="70" y="183"/>
                  </a:lnTo>
                  <a:lnTo>
                    <a:pt x="64" y="172"/>
                  </a:lnTo>
                  <a:lnTo>
                    <a:pt x="61" y="159"/>
                  </a:lnTo>
                  <a:lnTo>
                    <a:pt x="57" y="148"/>
                  </a:lnTo>
                  <a:lnTo>
                    <a:pt x="57" y="128"/>
                  </a:lnTo>
                  <a:lnTo>
                    <a:pt x="54" y="125"/>
                  </a:lnTo>
                  <a:lnTo>
                    <a:pt x="40" y="128"/>
                  </a:lnTo>
                  <a:lnTo>
                    <a:pt x="24" y="139"/>
                  </a:lnTo>
                  <a:lnTo>
                    <a:pt x="10" y="152"/>
                  </a:lnTo>
                  <a:lnTo>
                    <a:pt x="4" y="176"/>
                  </a:lnTo>
                  <a:lnTo>
                    <a:pt x="0" y="207"/>
                  </a:lnTo>
                  <a:lnTo>
                    <a:pt x="0" y="240"/>
                  </a:lnTo>
                  <a:lnTo>
                    <a:pt x="6" y="280"/>
                  </a:lnTo>
                  <a:lnTo>
                    <a:pt x="13" y="304"/>
                  </a:lnTo>
                  <a:lnTo>
                    <a:pt x="81" y="436"/>
                  </a:lnTo>
                  <a:lnTo>
                    <a:pt x="121" y="497"/>
                  </a:lnTo>
                  <a:lnTo>
                    <a:pt x="176" y="561"/>
                  </a:lnTo>
                  <a:lnTo>
                    <a:pt x="358" y="737"/>
                  </a:lnTo>
                  <a:lnTo>
                    <a:pt x="457" y="812"/>
                  </a:lnTo>
                  <a:lnTo>
                    <a:pt x="785" y="992"/>
                  </a:lnTo>
                  <a:lnTo>
                    <a:pt x="1174" y="1144"/>
                  </a:lnTo>
                  <a:lnTo>
                    <a:pt x="1392" y="1201"/>
                  </a:lnTo>
                  <a:lnTo>
                    <a:pt x="1645" y="1241"/>
                  </a:lnTo>
                  <a:lnTo>
                    <a:pt x="2604" y="1316"/>
                  </a:lnTo>
                  <a:lnTo>
                    <a:pt x="3081" y="1293"/>
                  </a:lnTo>
                  <a:lnTo>
                    <a:pt x="3351" y="1232"/>
                  </a:lnTo>
                  <a:lnTo>
                    <a:pt x="3599" y="1151"/>
                  </a:lnTo>
                  <a:lnTo>
                    <a:pt x="3923" y="1015"/>
                  </a:lnTo>
                  <a:lnTo>
                    <a:pt x="4286" y="816"/>
                  </a:lnTo>
                  <a:lnTo>
                    <a:pt x="4541" y="625"/>
                  </a:lnTo>
                  <a:lnTo>
                    <a:pt x="4723" y="449"/>
                  </a:lnTo>
                  <a:lnTo>
                    <a:pt x="4777" y="372"/>
                  </a:lnTo>
                  <a:lnTo>
                    <a:pt x="4829" y="267"/>
                  </a:lnTo>
                  <a:lnTo>
                    <a:pt x="4855" y="179"/>
                  </a:lnTo>
                  <a:lnTo>
                    <a:pt x="4855" y="135"/>
                  </a:lnTo>
                  <a:lnTo>
                    <a:pt x="4851" y="115"/>
                  </a:lnTo>
                  <a:lnTo>
                    <a:pt x="4814" y="9"/>
                  </a:lnTo>
                  <a:lnTo>
                    <a:pt x="4801" y="0"/>
                  </a:lnTo>
                  <a:lnTo>
                    <a:pt x="4794" y="0"/>
                  </a:lnTo>
                  <a:lnTo>
                    <a:pt x="4787" y="3"/>
                  </a:lnTo>
                  <a:lnTo>
                    <a:pt x="4781" y="9"/>
                  </a:lnTo>
                  <a:lnTo>
                    <a:pt x="4737" y="77"/>
                  </a:lnTo>
                  <a:lnTo>
                    <a:pt x="4699" y="119"/>
                  </a:lnTo>
                  <a:lnTo>
                    <a:pt x="4547" y="213"/>
                  </a:lnTo>
                  <a:lnTo>
                    <a:pt x="4398" y="277"/>
                  </a:lnTo>
                  <a:lnTo>
                    <a:pt x="3887" y="427"/>
                  </a:lnTo>
                  <a:lnTo>
                    <a:pt x="3538" y="491"/>
                  </a:lnTo>
                  <a:close/>
                </a:path>
              </a:pathLst>
            </a:custGeom>
            <a:solidFill>
              <a:srgbClr val="AF9619"/>
            </a:solidFill>
            <a:ln w="9525">
              <a:noFill/>
              <a:round/>
              <a:headEnd/>
              <a:tailEnd/>
            </a:ln>
          </p:spPr>
          <p:txBody>
            <a:bodyPr/>
            <a:lstStyle/>
            <a:p>
              <a:endParaRPr lang="en-US"/>
            </a:p>
          </p:txBody>
        </p:sp>
        <p:sp>
          <p:nvSpPr>
            <p:cNvPr id="152674" name="Freeform 98"/>
            <p:cNvSpPr>
              <a:spLocks/>
            </p:cNvSpPr>
            <p:nvPr/>
          </p:nvSpPr>
          <p:spPr bwMode="auto">
            <a:xfrm>
              <a:off x="4187" y="3541"/>
              <a:ext cx="1517" cy="332"/>
            </a:xfrm>
            <a:custGeom>
              <a:avLst/>
              <a:gdLst/>
              <a:ahLst/>
              <a:cxnLst>
                <a:cxn ang="0">
                  <a:pos x="3596" y="301"/>
                </a:cxn>
                <a:cxn ang="0">
                  <a:pos x="2730" y="409"/>
                </a:cxn>
                <a:cxn ang="0">
                  <a:pos x="1947" y="422"/>
                </a:cxn>
                <a:cxn ang="0">
                  <a:pos x="982" y="358"/>
                </a:cxn>
                <a:cxn ang="0">
                  <a:pos x="698" y="314"/>
                </a:cxn>
                <a:cxn ang="0">
                  <a:pos x="176" y="202"/>
                </a:cxn>
                <a:cxn ang="0">
                  <a:pos x="68" y="169"/>
                </a:cxn>
                <a:cxn ang="0">
                  <a:pos x="27" y="152"/>
                </a:cxn>
                <a:cxn ang="0">
                  <a:pos x="3" y="152"/>
                </a:cxn>
                <a:cxn ang="0">
                  <a:pos x="0" y="158"/>
                </a:cxn>
                <a:cxn ang="0">
                  <a:pos x="0" y="165"/>
                </a:cxn>
                <a:cxn ang="0">
                  <a:pos x="7" y="178"/>
                </a:cxn>
                <a:cxn ang="0">
                  <a:pos x="166" y="332"/>
                </a:cxn>
                <a:cxn ang="0">
                  <a:pos x="332" y="470"/>
                </a:cxn>
                <a:cxn ang="0">
                  <a:pos x="539" y="602"/>
                </a:cxn>
                <a:cxn ang="0">
                  <a:pos x="790" y="721"/>
                </a:cxn>
                <a:cxn ang="0">
                  <a:pos x="1232" y="862"/>
                </a:cxn>
                <a:cxn ang="0">
                  <a:pos x="1676" y="948"/>
                </a:cxn>
                <a:cxn ang="0">
                  <a:pos x="2411" y="994"/>
                </a:cxn>
                <a:cxn ang="0">
                  <a:pos x="2435" y="998"/>
                </a:cxn>
                <a:cxn ang="0">
                  <a:pos x="2475" y="998"/>
                </a:cxn>
                <a:cxn ang="0">
                  <a:pos x="2503" y="994"/>
                </a:cxn>
                <a:cxn ang="0">
                  <a:pos x="2523" y="994"/>
                </a:cxn>
                <a:cxn ang="0">
                  <a:pos x="2540" y="992"/>
                </a:cxn>
                <a:cxn ang="0">
                  <a:pos x="2560" y="985"/>
                </a:cxn>
                <a:cxn ang="0">
                  <a:pos x="2976" y="926"/>
                </a:cxn>
                <a:cxn ang="0">
                  <a:pos x="3257" y="845"/>
                </a:cxn>
                <a:cxn ang="0">
                  <a:pos x="3651" y="677"/>
                </a:cxn>
                <a:cxn ang="0">
                  <a:pos x="4003" y="480"/>
                </a:cxn>
                <a:cxn ang="0">
                  <a:pos x="4449" y="178"/>
                </a:cxn>
                <a:cxn ang="0">
                  <a:pos x="4524" y="112"/>
                </a:cxn>
                <a:cxn ang="0">
                  <a:pos x="4548" y="70"/>
                </a:cxn>
                <a:cxn ang="0">
                  <a:pos x="4551" y="53"/>
                </a:cxn>
                <a:cxn ang="0">
                  <a:pos x="4551" y="37"/>
                </a:cxn>
                <a:cxn ang="0">
                  <a:pos x="4548" y="20"/>
                </a:cxn>
                <a:cxn ang="0">
                  <a:pos x="4541" y="9"/>
                </a:cxn>
                <a:cxn ang="0">
                  <a:pos x="4535" y="2"/>
                </a:cxn>
                <a:cxn ang="0">
                  <a:pos x="4524" y="0"/>
                </a:cxn>
                <a:cxn ang="0">
                  <a:pos x="4513" y="2"/>
                </a:cxn>
                <a:cxn ang="0">
                  <a:pos x="4500" y="9"/>
                </a:cxn>
                <a:cxn ang="0">
                  <a:pos x="4487" y="24"/>
                </a:cxn>
                <a:cxn ang="0">
                  <a:pos x="4425" y="70"/>
                </a:cxn>
                <a:cxn ang="0">
                  <a:pos x="4372" y="101"/>
                </a:cxn>
                <a:cxn ang="0">
                  <a:pos x="4199" y="156"/>
                </a:cxn>
                <a:cxn ang="0">
                  <a:pos x="3596" y="301"/>
                </a:cxn>
              </a:cxnLst>
              <a:rect l="0" t="0" r="r" b="b"/>
              <a:pathLst>
                <a:path w="4551" h="998">
                  <a:moveTo>
                    <a:pt x="3596" y="301"/>
                  </a:moveTo>
                  <a:lnTo>
                    <a:pt x="2730" y="409"/>
                  </a:lnTo>
                  <a:lnTo>
                    <a:pt x="1947" y="422"/>
                  </a:lnTo>
                  <a:lnTo>
                    <a:pt x="982" y="358"/>
                  </a:lnTo>
                  <a:lnTo>
                    <a:pt x="698" y="314"/>
                  </a:lnTo>
                  <a:lnTo>
                    <a:pt x="176" y="202"/>
                  </a:lnTo>
                  <a:lnTo>
                    <a:pt x="68" y="169"/>
                  </a:lnTo>
                  <a:lnTo>
                    <a:pt x="27" y="152"/>
                  </a:lnTo>
                  <a:lnTo>
                    <a:pt x="3" y="152"/>
                  </a:lnTo>
                  <a:lnTo>
                    <a:pt x="0" y="158"/>
                  </a:lnTo>
                  <a:lnTo>
                    <a:pt x="0" y="165"/>
                  </a:lnTo>
                  <a:lnTo>
                    <a:pt x="7" y="178"/>
                  </a:lnTo>
                  <a:lnTo>
                    <a:pt x="166" y="332"/>
                  </a:lnTo>
                  <a:lnTo>
                    <a:pt x="332" y="470"/>
                  </a:lnTo>
                  <a:lnTo>
                    <a:pt x="539" y="602"/>
                  </a:lnTo>
                  <a:lnTo>
                    <a:pt x="790" y="721"/>
                  </a:lnTo>
                  <a:lnTo>
                    <a:pt x="1232" y="862"/>
                  </a:lnTo>
                  <a:lnTo>
                    <a:pt x="1676" y="948"/>
                  </a:lnTo>
                  <a:lnTo>
                    <a:pt x="2411" y="994"/>
                  </a:lnTo>
                  <a:lnTo>
                    <a:pt x="2435" y="998"/>
                  </a:lnTo>
                  <a:lnTo>
                    <a:pt x="2475" y="998"/>
                  </a:lnTo>
                  <a:lnTo>
                    <a:pt x="2503" y="994"/>
                  </a:lnTo>
                  <a:lnTo>
                    <a:pt x="2523" y="994"/>
                  </a:lnTo>
                  <a:lnTo>
                    <a:pt x="2540" y="992"/>
                  </a:lnTo>
                  <a:lnTo>
                    <a:pt x="2560" y="985"/>
                  </a:lnTo>
                  <a:lnTo>
                    <a:pt x="2976" y="926"/>
                  </a:lnTo>
                  <a:lnTo>
                    <a:pt x="3257" y="845"/>
                  </a:lnTo>
                  <a:lnTo>
                    <a:pt x="3651" y="677"/>
                  </a:lnTo>
                  <a:lnTo>
                    <a:pt x="4003" y="480"/>
                  </a:lnTo>
                  <a:lnTo>
                    <a:pt x="4449" y="178"/>
                  </a:lnTo>
                  <a:lnTo>
                    <a:pt x="4524" y="112"/>
                  </a:lnTo>
                  <a:lnTo>
                    <a:pt x="4548" y="70"/>
                  </a:lnTo>
                  <a:lnTo>
                    <a:pt x="4551" y="53"/>
                  </a:lnTo>
                  <a:lnTo>
                    <a:pt x="4551" y="37"/>
                  </a:lnTo>
                  <a:lnTo>
                    <a:pt x="4548" y="20"/>
                  </a:lnTo>
                  <a:lnTo>
                    <a:pt x="4541" y="9"/>
                  </a:lnTo>
                  <a:lnTo>
                    <a:pt x="4535" y="2"/>
                  </a:lnTo>
                  <a:lnTo>
                    <a:pt x="4524" y="0"/>
                  </a:lnTo>
                  <a:lnTo>
                    <a:pt x="4513" y="2"/>
                  </a:lnTo>
                  <a:lnTo>
                    <a:pt x="4500" y="9"/>
                  </a:lnTo>
                  <a:lnTo>
                    <a:pt x="4487" y="24"/>
                  </a:lnTo>
                  <a:lnTo>
                    <a:pt x="4425" y="70"/>
                  </a:lnTo>
                  <a:lnTo>
                    <a:pt x="4372" y="101"/>
                  </a:lnTo>
                  <a:lnTo>
                    <a:pt x="4199" y="156"/>
                  </a:lnTo>
                  <a:lnTo>
                    <a:pt x="3596" y="301"/>
                  </a:lnTo>
                  <a:close/>
                </a:path>
              </a:pathLst>
            </a:custGeom>
            <a:solidFill>
              <a:srgbClr val="E1C229"/>
            </a:solidFill>
            <a:ln w="9525">
              <a:noFill/>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a:t>
            </a:r>
            <a:r>
              <a:rPr lang="en-US" dirty="0"/>
              <a:t>Blooms into </a:t>
            </a:r>
            <a:r>
              <a:rPr lang="en-US" dirty="0" smtClean="0"/>
              <a:t>3 </a:t>
            </a:r>
            <a:r>
              <a:rPr lang="en-US" dirty="0"/>
              <a:t>categories</a:t>
            </a:r>
          </a:p>
        </p:txBody>
      </p:sp>
      <p:sp>
        <p:nvSpPr>
          <p:cNvPr id="3" name="Content Placeholder 2"/>
          <p:cNvSpPr>
            <a:spLocks noGrp="1"/>
          </p:cNvSpPr>
          <p:nvPr>
            <p:ph idx="1"/>
          </p:nvPr>
        </p:nvSpPr>
        <p:spPr>
          <a:xfrm>
            <a:off x="457200" y="1371600"/>
            <a:ext cx="8229600" cy="5029200"/>
          </a:xfrm>
        </p:spPr>
        <p:txBody>
          <a:bodyPr/>
          <a:lstStyle/>
          <a:p>
            <a:pPr>
              <a:buFont typeface="Arial" panose="020B0604020202020204" pitchFamily="34" charset="0"/>
              <a:buChar char="•"/>
            </a:pPr>
            <a:r>
              <a:rPr lang="en-US" dirty="0" smtClean="0"/>
              <a:t>Level </a:t>
            </a:r>
            <a:r>
              <a:rPr lang="en-US" dirty="0"/>
              <a:t>1 is necessary. It’s also the easiest level to write assessments for. </a:t>
            </a:r>
            <a:endParaRPr lang="en-US" dirty="0" smtClean="0"/>
          </a:p>
          <a:p>
            <a:endParaRPr lang="en-US" sz="1000" dirty="0"/>
          </a:p>
          <a:p>
            <a:r>
              <a:rPr lang="en-US" dirty="0" smtClean="0"/>
              <a:t>Students </a:t>
            </a:r>
            <a:r>
              <a:rPr lang="en-US" dirty="0"/>
              <a:t>can’t get through medical school without memorizing, but we all hope our doctors will be able to apply the facts they learn. </a:t>
            </a:r>
            <a:endParaRPr lang="en-US" dirty="0" smtClean="0"/>
          </a:p>
          <a:p>
            <a:endParaRPr lang="en-US" sz="1000" dirty="0"/>
          </a:p>
          <a:p>
            <a:r>
              <a:rPr lang="en-US" b="1" dirty="0" smtClean="0"/>
              <a:t>It’s the </a:t>
            </a:r>
            <a:r>
              <a:rPr lang="en-US" b="1" i="1" dirty="0" smtClean="0"/>
              <a:t>content for the context </a:t>
            </a:r>
            <a:r>
              <a:rPr lang="en-US" b="1" dirty="0" smtClean="0"/>
              <a:t>of the assessment!</a:t>
            </a:r>
            <a:endParaRPr lang="en-US" b="1" dirty="0"/>
          </a:p>
        </p:txBody>
      </p:sp>
    </p:spTree>
    <p:extLst>
      <p:ext uri="{BB962C8B-B14F-4D97-AF65-F5344CB8AC3E}">
        <p14:creationId xmlns:p14="http://schemas.microsoft.com/office/powerpoint/2010/main" val="3127761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Guidelines for Developing</a:t>
            </a:r>
          </a:p>
        </p:txBody>
      </p:sp>
      <p:sp>
        <p:nvSpPr>
          <p:cNvPr id="156675" name="Rectangle 3"/>
          <p:cNvSpPr>
            <a:spLocks noGrp="1" noChangeArrowheads="1"/>
          </p:cNvSpPr>
          <p:nvPr>
            <p:ph type="body" idx="1"/>
          </p:nvPr>
        </p:nvSpPr>
        <p:spPr>
          <a:xfrm>
            <a:off x="457200" y="1600200"/>
            <a:ext cx="8229600" cy="4983163"/>
          </a:xfrm>
        </p:spPr>
        <p:txBody>
          <a:bodyPr/>
          <a:lstStyle/>
          <a:p>
            <a:pPr>
              <a:lnSpc>
                <a:spcPct val="90000"/>
              </a:lnSpc>
              <a:spcBef>
                <a:spcPct val="50000"/>
              </a:spcBef>
            </a:pPr>
            <a:r>
              <a:rPr lang="en-US" sz="3100"/>
              <a:t>Instructional rubrics have the potential to scaffold students’ learning if the rubrics and the assignment have certain characteristics.</a:t>
            </a:r>
            <a:endParaRPr lang="en-US"/>
          </a:p>
          <a:p>
            <a:pPr lvl="1">
              <a:lnSpc>
                <a:spcPct val="90000"/>
              </a:lnSpc>
              <a:spcBef>
                <a:spcPct val="50000"/>
              </a:spcBef>
            </a:pPr>
            <a:r>
              <a:rPr lang="en-US"/>
              <a:t>Articulate clear, assignment-specific criteria for the assignment.</a:t>
            </a:r>
          </a:p>
          <a:p>
            <a:pPr lvl="1">
              <a:lnSpc>
                <a:spcPct val="90000"/>
              </a:lnSpc>
            </a:pPr>
            <a:r>
              <a:rPr lang="en-US"/>
              <a:t>Provide guidance in meeting the criteria.</a:t>
            </a:r>
          </a:p>
          <a:p>
            <a:pPr lvl="1">
              <a:lnSpc>
                <a:spcPct val="90000"/>
              </a:lnSpc>
            </a:pPr>
            <a:r>
              <a:rPr lang="en-US"/>
              <a:t>Provide opportunities for improvement through revision.</a:t>
            </a:r>
          </a:p>
          <a:p>
            <a:pPr lvl="1">
              <a:lnSpc>
                <a:spcPct val="90000"/>
              </a:lnSpc>
            </a:pPr>
            <a:r>
              <a:rPr lang="en-US"/>
              <a:t>Be sensitive to students’ developmental readiness by referring to appropriate grade level standards.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Establishing Criteria</a:t>
            </a:r>
          </a:p>
        </p:txBody>
      </p:sp>
      <p:sp>
        <p:nvSpPr>
          <p:cNvPr id="162819" name="Rectangle 3"/>
          <p:cNvSpPr>
            <a:spLocks noGrp="1" noChangeArrowheads="1"/>
          </p:cNvSpPr>
          <p:nvPr>
            <p:ph type="body" idx="1"/>
          </p:nvPr>
        </p:nvSpPr>
        <p:spPr/>
        <p:txBody>
          <a:bodyPr/>
          <a:lstStyle/>
          <a:p>
            <a:pPr>
              <a:lnSpc>
                <a:spcPct val="90000"/>
              </a:lnSpc>
              <a:spcBef>
                <a:spcPct val="40000"/>
              </a:spcBef>
            </a:pPr>
            <a:r>
              <a:rPr lang="en-US" sz="2800"/>
              <a:t>Judges of math problem solving tend to focus too much on obvious computational errors.</a:t>
            </a:r>
          </a:p>
          <a:p>
            <a:pPr>
              <a:lnSpc>
                <a:spcPct val="90000"/>
              </a:lnSpc>
              <a:spcBef>
                <a:spcPct val="40000"/>
              </a:spcBef>
            </a:pPr>
            <a:r>
              <a:rPr lang="en-US" sz="2800"/>
              <a:t>Judges of writing tend to focus too much on mechanics and not enough on the power of the writing.</a:t>
            </a:r>
          </a:p>
          <a:p>
            <a:pPr>
              <a:lnSpc>
                <a:spcPct val="90000"/>
              </a:lnSpc>
              <a:spcBef>
                <a:spcPct val="40000"/>
              </a:spcBef>
            </a:pPr>
            <a:r>
              <a:rPr lang="en-US" sz="2800"/>
              <a:t>We do not want to score the strengths and weaknesses that are easy to see and count.</a:t>
            </a:r>
          </a:p>
          <a:p>
            <a:pPr>
              <a:lnSpc>
                <a:spcPct val="90000"/>
              </a:lnSpc>
              <a:spcBef>
                <a:spcPct val="40000"/>
              </a:spcBef>
            </a:pPr>
            <a:r>
              <a:rPr lang="en-US" sz="2800"/>
              <a:t>We want to use criteria that relate most directly to the purpose and nature of the task.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Establishing Criteria</a:t>
            </a:r>
          </a:p>
        </p:txBody>
      </p:sp>
      <p:sp>
        <p:nvSpPr>
          <p:cNvPr id="168963" name="Rectangle 3"/>
          <p:cNvSpPr>
            <a:spLocks noGrp="1" noChangeArrowheads="1"/>
          </p:cNvSpPr>
          <p:nvPr>
            <p:ph type="body" idx="1"/>
          </p:nvPr>
        </p:nvSpPr>
        <p:spPr/>
        <p:txBody>
          <a:bodyPr/>
          <a:lstStyle/>
          <a:p>
            <a:endParaRPr lang="en-US"/>
          </a:p>
          <a:p>
            <a:r>
              <a:rPr lang="en-US"/>
              <a:t>The challenge is to make sure that we have a feasible set of the right criteria, and that we have distinguished between genuine criteria and mere indicators or useful behaviors.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Establishing Criteria</a:t>
            </a:r>
          </a:p>
        </p:txBody>
      </p:sp>
      <p:pic>
        <p:nvPicPr>
          <p:cNvPr id="171013" name="Picture 5" descr="Discussion"/>
          <p:cNvPicPr>
            <a:picLocks noGrp="1" noChangeAspect="1" noChangeArrowheads="1"/>
          </p:cNvPicPr>
          <p:nvPr>
            <p:ph idx="1"/>
          </p:nvPr>
        </p:nvPicPr>
        <p:blipFill>
          <a:blip r:embed="rId4"/>
          <a:srcRect/>
          <a:stretch>
            <a:fillRect/>
          </a:stretch>
        </p:blipFill>
        <p:spPr>
          <a:xfrm>
            <a:off x="1293813" y="2806700"/>
            <a:ext cx="6326187" cy="2906713"/>
          </a:xfrm>
          <a:noFill/>
          <a:ln/>
        </p:spPr>
      </p:pic>
      <p:sp>
        <p:nvSpPr>
          <p:cNvPr id="171015" name="Text Box 7"/>
          <p:cNvSpPr txBox="1">
            <a:spLocks noChangeArrowheads="1"/>
          </p:cNvSpPr>
          <p:nvPr/>
        </p:nvSpPr>
        <p:spPr bwMode="auto">
          <a:xfrm>
            <a:off x="2819400" y="6367463"/>
            <a:ext cx="3649663" cy="519112"/>
          </a:xfrm>
          <a:prstGeom prst="rect">
            <a:avLst/>
          </a:prstGeom>
          <a:noFill/>
          <a:ln w="9525">
            <a:noFill/>
            <a:miter lim="800000"/>
            <a:headEnd/>
            <a:tailEnd/>
          </a:ln>
          <a:effectLst/>
        </p:spPr>
        <p:txBody>
          <a:bodyPr wrap="none">
            <a:spAutoFit/>
          </a:bodyPr>
          <a:lstStyle/>
          <a:p>
            <a:r>
              <a:rPr lang="en-US" sz="2800"/>
              <a:t>Classroom discussion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example--class discussion.</a:t>
            </a:r>
            <a:br>
              <a:rPr lang="en-US" dirty="0"/>
            </a:br>
            <a:endParaRPr lang="en-US" dirty="0"/>
          </a:p>
        </p:txBody>
      </p:sp>
      <p:sp>
        <p:nvSpPr>
          <p:cNvPr id="3" name="Content Placeholder 2"/>
          <p:cNvSpPr>
            <a:spLocks noGrp="1"/>
          </p:cNvSpPr>
          <p:nvPr>
            <p:ph idx="1"/>
          </p:nvPr>
        </p:nvSpPr>
        <p:spPr>
          <a:xfrm>
            <a:off x="381000" y="1371600"/>
            <a:ext cx="8229600" cy="4525962"/>
          </a:xfrm>
        </p:spPr>
        <p:txBody>
          <a:bodyPr/>
          <a:lstStyle/>
          <a:p>
            <a:r>
              <a:rPr lang="en-US" dirty="0" smtClean="0"/>
              <a:t>All </a:t>
            </a:r>
            <a:r>
              <a:rPr lang="en-US" dirty="0"/>
              <a:t>teachers want to improve it, yet few formally assess it.</a:t>
            </a:r>
          </a:p>
          <a:p>
            <a:r>
              <a:rPr lang="en-US" dirty="0"/>
              <a:t>Many students fail to adequately grasp their role and goal in participating in it.</a:t>
            </a:r>
          </a:p>
          <a:p>
            <a:r>
              <a:rPr lang="en-US" dirty="0"/>
              <a:t>What is the purpose of discussion?</a:t>
            </a:r>
          </a:p>
          <a:p>
            <a:r>
              <a:rPr lang="en-US" dirty="0"/>
              <a:t>The aim is not merely to talk a lot and share opinions, as many students believe.</a:t>
            </a:r>
          </a:p>
          <a:p>
            <a:r>
              <a:rPr lang="en-US" dirty="0"/>
              <a:t>The goal is collaborative and insightful inquiry into texts and ideas.</a:t>
            </a:r>
          </a:p>
          <a:p>
            <a:endParaRPr lang="en-US" dirty="0"/>
          </a:p>
        </p:txBody>
      </p:sp>
    </p:spTree>
    <p:extLst>
      <p:ext uri="{BB962C8B-B14F-4D97-AF65-F5344CB8AC3E}">
        <p14:creationId xmlns:p14="http://schemas.microsoft.com/office/powerpoint/2010/main" val="11768449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Tips for Designing</a:t>
            </a:r>
          </a:p>
        </p:txBody>
      </p:sp>
      <p:sp>
        <p:nvSpPr>
          <p:cNvPr id="175107" name="Rectangle 3"/>
          <p:cNvSpPr>
            <a:spLocks noGrp="1" noChangeArrowheads="1"/>
          </p:cNvSpPr>
          <p:nvPr>
            <p:ph type="body" idx="1"/>
          </p:nvPr>
        </p:nvSpPr>
        <p:spPr/>
        <p:txBody>
          <a:bodyPr/>
          <a:lstStyle/>
          <a:p>
            <a:pPr>
              <a:lnSpc>
                <a:spcPct val="90000"/>
              </a:lnSpc>
              <a:spcBef>
                <a:spcPct val="80000"/>
              </a:spcBef>
            </a:pPr>
            <a:r>
              <a:rPr lang="en-US" sz="2800"/>
              <a:t>Avoid unclear language, such as “creative.” If using similar, hard to define, or nebulous words, give examples so students will understand what you are looking for.</a:t>
            </a:r>
          </a:p>
          <a:p>
            <a:pPr>
              <a:lnSpc>
                <a:spcPct val="90000"/>
              </a:lnSpc>
              <a:spcBef>
                <a:spcPct val="80000"/>
              </a:spcBef>
            </a:pPr>
            <a:r>
              <a:rPr lang="en-US" sz="2800"/>
              <a:t>Avoid evaluative language (“excellent” “poor”) and comparative language (“better than” “worse than”). </a:t>
            </a:r>
          </a:p>
          <a:p>
            <a:pPr>
              <a:lnSpc>
                <a:spcPct val="90000"/>
              </a:lnSpc>
              <a:spcBef>
                <a:spcPct val="80000"/>
              </a:spcBef>
            </a:pPr>
            <a:r>
              <a:rPr lang="en-US" sz="2800"/>
              <a:t>Avoid unnecessarily negative language.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Tips for Designing</a:t>
            </a:r>
          </a:p>
        </p:txBody>
      </p:sp>
      <p:sp>
        <p:nvSpPr>
          <p:cNvPr id="177155" name="Rectangle 3"/>
          <p:cNvSpPr>
            <a:spLocks noGrp="1" noChangeArrowheads="1"/>
          </p:cNvSpPr>
          <p:nvPr>
            <p:ph type="body" idx="1"/>
          </p:nvPr>
        </p:nvSpPr>
        <p:spPr/>
        <p:txBody>
          <a:bodyPr/>
          <a:lstStyle/>
          <a:p>
            <a:r>
              <a:rPr lang="en-US"/>
              <a:t>Articulating gradations of quality is difficult. It may help to spend time thinking about criteria and how best to chunk them. You may want to think of gradations of quality as: “Yes,” “Yes, but,” “No, but,” and “No.”</a:t>
            </a:r>
          </a:p>
        </p:txBody>
      </p:sp>
      <p:graphicFrame>
        <p:nvGraphicFramePr>
          <p:cNvPr id="177156" name="Group 4"/>
          <p:cNvGraphicFramePr>
            <a:graphicFrameLocks noGrp="1"/>
          </p:cNvGraphicFramePr>
          <p:nvPr/>
        </p:nvGraphicFramePr>
        <p:xfrm>
          <a:off x="533400" y="5105400"/>
          <a:ext cx="8229600" cy="1524000"/>
        </p:xfrm>
        <a:graphic>
          <a:graphicData uri="http://schemas.openxmlformats.org/drawingml/2006/table">
            <a:tbl>
              <a:tblPr/>
              <a:tblGrid>
                <a:gridCol w="1646238"/>
                <a:gridCol w="1646237"/>
                <a:gridCol w="1644650"/>
                <a:gridCol w="1646238"/>
                <a:gridCol w="1646237"/>
              </a:tblGrid>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800" b="0" i="0" u="none" strike="noStrike" cap="none" normalizeH="0" baseline="0" smtClean="0">
                        <a:ln>
                          <a:noFill/>
                        </a:ln>
                        <a:solidFill>
                          <a:schemeClr val="tx1"/>
                        </a:solidFill>
                        <a:effectLst/>
                        <a:latin typeface="Lucida Grand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Yes, but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No, but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a:buNone/>
                        <a:tabLst/>
                      </a:pPr>
                      <a:r>
                        <a:rPr kumimoji="0" lang="en-US" sz="2800" b="0" i="0" u="none" strike="noStrike" cap="none" normalizeH="0" baseline="0" smtClean="0">
                          <a:ln>
                            <a:noFill/>
                          </a:ln>
                          <a:solidFill>
                            <a:schemeClr val="tx1"/>
                          </a:solidFill>
                          <a:effectLst/>
                          <a:latin typeface="Lucida Grande" charset="0"/>
                        </a:rPr>
                        <a:t>No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r>
                        <a:rPr kumimoji="0" lang="en-US" sz="1800" b="0" i="0" u="none" strike="noStrike" cap="none" normalizeH="0" baseline="0" smtClean="0">
                          <a:ln>
                            <a:noFill/>
                          </a:ln>
                          <a:solidFill>
                            <a:schemeClr val="tx1"/>
                          </a:solidFill>
                          <a:effectLst/>
                          <a:latin typeface="Lucida Grande" charset="0"/>
                        </a:rPr>
                        <a:t>Completed the project</a:t>
                      </a:r>
                      <a:endParaRPr kumimoji="0" lang="en-US" sz="1400" b="0" i="0" u="none" strike="noStrike" cap="none" normalizeH="0" baseline="0" smtClean="0">
                        <a:ln>
                          <a:noFill/>
                        </a:ln>
                        <a:solidFill>
                          <a:schemeClr val="tx1"/>
                        </a:solidFill>
                        <a:effectLst/>
                        <a:latin typeface="Lucida Grand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800" b="0" i="0" u="none" strike="noStrike" cap="none" normalizeH="0" baseline="0" smtClean="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800" b="0" i="0" u="none" strike="noStrike" cap="none" normalizeH="0" baseline="0" smtClean="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800" b="0" i="0" u="none" strike="noStrike" cap="none" normalizeH="0" baseline="0" smtClean="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a:buNone/>
                        <a:tabLst/>
                      </a:pPr>
                      <a:endParaRPr kumimoji="0" lang="en-US" sz="2800" b="0" i="0" u="none" strike="noStrike" cap="none" normalizeH="0" baseline="0" smtClean="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3600"/>
              <a:t>Using Rubrics in the Classroom</a:t>
            </a:r>
          </a:p>
        </p:txBody>
      </p:sp>
      <p:sp>
        <p:nvSpPr>
          <p:cNvPr id="189443" name="Rectangle 3"/>
          <p:cNvSpPr>
            <a:spLocks noGrp="1" noChangeArrowheads="1"/>
          </p:cNvSpPr>
          <p:nvPr>
            <p:ph type="body" idx="1"/>
          </p:nvPr>
        </p:nvSpPr>
        <p:spPr>
          <a:xfrm>
            <a:off x="457200" y="1874838"/>
            <a:ext cx="8229600" cy="4983162"/>
          </a:xfrm>
        </p:spPr>
        <p:txBody>
          <a:bodyPr/>
          <a:lstStyle/>
          <a:p>
            <a:pPr>
              <a:lnSpc>
                <a:spcPct val="90000"/>
              </a:lnSpc>
            </a:pPr>
            <a:r>
              <a:rPr lang="en-US"/>
              <a:t>Give copies to students at the beginning of the assignment. Discuss the expectations.</a:t>
            </a:r>
          </a:p>
          <a:p>
            <a:pPr>
              <a:lnSpc>
                <a:spcPct val="90000"/>
              </a:lnSpc>
            </a:pPr>
            <a:r>
              <a:rPr lang="en-US"/>
              <a:t>Have students assess their own progress by referring to the rubric. Allow students to revise their work.</a:t>
            </a:r>
          </a:p>
          <a:p>
            <a:pPr>
              <a:lnSpc>
                <a:spcPct val="90000"/>
              </a:lnSpc>
            </a:pPr>
            <a:r>
              <a:rPr lang="en-US"/>
              <a:t>Rubrics may be used for peer-assessment. </a:t>
            </a:r>
          </a:p>
          <a:p>
            <a:pPr>
              <a:lnSpc>
                <a:spcPct val="90000"/>
              </a:lnSpc>
            </a:pPr>
            <a:r>
              <a:rPr lang="en-US"/>
              <a:t>Share the rubrics with parents.</a:t>
            </a:r>
          </a:p>
          <a:p>
            <a:pPr>
              <a:lnSpc>
                <a:spcPct val="90000"/>
              </a:lnSpc>
            </a:pPr>
            <a:r>
              <a:rPr lang="en-US"/>
              <a:t>Use rubrics for grading.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z="3200"/>
              <a:t>Changing Roles of Teachers and Students</a:t>
            </a:r>
          </a:p>
        </p:txBody>
      </p:sp>
      <p:sp>
        <p:nvSpPr>
          <p:cNvPr id="191491" name="Rectangle 3"/>
          <p:cNvSpPr>
            <a:spLocks noGrp="1" noChangeArrowheads="1"/>
          </p:cNvSpPr>
          <p:nvPr>
            <p:ph type="body" sz="half" idx="1"/>
          </p:nvPr>
        </p:nvSpPr>
        <p:spPr>
          <a:xfrm>
            <a:off x="381000" y="1874838"/>
            <a:ext cx="5867400" cy="4525962"/>
          </a:xfrm>
        </p:spPr>
        <p:txBody>
          <a:bodyPr/>
          <a:lstStyle/>
          <a:p>
            <a:pPr>
              <a:lnSpc>
                <a:spcPct val="90000"/>
              </a:lnSpc>
              <a:spcBef>
                <a:spcPct val="65000"/>
              </a:spcBef>
            </a:pPr>
            <a:r>
              <a:rPr lang="en-US" sz="2400"/>
              <a:t>Instead of reading papers and assignments, the teacher will spend time up front, defining and clarifying expectations and levels of excellence. </a:t>
            </a:r>
          </a:p>
          <a:p>
            <a:pPr>
              <a:lnSpc>
                <a:spcPct val="90000"/>
              </a:lnSpc>
              <a:spcBef>
                <a:spcPct val="65000"/>
              </a:spcBef>
            </a:pPr>
            <a:r>
              <a:rPr lang="en-US" sz="2400"/>
              <a:t>The burden shifts from the teacher to the student to self-assess his or her own performance and make adjustments. </a:t>
            </a:r>
          </a:p>
          <a:p>
            <a:pPr>
              <a:lnSpc>
                <a:spcPct val="90000"/>
              </a:lnSpc>
              <a:spcBef>
                <a:spcPct val="65000"/>
              </a:spcBef>
            </a:pPr>
            <a:r>
              <a:rPr lang="en-US" sz="2400"/>
              <a:t>Rubrics may help change the role of student from observer to self-assessor and self-teacher.</a:t>
            </a:r>
          </a:p>
        </p:txBody>
      </p:sp>
      <p:pic>
        <p:nvPicPr>
          <p:cNvPr id="191495" name="Picture 7" descr="Uneven"/>
          <p:cNvPicPr>
            <a:picLocks noGrp="1" noChangeAspect="1" noChangeArrowheads="1"/>
          </p:cNvPicPr>
          <p:nvPr>
            <p:ph sz="quarter" idx="2"/>
          </p:nvPr>
        </p:nvPicPr>
        <p:blipFill>
          <a:blip r:embed="rId4"/>
          <a:srcRect/>
          <a:stretch>
            <a:fillRect/>
          </a:stretch>
        </p:blipFill>
        <p:spPr>
          <a:xfrm>
            <a:off x="6537325" y="2362200"/>
            <a:ext cx="2606675" cy="2185988"/>
          </a:xfrm>
          <a:noFill/>
          <a:ln/>
        </p:spPr>
      </p:pic>
      <p:pic>
        <p:nvPicPr>
          <p:cNvPr id="191496" name="Picture 8" descr="Evenload"/>
          <p:cNvPicPr>
            <a:picLocks noGrp="1" noChangeAspect="1" noChangeArrowheads="1"/>
          </p:cNvPicPr>
          <p:nvPr>
            <p:ph sz="quarter" idx="3"/>
          </p:nvPr>
        </p:nvPicPr>
        <p:blipFill>
          <a:blip r:embed="rId5"/>
          <a:srcRect/>
          <a:stretch>
            <a:fillRect/>
          </a:stretch>
        </p:blipFill>
        <p:spPr>
          <a:xfrm>
            <a:off x="6858000" y="5041900"/>
            <a:ext cx="2209800" cy="1663700"/>
          </a:xfrm>
          <a:noFill/>
          <a:ln/>
        </p:spPr>
      </p:pic>
      <p:sp>
        <p:nvSpPr>
          <p:cNvPr id="191498" name="Text Box 10"/>
          <p:cNvSpPr txBox="1">
            <a:spLocks noChangeArrowheads="1"/>
          </p:cNvSpPr>
          <p:nvPr/>
        </p:nvSpPr>
        <p:spPr bwMode="auto">
          <a:xfrm>
            <a:off x="6343650" y="1766888"/>
            <a:ext cx="2800350" cy="366712"/>
          </a:xfrm>
          <a:prstGeom prst="rect">
            <a:avLst/>
          </a:prstGeom>
          <a:noFill/>
          <a:ln w="9525">
            <a:noFill/>
            <a:miter lim="800000"/>
            <a:headEnd/>
            <a:tailEnd/>
          </a:ln>
          <a:effectLst/>
        </p:spPr>
        <p:txBody>
          <a:bodyPr wrap="none">
            <a:spAutoFit/>
          </a:bodyPr>
          <a:lstStyle/>
          <a:p>
            <a:r>
              <a:rPr lang="en-US"/>
              <a:t>Teacher		Student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p:txBody>
          <a:bodyPr/>
          <a:lstStyle/>
          <a:p>
            <a:r>
              <a:rPr lang="en-US"/>
              <a:t>Final Rubrics Product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bar">
  <a:themeElements>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ghtbar">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10.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1.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2.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3.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4.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5.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16.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17.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18.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19.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20.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1.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2.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3.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4.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5.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6.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7.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8.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29.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3.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30.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31.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32.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33.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34.xml><?xml version="1.0" encoding="utf-8"?>
<a:themeOverride xmlns:a="http://schemas.openxmlformats.org/drawingml/2006/main">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themeOverride>
</file>

<file path=ppt/theme/themeOverride4.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5.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6.xml><?xml version="1.0" encoding="utf-8"?>
<a:themeOverride xmlns:a="http://schemas.openxmlformats.org/drawingml/2006/main">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themeOverride>
</file>

<file path=ppt/theme/themeOverride7.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8.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ppt/theme/themeOverride9.xml><?xml version="1.0" encoding="utf-8"?>
<a:themeOverride xmlns:a="http://schemas.openxmlformats.org/drawingml/2006/main">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themeOverride>
</file>

<file path=docProps/app.xml><?xml version="1.0" encoding="utf-8"?>
<Properties xmlns="http://schemas.openxmlformats.org/officeDocument/2006/extended-properties" xmlns:vt="http://schemas.openxmlformats.org/officeDocument/2006/docPropsVTypes">
  <TotalTime>2222</TotalTime>
  <Words>5804</Words>
  <Application>Microsoft Office PowerPoint</Application>
  <PresentationFormat>On-screen Show (4:3)</PresentationFormat>
  <Paragraphs>1058</Paragraphs>
  <Slides>103</Slides>
  <Notes>87</Notes>
  <HiddenSlides>0</HiddenSlides>
  <MMClips>0</MMClips>
  <ScaleCrop>false</ScaleCrop>
  <HeadingPairs>
    <vt:vector size="4" baseType="variant">
      <vt:variant>
        <vt:lpstr>Theme</vt:lpstr>
      </vt:variant>
      <vt:variant>
        <vt:i4>2</vt:i4>
      </vt:variant>
      <vt:variant>
        <vt:lpstr>Slide Titles</vt:lpstr>
      </vt:variant>
      <vt:variant>
        <vt:i4>103</vt:i4>
      </vt:variant>
    </vt:vector>
  </HeadingPairs>
  <TitlesOfParts>
    <vt:vector size="105" baseType="lpstr">
      <vt:lpstr>Default Design</vt:lpstr>
      <vt:lpstr>Lightbar</vt:lpstr>
      <vt:lpstr>Alleviate the Agony of Assessments</vt:lpstr>
      <vt:lpstr>Overview</vt:lpstr>
      <vt:lpstr>PowerPoint Presentation</vt:lpstr>
      <vt:lpstr>PowerPoint Presentation</vt:lpstr>
      <vt:lpstr>PowerPoint Presentation</vt:lpstr>
      <vt:lpstr>PowerPoint Presentation</vt:lpstr>
      <vt:lpstr>PowerPoint Presentation</vt:lpstr>
      <vt:lpstr>Common goal of exemplary assessments/assignments</vt:lpstr>
      <vt:lpstr>Simplify Blooms into 3 categories</vt:lpstr>
      <vt:lpstr>PowerPoint Presentation</vt:lpstr>
      <vt:lpstr>Bloom’s Taxonomy</vt:lpstr>
      <vt:lpstr>PowerPoint Presentation</vt:lpstr>
      <vt:lpstr>PowerPoint Presentation</vt:lpstr>
      <vt:lpstr>Which Assessment Tool to Use</vt:lpstr>
      <vt:lpstr>PowerPoint Presentation</vt:lpstr>
      <vt:lpstr>PowerPoint Presentation</vt:lpstr>
      <vt:lpstr>Written Tests</vt:lpstr>
      <vt:lpstr>General Guidelines for Test Development</vt:lpstr>
      <vt:lpstr>1. Cognitive Level</vt:lpstr>
      <vt:lpstr>Moving Up</vt:lpstr>
      <vt:lpstr>Level 1</vt:lpstr>
      <vt:lpstr>Move to Level 2 - Applying</vt:lpstr>
      <vt:lpstr>2. No Biases</vt:lpstr>
      <vt:lpstr>3. Learning Goals</vt:lpstr>
      <vt:lpstr>PowerPoint Presentation</vt:lpstr>
      <vt:lpstr>PowerPoint Presentation</vt:lpstr>
      <vt:lpstr>Multiple-Choice</vt:lpstr>
      <vt:lpstr>Multiple-Choice</vt:lpstr>
      <vt:lpstr>Multiple-Choice</vt:lpstr>
      <vt:lpstr>Multiple-Choice</vt:lpstr>
      <vt:lpstr>Multiple-Choice</vt:lpstr>
      <vt:lpstr>Multiple Response</vt:lpstr>
      <vt:lpstr>PowerPoint Presentation</vt:lpstr>
      <vt:lpstr>Family and Consumer Sciences Across the Curriculum:  Helping Students with Common Core testing/standards</vt:lpstr>
      <vt:lpstr>Testing Outside FCS</vt:lpstr>
      <vt:lpstr>Testing Outside FCS</vt:lpstr>
      <vt:lpstr>PowerPoint Presentation</vt:lpstr>
      <vt:lpstr>Correct Answer:  B</vt:lpstr>
      <vt:lpstr>PowerPoint Presentation</vt:lpstr>
      <vt:lpstr>PowerPoint Presentation</vt:lpstr>
      <vt:lpstr>PowerPoint Presentation</vt:lpstr>
      <vt:lpstr>Question 30 Correct answer:  D</vt:lpstr>
      <vt:lpstr>PowerPoint Presentation</vt:lpstr>
      <vt:lpstr>Correct Answer: A</vt:lpstr>
      <vt:lpstr>M/C Checklist  Gronlund, Chapter 6</vt:lpstr>
      <vt:lpstr>M/C Cont.</vt:lpstr>
      <vt:lpstr>And finally……</vt:lpstr>
      <vt:lpstr>PowerPoint Presentation</vt:lpstr>
      <vt:lpstr>True/False Yes/No</vt:lpstr>
      <vt:lpstr>True/False</vt:lpstr>
      <vt:lpstr>Things to Avoid in T/F</vt:lpstr>
      <vt:lpstr>One central idea per question</vt:lpstr>
      <vt:lpstr>Other hints for T/F question writing</vt:lpstr>
      <vt:lpstr>T/F continued…..</vt:lpstr>
      <vt:lpstr>Upper Level Multiple T/F</vt:lpstr>
      <vt:lpstr>Upper Level T/F</vt:lpstr>
      <vt:lpstr>Judge a T/F</vt:lpstr>
      <vt:lpstr>Example</vt:lpstr>
      <vt:lpstr>Cluster type T/F</vt:lpstr>
      <vt:lpstr>B Is the New C</vt:lpstr>
      <vt:lpstr>Matching</vt:lpstr>
      <vt:lpstr>Matching</vt:lpstr>
      <vt:lpstr>More hints for Matching items -</vt:lpstr>
      <vt:lpstr>Level 2 Matching</vt:lpstr>
      <vt:lpstr>Level 2 Matching</vt:lpstr>
      <vt:lpstr>Higher Level Matching</vt:lpstr>
      <vt:lpstr>Higher Level Matching</vt:lpstr>
      <vt:lpstr>PowerPoint Presentation</vt:lpstr>
      <vt:lpstr>Completion Fill in the Blank</vt:lpstr>
      <vt:lpstr>Completion</vt:lpstr>
      <vt:lpstr>Completion Tips</vt:lpstr>
      <vt:lpstr>Completion</vt:lpstr>
      <vt:lpstr>Completion</vt:lpstr>
      <vt:lpstr>Short Answer and Essay</vt:lpstr>
      <vt:lpstr>Short Answer and Essay</vt:lpstr>
      <vt:lpstr>Essay Tips</vt:lpstr>
      <vt:lpstr>Short Answer</vt:lpstr>
      <vt:lpstr>Essay</vt:lpstr>
      <vt:lpstr>Problem</vt:lpstr>
      <vt:lpstr>Problem </vt:lpstr>
      <vt:lpstr>Rubrics Overview</vt:lpstr>
      <vt:lpstr>Rubrics</vt:lpstr>
      <vt:lpstr>Features of a Rubric</vt:lpstr>
      <vt:lpstr>Why Use Rubrics</vt:lpstr>
      <vt:lpstr>Why Use Rubrics</vt:lpstr>
      <vt:lpstr>You Need a Rubric If . . .</vt:lpstr>
      <vt:lpstr>Common Elements</vt:lpstr>
      <vt:lpstr>Terms</vt:lpstr>
      <vt:lpstr>Weighted Rubric</vt:lpstr>
      <vt:lpstr>Guidelines for Developing</vt:lpstr>
      <vt:lpstr>Establishing Criteria</vt:lpstr>
      <vt:lpstr>Establishing Criteria</vt:lpstr>
      <vt:lpstr>Establishing Criteria</vt:lpstr>
      <vt:lpstr>For example--class discussion. </vt:lpstr>
      <vt:lpstr>Tips for Designing</vt:lpstr>
      <vt:lpstr>Tips for Designing</vt:lpstr>
      <vt:lpstr>Using Rubrics in the Classroom</vt:lpstr>
      <vt:lpstr>Changing Roles of Teachers and Students</vt:lpstr>
      <vt:lpstr>Final Rubrics Product</vt:lpstr>
      <vt:lpstr>PowerPoint Presentation</vt:lpstr>
      <vt:lpstr>PowerPoint Presentation</vt:lpstr>
      <vt:lpstr>PowerPoint Presentation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Alleviate the Agony of Assessments:</dc:title>
  <dc:creator>Stange, Lisa G [HD FS]</dc:creator>
  <cp:lastModifiedBy>Stange, Lisa G [HD FS]</cp:lastModifiedBy>
  <cp:revision>64</cp:revision>
  <dcterms:created xsi:type="dcterms:W3CDTF">2007-07-02T00:36:45Z</dcterms:created>
  <dcterms:modified xsi:type="dcterms:W3CDTF">2014-01-21T05:42:49Z</dcterms:modified>
</cp:coreProperties>
</file>